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3"/>
  </p:notesMasterIdLst>
  <p:handoutMasterIdLst>
    <p:handoutMasterId r:id="rId84"/>
  </p:handoutMasterIdLst>
  <p:sldIdLst>
    <p:sldId id="256" r:id="rId2"/>
    <p:sldId id="364" r:id="rId3"/>
    <p:sldId id="365" r:id="rId4"/>
    <p:sldId id="296" r:id="rId5"/>
    <p:sldId id="260" r:id="rId6"/>
    <p:sldId id="366" r:id="rId7"/>
    <p:sldId id="367" r:id="rId8"/>
    <p:sldId id="263" r:id="rId9"/>
    <p:sldId id="368" r:id="rId10"/>
    <p:sldId id="272" r:id="rId11"/>
    <p:sldId id="317" r:id="rId12"/>
    <p:sldId id="274" r:id="rId13"/>
    <p:sldId id="369" r:id="rId14"/>
    <p:sldId id="370" r:id="rId15"/>
    <p:sldId id="371" r:id="rId16"/>
    <p:sldId id="372" r:id="rId17"/>
    <p:sldId id="373" r:id="rId18"/>
    <p:sldId id="374" r:id="rId19"/>
    <p:sldId id="375" r:id="rId20"/>
    <p:sldId id="345" r:id="rId21"/>
    <p:sldId id="346" r:id="rId22"/>
    <p:sldId id="363"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287" r:id="rId39"/>
    <p:sldId id="377" r:id="rId40"/>
    <p:sldId id="275" r:id="rId41"/>
    <p:sldId id="298" r:id="rId42"/>
    <p:sldId id="288" r:id="rId43"/>
    <p:sldId id="299" r:id="rId44"/>
    <p:sldId id="328" r:id="rId45"/>
    <p:sldId id="329" r:id="rId46"/>
    <p:sldId id="330" r:id="rId47"/>
    <p:sldId id="331" r:id="rId48"/>
    <p:sldId id="332" r:id="rId49"/>
    <p:sldId id="376" r:id="rId50"/>
    <p:sldId id="304" r:id="rId51"/>
    <p:sldId id="320" r:id="rId52"/>
    <p:sldId id="322" r:id="rId53"/>
    <p:sldId id="323" r:id="rId54"/>
    <p:sldId id="306" r:id="rId55"/>
    <p:sldId id="307" r:id="rId56"/>
    <p:sldId id="308" r:id="rId57"/>
    <p:sldId id="309" r:id="rId58"/>
    <p:sldId id="310" r:id="rId59"/>
    <p:sldId id="311" r:id="rId60"/>
    <p:sldId id="312" r:id="rId61"/>
    <p:sldId id="314" r:id="rId62"/>
    <p:sldId id="324" r:id="rId63"/>
    <p:sldId id="303" r:id="rId64"/>
    <p:sldId id="292" r:id="rId65"/>
    <p:sldId id="293" r:id="rId66"/>
    <p:sldId id="294" r:id="rId67"/>
    <p:sldId id="295" r:id="rId68"/>
    <p:sldId id="334" r:id="rId69"/>
    <p:sldId id="315" r:id="rId70"/>
    <p:sldId id="325" r:id="rId71"/>
    <p:sldId id="336" r:id="rId72"/>
    <p:sldId id="326" r:id="rId73"/>
    <p:sldId id="327" r:id="rId74"/>
    <p:sldId id="313" r:id="rId75"/>
    <p:sldId id="321" r:id="rId76"/>
    <p:sldId id="333" r:id="rId77"/>
    <p:sldId id="344" r:id="rId78"/>
    <p:sldId id="339" r:id="rId79"/>
    <p:sldId id="340" r:id="rId80"/>
    <p:sldId id="343" r:id="rId81"/>
    <p:sldId id="342" r:id="rId82"/>
  </p:sldIdLst>
  <p:sldSz cx="9144000" cy="6858000" type="screen4x3"/>
  <p:notesSz cx="7019925" cy="9305925"/>
  <p:defaultTextStyle>
    <a:defPPr>
      <a:defRPr lang="en-US"/>
    </a:defPPr>
    <a:lvl1pPr algn="l" rtl="0" eaLnBrk="0" fontAlgn="base" hangingPunct="0">
      <a:spcBef>
        <a:spcPct val="0"/>
      </a:spcBef>
      <a:spcAft>
        <a:spcPct val="0"/>
      </a:spcAft>
      <a:defRPr sz="6600" kern="1200">
        <a:solidFill>
          <a:schemeClr val="tx1"/>
        </a:solidFill>
        <a:effectLst>
          <a:outerShdw blurRad="38100" dist="38100" dir="2700000" algn="tl">
            <a:srgbClr val="000000">
              <a:alpha val="43137"/>
            </a:srgbClr>
          </a:outerShdw>
        </a:effectLst>
        <a:latin typeface="Garamond" pitchFamily="18" charset="0"/>
        <a:ea typeface="+mn-ea"/>
        <a:cs typeface="+mn-cs"/>
      </a:defRPr>
    </a:lvl1pPr>
    <a:lvl2pPr marL="457200" algn="l" rtl="0" eaLnBrk="0" fontAlgn="base" hangingPunct="0">
      <a:spcBef>
        <a:spcPct val="0"/>
      </a:spcBef>
      <a:spcAft>
        <a:spcPct val="0"/>
      </a:spcAft>
      <a:defRPr sz="6600" kern="1200">
        <a:solidFill>
          <a:schemeClr val="tx1"/>
        </a:solidFill>
        <a:effectLst>
          <a:outerShdw blurRad="38100" dist="38100" dir="2700000" algn="tl">
            <a:srgbClr val="000000">
              <a:alpha val="43137"/>
            </a:srgbClr>
          </a:outerShdw>
        </a:effectLst>
        <a:latin typeface="Garamond" pitchFamily="18" charset="0"/>
        <a:ea typeface="+mn-ea"/>
        <a:cs typeface="+mn-cs"/>
      </a:defRPr>
    </a:lvl2pPr>
    <a:lvl3pPr marL="914400" algn="l" rtl="0" eaLnBrk="0" fontAlgn="base" hangingPunct="0">
      <a:spcBef>
        <a:spcPct val="0"/>
      </a:spcBef>
      <a:spcAft>
        <a:spcPct val="0"/>
      </a:spcAft>
      <a:defRPr sz="6600" kern="1200">
        <a:solidFill>
          <a:schemeClr val="tx1"/>
        </a:solidFill>
        <a:effectLst>
          <a:outerShdw blurRad="38100" dist="38100" dir="2700000" algn="tl">
            <a:srgbClr val="000000">
              <a:alpha val="43137"/>
            </a:srgbClr>
          </a:outerShdw>
        </a:effectLst>
        <a:latin typeface="Garamond" pitchFamily="18" charset="0"/>
        <a:ea typeface="+mn-ea"/>
        <a:cs typeface="+mn-cs"/>
      </a:defRPr>
    </a:lvl3pPr>
    <a:lvl4pPr marL="1371600" algn="l" rtl="0" eaLnBrk="0" fontAlgn="base" hangingPunct="0">
      <a:spcBef>
        <a:spcPct val="0"/>
      </a:spcBef>
      <a:spcAft>
        <a:spcPct val="0"/>
      </a:spcAft>
      <a:defRPr sz="6600" kern="1200">
        <a:solidFill>
          <a:schemeClr val="tx1"/>
        </a:solidFill>
        <a:effectLst>
          <a:outerShdw blurRad="38100" dist="38100" dir="2700000" algn="tl">
            <a:srgbClr val="000000">
              <a:alpha val="43137"/>
            </a:srgbClr>
          </a:outerShdw>
        </a:effectLst>
        <a:latin typeface="Garamond" pitchFamily="18" charset="0"/>
        <a:ea typeface="+mn-ea"/>
        <a:cs typeface="+mn-cs"/>
      </a:defRPr>
    </a:lvl4pPr>
    <a:lvl5pPr marL="1828800" algn="l" rtl="0" eaLnBrk="0" fontAlgn="base" hangingPunct="0">
      <a:spcBef>
        <a:spcPct val="0"/>
      </a:spcBef>
      <a:spcAft>
        <a:spcPct val="0"/>
      </a:spcAft>
      <a:defRPr sz="6600" kern="1200">
        <a:solidFill>
          <a:schemeClr val="tx1"/>
        </a:solidFill>
        <a:effectLst>
          <a:outerShdw blurRad="38100" dist="38100" dir="2700000" algn="tl">
            <a:srgbClr val="000000">
              <a:alpha val="43137"/>
            </a:srgbClr>
          </a:outerShdw>
        </a:effectLst>
        <a:latin typeface="Garamond" pitchFamily="18" charset="0"/>
        <a:ea typeface="+mn-ea"/>
        <a:cs typeface="+mn-cs"/>
      </a:defRPr>
    </a:lvl5pPr>
    <a:lvl6pPr marL="2286000" algn="l" defTabSz="914400" rtl="0" eaLnBrk="1" latinLnBrk="0" hangingPunct="1">
      <a:defRPr sz="6600" kern="1200">
        <a:solidFill>
          <a:schemeClr val="tx1"/>
        </a:solidFill>
        <a:effectLst>
          <a:outerShdw blurRad="38100" dist="38100" dir="2700000" algn="tl">
            <a:srgbClr val="000000">
              <a:alpha val="43137"/>
            </a:srgbClr>
          </a:outerShdw>
        </a:effectLst>
        <a:latin typeface="Garamond" pitchFamily="18" charset="0"/>
        <a:ea typeface="+mn-ea"/>
        <a:cs typeface="+mn-cs"/>
      </a:defRPr>
    </a:lvl6pPr>
    <a:lvl7pPr marL="2743200" algn="l" defTabSz="914400" rtl="0" eaLnBrk="1" latinLnBrk="0" hangingPunct="1">
      <a:defRPr sz="6600" kern="1200">
        <a:solidFill>
          <a:schemeClr val="tx1"/>
        </a:solidFill>
        <a:effectLst>
          <a:outerShdw blurRad="38100" dist="38100" dir="2700000" algn="tl">
            <a:srgbClr val="000000">
              <a:alpha val="43137"/>
            </a:srgbClr>
          </a:outerShdw>
        </a:effectLst>
        <a:latin typeface="Garamond" pitchFamily="18" charset="0"/>
        <a:ea typeface="+mn-ea"/>
        <a:cs typeface="+mn-cs"/>
      </a:defRPr>
    </a:lvl7pPr>
    <a:lvl8pPr marL="3200400" algn="l" defTabSz="914400" rtl="0" eaLnBrk="1" latinLnBrk="0" hangingPunct="1">
      <a:defRPr sz="6600" kern="1200">
        <a:solidFill>
          <a:schemeClr val="tx1"/>
        </a:solidFill>
        <a:effectLst>
          <a:outerShdw blurRad="38100" dist="38100" dir="2700000" algn="tl">
            <a:srgbClr val="000000">
              <a:alpha val="43137"/>
            </a:srgbClr>
          </a:outerShdw>
        </a:effectLst>
        <a:latin typeface="Garamond" pitchFamily="18" charset="0"/>
        <a:ea typeface="+mn-ea"/>
        <a:cs typeface="+mn-cs"/>
      </a:defRPr>
    </a:lvl8pPr>
    <a:lvl9pPr marL="3657600" algn="l" defTabSz="914400" rtl="0" eaLnBrk="1" latinLnBrk="0" hangingPunct="1">
      <a:defRPr sz="6600" kern="1200">
        <a:solidFill>
          <a:schemeClr val="tx1"/>
        </a:solidFill>
        <a:effectLst>
          <a:outerShdw blurRad="38100" dist="38100" dir="2700000" algn="tl">
            <a:srgbClr val="000000">
              <a:alpha val="43137"/>
            </a:srgbClr>
          </a:outerShdw>
        </a:effectLst>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7C2DAD"/>
    <a:srgbClr val="0A060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22" autoAdjust="0"/>
    <p:restoredTop sz="94581" autoAdjust="0"/>
  </p:normalViewPr>
  <p:slideViewPr>
    <p:cSldViewPr>
      <p:cViewPr varScale="1">
        <p:scale>
          <a:sx n="98" d="100"/>
          <a:sy n="98" d="100"/>
        </p:scale>
        <p:origin x="1176" y="90"/>
      </p:cViewPr>
      <p:guideLst>
        <p:guide orient="horz" pos="2160"/>
        <p:guide pos="2880"/>
      </p:guideLst>
    </p:cSldViewPr>
  </p:slideViewPr>
  <p:notesTextViewPr>
    <p:cViewPr>
      <p:scale>
        <a:sx n="3" d="2"/>
        <a:sy n="3" d="2"/>
      </p:scale>
      <p:origin x="0" y="0"/>
    </p:cViewPr>
  </p:notesTextViewPr>
  <p:sorterViewPr>
    <p:cViewPr>
      <p:scale>
        <a:sx n="75" d="100"/>
        <a:sy n="75" d="100"/>
      </p:scale>
      <p:origin x="0" y="-55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eaLnBrk="1" hangingPunct="1">
              <a:defRPr sz="1200">
                <a:effectLst/>
                <a:latin typeface="Arial" charset="0"/>
              </a:defRPr>
            </a:lvl1pPr>
          </a:lstStyle>
          <a:p>
            <a:endParaRPr lang="en-US"/>
          </a:p>
        </p:txBody>
      </p:sp>
      <p:sp>
        <p:nvSpPr>
          <p:cNvPr id="78851"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eaLnBrk="1" hangingPunct="1">
              <a:defRPr sz="1200">
                <a:effectLst/>
                <a:latin typeface="Arial" charset="0"/>
              </a:defRPr>
            </a:lvl1pPr>
          </a:lstStyle>
          <a:p>
            <a:endParaRPr lang="en-US"/>
          </a:p>
        </p:txBody>
      </p:sp>
      <p:sp>
        <p:nvSpPr>
          <p:cNvPr id="78852"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eaLnBrk="1" hangingPunct="1">
              <a:defRPr sz="1200">
                <a:effectLst/>
                <a:latin typeface="Arial" charset="0"/>
              </a:defRPr>
            </a:lvl1pPr>
          </a:lstStyle>
          <a:p>
            <a:endParaRPr lang="en-US"/>
          </a:p>
        </p:txBody>
      </p:sp>
      <p:sp>
        <p:nvSpPr>
          <p:cNvPr id="78853"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eaLnBrk="1" hangingPunct="1">
              <a:defRPr sz="1200">
                <a:effectLst/>
                <a:latin typeface="Arial" charset="0"/>
              </a:defRPr>
            </a:lvl1pPr>
          </a:lstStyle>
          <a:p>
            <a:fld id="{CB5530B8-A471-474F-85FF-898605A86AC2}" type="slidenum">
              <a:rPr lang="en-US"/>
              <a:pPr/>
              <a:t>‹#›</a:t>
            </a:fld>
            <a:endParaRPr lang="en-US"/>
          </a:p>
        </p:txBody>
      </p:sp>
    </p:spTree>
    <p:extLst>
      <p:ext uri="{BB962C8B-B14F-4D97-AF65-F5344CB8AC3E}">
        <p14:creationId xmlns:p14="http://schemas.microsoft.com/office/powerpoint/2010/main" val="144670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endParaRPr lang="en-US"/>
          </a:p>
        </p:txBody>
      </p:sp>
      <p:sp>
        <p:nvSpPr>
          <p:cNvPr id="83971"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endParaRPr lang="en-US"/>
          </a:p>
        </p:txBody>
      </p:sp>
      <p:sp>
        <p:nvSpPr>
          <p:cNvPr id="8397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4"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endParaRPr lang="en-US"/>
          </a:p>
        </p:txBody>
      </p:sp>
      <p:sp>
        <p:nvSpPr>
          <p:cNvPr id="83975"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fld id="{6F810943-8C4D-4B1C-92CA-1B9E618AB8A7}" type="slidenum">
              <a:rPr lang="en-US"/>
              <a:pPr/>
              <a:t>‹#›</a:t>
            </a:fld>
            <a:endParaRPr lang="en-US"/>
          </a:p>
        </p:txBody>
      </p:sp>
    </p:spTree>
    <p:extLst>
      <p:ext uri="{BB962C8B-B14F-4D97-AF65-F5344CB8AC3E}">
        <p14:creationId xmlns:p14="http://schemas.microsoft.com/office/powerpoint/2010/main" val="13172799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142CC-63C7-4271-B68B-644CD33DB49B}" type="slidenum">
              <a:rPr lang="en-US"/>
              <a:pPr/>
              <a:t>11</a:t>
            </a:fld>
            <a:endParaRPr lang="en-US"/>
          </a:p>
        </p:txBody>
      </p:sp>
      <p:sp>
        <p:nvSpPr>
          <p:cNvPr id="84994" name="Rectangle 2"/>
          <p:cNvSpPr>
            <a:spLocks noGrp="1" noRot="1" noChangeAspect="1" noChangeArrowheads="1" noTextEdit="1"/>
          </p:cNvSpPr>
          <p:nvPr>
            <p:ph type="sldImg"/>
          </p:nvPr>
        </p:nvSpPr>
        <p:spPr>
          <a:xfrm>
            <a:off x="1184275" y="698500"/>
            <a:ext cx="4652963" cy="3489325"/>
          </a:xfrm>
          <a:ln/>
        </p:spPr>
      </p:sp>
      <p:sp>
        <p:nvSpPr>
          <p:cNvPr id="84995" name="Rectangle 3"/>
          <p:cNvSpPr>
            <a:spLocks noGrp="1" noChangeArrowheads="1"/>
          </p:cNvSpPr>
          <p:nvPr>
            <p:ph type="body" idx="1"/>
          </p:nvPr>
        </p:nvSpPr>
        <p:spPr>
          <a:xfrm>
            <a:off x="936625" y="4421188"/>
            <a:ext cx="5146675" cy="4186237"/>
          </a:xfrm>
        </p:spPr>
        <p:txBody>
          <a:bodyPr/>
          <a:lstStyle/>
          <a:p>
            <a:r>
              <a:rPr lang="en-US" sz="1000">
                <a:cs typeface="Arial" charset="0"/>
              </a:rPr>
              <a:t>pink = macrophage</a:t>
            </a:r>
            <a:endParaRPr lang="en-US" sz="1000">
              <a:cs typeface="Times New Roman" pitchFamily="18" charset="0"/>
            </a:endParaRPr>
          </a:p>
          <a:p>
            <a:r>
              <a:rPr lang="en-US" sz="1000">
                <a:cs typeface="Arial" charset="0"/>
              </a:rPr>
              <a:t>yellow = bacteria; note rod-like structure of bacillus</a:t>
            </a:r>
            <a:endParaRPr lang="en-US" sz="1000">
              <a:cs typeface="Times New Roman" pitchFamily="18" charset="0"/>
            </a:endParaRPr>
          </a:p>
          <a:p>
            <a:endParaRPr lang="en-US" sz="1000"/>
          </a:p>
        </p:txBody>
      </p:sp>
    </p:spTree>
    <p:extLst>
      <p:ext uri="{BB962C8B-B14F-4D97-AF65-F5344CB8AC3E}">
        <p14:creationId xmlns:p14="http://schemas.microsoft.com/office/powerpoint/2010/main" val="362241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600">
                <a:solidFill>
                  <a:schemeClr val="tx1"/>
                </a:solidFill>
                <a:latin typeface="Garamond" pitchFamily="18" charset="0"/>
              </a:defRPr>
            </a:lvl1pPr>
            <a:lvl2pPr marL="742950" indent="-285750">
              <a:defRPr sz="6600">
                <a:solidFill>
                  <a:schemeClr val="tx1"/>
                </a:solidFill>
                <a:latin typeface="Garamond" pitchFamily="18" charset="0"/>
              </a:defRPr>
            </a:lvl2pPr>
            <a:lvl3pPr marL="1143000" indent="-228600">
              <a:defRPr sz="6600">
                <a:solidFill>
                  <a:schemeClr val="tx1"/>
                </a:solidFill>
                <a:latin typeface="Garamond" pitchFamily="18" charset="0"/>
              </a:defRPr>
            </a:lvl3pPr>
            <a:lvl4pPr marL="1600200" indent="-228600">
              <a:defRPr sz="6600">
                <a:solidFill>
                  <a:schemeClr val="tx1"/>
                </a:solidFill>
                <a:latin typeface="Garamond" pitchFamily="18" charset="0"/>
              </a:defRPr>
            </a:lvl4pPr>
            <a:lvl5pPr marL="2057400" indent="-228600">
              <a:defRPr sz="6600">
                <a:solidFill>
                  <a:schemeClr val="tx1"/>
                </a:solidFill>
                <a:latin typeface="Garamond" pitchFamily="18" charset="0"/>
              </a:defRPr>
            </a:lvl5pPr>
            <a:lvl6pPr marL="2514600" indent="-228600" eaLnBrk="0" fontAlgn="base" hangingPunct="0">
              <a:spcBef>
                <a:spcPct val="0"/>
              </a:spcBef>
              <a:spcAft>
                <a:spcPct val="0"/>
              </a:spcAft>
              <a:defRPr sz="6600">
                <a:solidFill>
                  <a:schemeClr val="tx1"/>
                </a:solidFill>
                <a:latin typeface="Garamond" pitchFamily="18" charset="0"/>
              </a:defRPr>
            </a:lvl6pPr>
            <a:lvl7pPr marL="2971800" indent="-228600" eaLnBrk="0" fontAlgn="base" hangingPunct="0">
              <a:spcBef>
                <a:spcPct val="0"/>
              </a:spcBef>
              <a:spcAft>
                <a:spcPct val="0"/>
              </a:spcAft>
              <a:defRPr sz="6600">
                <a:solidFill>
                  <a:schemeClr val="tx1"/>
                </a:solidFill>
                <a:latin typeface="Garamond" pitchFamily="18" charset="0"/>
              </a:defRPr>
            </a:lvl7pPr>
            <a:lvl8pPr marL="3429000" indent="-228600" eaLnBrk="0" fontAlgn="base" hangingPunct="0">
              <a:spcBef>
                <a:spcPct val="0"/>
              </a:spcBef>
              <a:spcAft>
                <a:spcPct val="0"/>
              </a:spcAft>
              <a:defRPr sz="6600">
                <a:solidFill>
                  <a:schemeClr val="tx1"/>
                </a:solidFill>
                <a:latin typeface="Garamond" pitchFamily="18" charset="0"/>
              </a:defRPr>
            </a:lvl8pPr>
            <a:lvl9pPr marL="3886200" indent="-228600" eaLnBrk="0" fontAlgn="base" hangingPunct="0">
              <a:spcBef>
                <a:spcPct val="0"/>
              </a:spcBef>
              <a:spcAft>
                <a:spcPct val="0"/>
              </a:spcAft>
              <a:defRPr sz="6600">
                <a:solidFill>
                  <a:schemeClr val="tx1"/>
                </a:solidFill>
                <a:latin typeface="Garamond" pitchFamily="18" charset="0"/>
              </a:defRPr>
            </a:lvl9pPr>
          </a:lstStyle>
          <a:p>
            <a:fld id="{35C02382-EC25-414E-80D1-1B3E1FF0C01D}" type="slidenum">
              <a:rPr lang="en-US" sz="1200" smtClean="0">
                <a:latin typeface="Arial" charset="0"/>
              </a:rPr>
              <a:pPr/>
              <a:t>24</a:t>
            </a:fld>
            <a:endParaRPr lang="en-US" sz="1200" smtClean="0">
              <a:latin typeface="Arial" charset="0"/>
            </a:endParaRPr>
          </a:p>
        </p:txBody>
      </p:sp>
      <p:sp>
        <p:nvSpPr>
          <p:cNvPr id="74755" name="Rectangle 2"/>
          <p:cNvSpPr>
            <a:spLocks noGrp="1" noRot="1" noChangeAspect="1" noChangeArrowheads="1" noTextEdit="1"/>
          </p:cNvSpPr>
          <p:nvPr>
            <p:ph type="sldImg"/>
          </p:nvPr>
        </p:nvSpPr>
        <p:spPr>
          <a:xfrm>
            <a:off x="1184275" y="698500"/>
            <a:ext cx="4652963" cy="3489325"/>
          </a:xfrm>
          <a:ln/>
        </p:spPr>
      </p:sp>
      <p:sp>
        <p:nvSpPr>
          <p:cNvPr id="74756" name="Rectangle 3"/>
          <p:cNvSpPr>
            <a:spLocks noGrp="1" noChangeArrowheads="1"/>
          </p:cNvSpPr>
          <p:nvPr>
            <p:ph type="body" idx="1"/>
          </p:nvPr>
        </p:nvSpPr>
        <p:spPr>
          <a:xfrm>
            <a:off x="936625" y="4421188"/>
            <a:ext cx="5146675" cy="4186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cs typeface="Arial" charset="0"/>
              </a:rPr>
              <a:t>During an oxidative burst, there is increased oxygen consumption, increased production of hydrogen peroxide and superoxide anion, and increased glucose oxidation.  This results in the production of several microbicidal oxidizing agents in the lysosomes (which are the essentially the cell’s garbage disposal system), including superoxide anion, hydroxyl radical, singlet oxygen, and hydrogen peroxide.  These will oxidize lipids, such as in the bacterial membranes causing lysis of the bacteria, and will oxidize or cross-link protein destroying their function.  The primary enzyme involved in catalyzing the oxidation of foreign materials in the phagocytes is myeloperoxidase, which is contained in the lysosomes.  Superoxide dismutase is also involved. </a:t>
            </a:r>
          </a:p>
          <a:p>
            <a:pPr eaLnBrk="1" hangingPunct="1">
              <a:buFontTx/>
              <a:buChar char="•"/>
            </a:pPr>
            <a:endParaRPr lang="en-US" sz="1000" smtClean="0">
              <a:cs typeface="Times New Roman" pitchFamily="18" charset="0"/>
            </a:endParaRPr>
          </a:p>
          <a:p>
            <a:pPr eaLnBrk="1" hangingPunct="1"/>
            <a:endParaRPr lang="en-US" sz="1000" smtClean="0"/>
          </a:p>
        </p:txBody>
      </p:sp>
    </p:spTree>
    <p:extLst>
      <p:ext uri="{BB962C8B-B14F-4D97-AF65-F5344CB8AC3E}">
        <p14:creationId xmlns:p14="http://schemas.microsoft.com/office/powerpoint/2010/main" val="244451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1AE62-3967-430E-9D74-91A65C88EB19}" type="slidenum">
              <a:rPr lang="en-US"/>
              <a:pPr/>
              <a:t>51</a:t>
            </a:fld>
            <a:endParaRPr lang="en-US"/>
          </a:p>
        </p:txBody>
      </p:sp>
      <p:sp>
        <p:nvSpPr>
          <p:cNvPr id="94210" name="Rectangle 2"/>
          <p:cNvSpPr>
            <a:spLocks noGrp="1" noRot="1" noChangeAspect="1" noChangeArrowheads="1" noTextEdit="1"/>
          </p:cNvSpPr>
          <p:nvPr>
            <p:ph type="sldImg"/>
          </p:nvPr>
        </p:nvSpPr>
        <p:spPr>
          <a:xfrm>
            <a:off x="1182688" y="698500"/>
            <a:ext cx="4652962" cy="3489325"/>
          </a:xfrm>
          <a:ln/>
        </p:spPr>
      </p:sp>
      <p:sp>
        <p:nvSpPr>
          <p:cNvPr id="94211" name="Rectangle 3"/>
          <p:cNvSpPr>
            <a:spLocks noGrp="1" noChangeArrowheads="1"/>
          </p:cNvSpPr>
          <p:nvPr>
            <p:ph type="body" idx="1"/>
          </p:nvPr>
        </p:nvSpPr>
        <p:spPr>
          <a:xfrm>
            <a:off x="936625" y="4421188"/>
            <a:ext cx="5146675" cy="4186237"/>
          </a:xfrm>
        </p:spPr>
        <p:txBody>
          <a:bodyPr/>
          <a:lstStyle/>
          <a:p>
            <a:r>
              <a:rPr lang="en-US" altLang="en-US" sz="900"/>
              <a:t>The term vaccine comes from </a:t>
            </a:r>
            <a:r>
              <a:rPr lang="en-US" altLang="en-US" sz="900" i="1"/>
              <a:t>vaccinus</a:t>
            </a:r>
            <a:r>
              <a:rPr lang="en-US" altLang="en-US" sz="900"/>
              <a:t>, Latin for “from cow”.  Jenner was an English doctor who noticed that milkmaids who were exposed to cowpox didn’t contract the more virulent disease of small pox.  Jenner injected a milkmaid that had not contracted cowpox with that pathogen.  The milkmaid developed immunity to smallpox.  </a:t>
            </a:r>
          </a:p>
          <a:p>
            <a:endParaRPr lang="en-US" altLang="en-US" sz="900"/>
          </a:p>
          <a:p>
            <a:r>
              <a:rPr lang="en-US" altLang="en-US" sz="900"/>
              <a:t>Pasteur studied anthrax, a fatal disease of cattle, and developed a weakened or attenuated form of the bacteria that causes the disease.  He inoculated 25 sheep with the vaccine and then inoculated this group and an additional 25 sheep with the anthrax bacillus several days later.  The 25 sheep that had not been vaccinated died, while the vaccinated sheep were protected.  He also worked on developing a vaccine for rabies and performed the first successful test on a young boy whose mother pleaded with Pasteur to treat her son after the boy had been bitten by a rabid dog.  The boy underwent treatment with vaccinations for 10 days and recovered completely.</a:t>
            </a:r>
          </a:p>
          <a:p>
            <a:endParaRPr lang="en-US" altLang="en-US" sz="900"/>
          </a:p>
          <a:p>
            <a:r>
              <a:rPr lang="en-US" altLang="en-US" sz="900"/>
              <a:t>Polio is a disease of the central nervous system, specifically the spinal cord and is caused by a virus.  Previously, the greatest incidence of the disease was in children between the ages of 5 and 10.  There were over 57,000 cases of polio diagnosed in 1952.  Because we have an effective polio vaccine, very few cases of the disease are diagnosed each year.  The first vaccine was developed by Jonas Salk.  The Sabin oral polio vaccine is the type most commonly administered in the U.S.</a:t>
            </a:r>
          </a:p>
          <a:p>
            <a:endParaRPr lang="en-US" altLang="en-US" sz="900"/>
          </a:p>
          <a:p>
            <a:r>
              <a:rPr lang="en-US" altLang="en-US" sz="900"/>
              <a:t>Koch’s Postulates are still used as the standard protocol today to prove that a pathogen causes a specific disease.  A diagram of the process can be found on the next slide, entitled “Vaccine development uses Koch’s Postulates”.</a:t>
            </a:r>
          </a:p>
          <a:p>
            <a:endParaRPr lang="en-US" altLang="en-US" sz="900"/>
          </a:p>
        </p:txBody>
      </p:sp>
    </p:spTree>
    <p:extLst>
      <p:ext uri="{BB962C8B-B14F-4D97-AF65-F5344CB8AC3E}">
        <p14:creationId xmlns:p14="http://schemas.microsoft.com/office/powerpoint/2010/main" val="219659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70C4D4-0B67-428B-AFF7-3C7B75329DE7}" type="slidenum">
              <a:rPr lang="en-US"/>
              <a:pPr/>
              <a:t>52</a:t>
            </a:fld>
            <a:endParaRPr lang="en-US"/>
          </a:p>
        </p:txBody>
      </p:sp>
      <p:sp>
        <p:nvSpPr>
          <p:cNvPr id="97282" name="Rectangle 2"/>
          <p:cNvSpPr>
            <a:spLocks noGrp="1" noRot="1" noChangeAspect="1" noChangeArrowheads="1" noTextEdit="1"/>
          </p:cNvSpPr>
          <p:nvPr>
            <p:ph type="sldImg"/>
          </p:nvPr>
        </p:nvSpPr>
        <p:spPr>
          <a:xfrm>
            <a:off x="1182688" y="698500"/>
            <a:ext cx="4652962" cy="3489325"/>
          </a:xfrm>
          <a:ln/>
        </p:spPr>
      </p:sp>
      <p:sp>
        <p:nvSpPr>
          <p:cNvPr id="97283" name="Rectangle 3"/>
          <p:cNvSpPr>
            <a:spLocks noGrp="1" noChangeArrowheads="1"/>
          </p:cNvSpPr>
          <p:nvPr>
            <p:ph type="body" idx="1"/>
          </p:nvPr>
        </p:nvSpPr>
        <p:spPr>
          <a:xfrm>
            <a:off x="936625" y="4421188"/>
            <a:ext cx="5146675" cy="4186237"/>
          </a:xfrm>
        </p:spPr>
        <p:txBody>
          <a:bodyPr/>
          <a:lstStyle/>
          <a:p>
            <a:r>
              <a:rPr lang="en-US" altLang="en-US" sz="900"/>
              <a:t>The term vaccine comes from </a:t>
            </a:r>
            <a:r>
              <a:rPr lang="en-US" altLang="en-US" sz="900" i="1"/>
              <a:t>vaccinus</a:t>
            </a:r>
            <a:r>
              <a:rPr lang="en-US" altLang="en-US" sz="900"/>
              <a:t>, Latin for “from cow”.  Jenner was an English doctor who noticed that milkmaids who were exposed to cowpox didn’t contract the more virulent disease of small pox.  Jenner injected a milkmaid that had not contracted cowpox with that pathogen.  The milkmaid developed immunity to smallpox.  </a:t>
            </a:r>
          </a:p>
          <a:p>
            <a:endParaRPr lang="en-US" altLang="en-US" sz="900"/>
          </a:p>
          <a:p>
            <a:r>
              <a:rPr lang="en-US" altLang="en-US" sz="900"/>
              <a:t>Pasteur studied anthrax, a fatal disease of cattle, and developed a weakened or attenuated form of the bacteria that causes the disease.  He inoculated 25 sheep with the vaccine and then inoculated this group and an additional 25 sheep with the anthrax bacillus several days later.  The 25 sheep that had not been vaccinated died, while the vaccinated sheep were protected.  He also worked on developing a vaccine for rabies and performed the first successful test on a young boy whose mother pleaded with Pasteur to treat her son after the boy had been bitten by a rabid dog.  The boy underwent treatment with vaccinations for 10 days and recovered completely.</a:t>
            </a:r>
          </a:p>
          <a:p>
            <a:endParaRPr lang="en-US" altLang="en-US" sz="900"/>
          </a:p>
          <a:p>
            <a:r>
              <a:rPr lang="en-US" altLang="en-US" sz="900"/>
              <a:t>Polio is a disease of the central nervous system, specifically the spinal cord and is caused by a virus.  Previously, the greatest incidence of the disease was in children between the ages of 5 and 10.  There were over 57,000 cases of polio diagnosed in 1952.  Because we have an effective polio vaccine, very few cases of the disease are diagnosed each year.  The first vaccine was developed by Jonas Salk.  The Sabin oral polio vaccine is the type most commonly administered in the U.S.</a:t>
            </a:r>
          </a:p>
          <a:p>
            <a:endParaRPr lang="en-US" altLang="en-US" sz="900"/>
          </a:p>
          <a:p>
            <a:r>
              <a:rPr lang="en-US" altLang="en-US" sz="900"/>
              <a:t>Koch’s Postulates are still used as the standard protocol today to prove that a pathogen causes a specific disease.  A diagram of the process can be found on the next slide, entitled “Vaccine development uses Koch’s Postulates”.</a:t>
            </a:r>
          </a:p>
          <a:p>
            <a:endParaRPr lang="en-US" altLang="en-US" sz="900"/>
          </a:p>
        </p:txBody>
      </p:sp>
    </p:spTree>
    <p:extLst>
      <p:ext uri="{BB962C8B-B14F-4D97-AF65-F5344CB8AC3E}">
        <p14:creationId xmlns:p14="http://schemas.microsoft.com/office/powerpoint/2010/main" val="268461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6C6DA-135E-4F21-B0ED-92E3D643D379}" type="slidenum">
              <a:rPr lang="en-US"/>
              <a:pPr/>
              <a:t>53</a:t>
            </a:fld>
            <a:endParaRPr lang="en-US"/>
          </a:p>
        </p:txBody>
      </p:sp>
      <p:sp>
        <p:nvSpPr>
          <p:cNvPr id="99330" name="Rectangle 2"/>
          <p:cNvSpPr>
            <a:spLocks noGrp="1" noRot="1" noChangeAspect="1" noChangeArrowheads="1" noTextEdit="1"/>
          </p:cNvSpPr>
          <p:nvPr>
            <p:ph type="sldImg"/>
          </p:nvPr>
        </p:nvSpPr>
        <p:spPr>
          <a:xfrm>
            <a:off x="1182688" y="698500"/>
            <a:ext cx="4652962" cy="3489325"/>
          </a:xfrm>
          <a:ln/>
        </p:spPr>
      </p:sp>
      <p:sp>
        <p:nvSpPr>
          <p:cNvPr id="99331" name="Rectangle 3"/>
          <p:cNvSpPr>
            <a:spLocks noGrp="1" noChangeArrowheads="1"/>
          </p:cNvSpPr>
          <p:nvPr>
            <p:ph type="body" idx="1"/>
          </p:nvPr>
        </p:nvSpPr>
        <p:spPr>
          <a:xfrm>
            <a:off x="936625" y="4421188"/>
            <a:ext cx="5146675" cy="4186237"/>
          </a:xfrm>
        </p:spPr>
        <p:txBody>
          <a:bodyPr/>
          <a:lstStyle/>
          <a:p>
            <a:r>
              <a:rPr lang="en-US" altLang="en-US" sz="900"/>
              <a:t>The term vaccine comes from </a:t>
            </a:r>
            <a:r>
              <a:rPr lang="en-US" altLang="en-US" sz="900" i="1"/>
              <a:t>vaccinus</a:t>
            </a:r>
            <a:r>
              <a:rPr lang="en-US" altLang="en-US" sz="900"/>
              <a:t>, Latin for “from cow”.  Jenner was an English doctor who noticed that milkmaids who were exposed to cowpox didn’t contract the more virulent disease of small pox.  Jenner injected a milkmaid that had not contracted cowpox with that pathogen.  The milkmaid developed immunity to smallpox.  </a:t>
            </a:r>
          </a:p>
          <a:p>
            <a:endParaRPr lang="en-US" altLang="en-US" sz="900"/>
          </a:p>
          <a:p>
            <a:r>
              <a:rPr lang="en-US" altLang="en-US" sz="900"/>
              <a:t>Pasteur studied anthrax, a fatal disease of cattle, and developed a weakened or attenuated form of the bacteria that causes the disease.  He inoculated 25 sheep with the vaccine and then inoculated this group and an additional 25 sheep with the anthrax bacillus several days later.  The 25 sheep that had not been vaccinated died, while the vaccinated sheep were protected.  He also worked on developing a vaccine for rabies and performed the first successful test on a young boy whose mother pleaded with Pasteur to treat her son after the boy had been bitten by a rabid dog.  The boy underwent treatment with vaccinations for 10 days and recovered completely.</a:t>
            </a:r>
          </a:p>
          <a:p>
            <a:endParaRPr lang="en-US" altLang="en-US" sz="900"/>
          </a:p>
          <a:p>
            <a:r>
              <a:rPr lang="en-US" altLang="en-US" sz="900"/>
              <a:t>Polio is a disease of the central nervous system, specifically the spinal cord and is caused by a virus.  Previously, the greatest incidence of the disease was in children between the ages of 5 and 10.  There were over 57,000 cases of polio diagnosed in 1952.  Because we have an effective polio vaccine, very few cases of the disease are diagnosed each year.  The first vaccine was developed by Jonas Salk.  The Sabin oral polio vaccine is the type most commonly administered in the U.S.</a:t>
            </a:r>
          </a:p>
          <a:p>
            <a:endParaRPr lang="en-US" altLang="en-US" sz="900"/>
          </a:p>
          <a:p>
            <a:r>
              <a:rPr lang="en-US" altLang="en-US" sz="900"/>
              <a:t>Koch’s Postulates are still used as the standard protocol today to prove that a pathogen causes a specific disease.  A diagram of the process can be found on the next slide, entitled “Vaccine development uses Koch’s Postulates”.</a:t>
            </a:r>
          </a:p>
          <a:p>
            <a:endParaRPr lang="en-US" altLang="en-US" sz="900"/>
          </a:p>
        </p:txBody>
      </p:sp>
    </p:spTree>
    <p:extLst>
      <p:ext uri="{BB962C8B-B14F-4D97-AF65-F5344CB8AC3E}">
        <p14:creationId xmlns:p14="http://schemas.microsoft.com/office/powerpoint/2010/main" val="53221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0825" cy="6850063"/>
            <a:chOff x="0" y="0"/>
            <a:chExt cx="5758" cy="4315"/>
          </a:xfrm>
        </p:grpSpPr>
        <p:grpSp>
          <p:nvGrpSpPr>
            <p:cNvPr id="8195" name="Group 3"/>
            <p:cNvGrpSpPr>
              <a:grpSpLocks/>
            </p:cNvGrpSpPr>
            <p:nvPr userDrawn="1"/>
          </p:nvGrpSpPr>
          <p:grpSpPr bwMode="auto">
            <a:xfrm>
              <a:off x="1728" y="2230"/>
              <a:ext cx="4027" cy="2085"/>
              <a:chOff x="1728" y="2230"/>
              <a:chExt cx="4027" cy="2085"/>
            </a:xfrm>
          </p:grpSpPr>
          <p:sp>
            <p:nvSpPr>
              <p:cNvPr id="8196"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8197"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8198"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8199"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8200"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8201"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8202"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205"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8206"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8207" name="Rectangle 15"/>
          <p:cNvSpPr>
            <a:spLocks noGrp="1" noChangeArrowheads="1"/>
          </p:cNvSpPr>
          <p:nvPr>
            <p:ph type="sldNum" sz="quarter" idx="4"/>
          </p:nvPr>
        </p:nvSpPr>
        <p:spPr>
          <a:xfrm>
            <a:off x="6553200" y="6254750"/>
            <a:ext cx="2133600" cy="476250"/>
          </a:xfrm>
        </p:spPr>
        <p:txBody>
          <a:bodyPr/>
          <a:lstStyle>
            <a:lvl1pPr>
              <a:defRPr/>
            </a:lvl1pPr>
          </a:lstStyle>
          <a:p>
            <a:fld id="{902F54BC-A2F8-4FCE-9A53-D908F802B191}" type="slidenum">
              <a:rPr lang="en-US"/>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p:cTn id="7" dur="1000" fill="hold"/>
                                        <p:tgtEl>
                                          <p:spTgt spid="8203"/>
                                        </p:tgtEl>
                                        <p:attrNameLst>
                                          <p:attrName>ppt_x</p:attrName>
                                        </p:attrNameLst>
                                      </p:cBhvr>
                                      <p:tavLst>
                                        <p:tav tm="0">
                                          <p:val>
                                            <p:strVal val="#ppt_x-.2"/>
                                          </p:val>
                                        </p:tav>
                                        <p:tav tm="100000">
                                          <p:val>
                                            <p:strVal val="#ppt_x"/>
                                          </p:val>
                                        </p:tav>
                                      </p:tavLst>
                                    </p:anim>
                                    <p:anim calcmode="lin" valueType="num">
                                      <p:cBhvr>
                                        <p:cTn id="8" dur="1000" fill="hold"/>
                                        <p:tgtEl>
                                          <p:spTgt spid="82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03"/>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204">
                                            <p:txEl>
                                              <p:pRg st="0" end="0"/>
                                            </p:txEl>
                                          </p:spTgt>
                                        </p:tgtEl>
                                        <p:attrNameLst>
                                          <p:attrName>style.visibility</p:attrName>
                                        </p:attrNameLst>
                                      </p:cBhvr>
                                      <p:to>
                                        <p:strVal val="visible"/>
                                      </p:to>
                                    </p:set>
                                    <p:animEffect transition="in" filter="fade">
                                      <p:cBhvr>
                                        <p:cTn id="14" dur="500"/>
                                        <p:tgtEl>
                                          <p:spTgt spid="8204">
                                            <p:txEl>
                                              <p:pRg st="0" end="0"/>
                                            </p:txEl>
                                          </p:spTgt>
                                        </p:tgtEl>
                                      </p:cBhvr>
                                    </p:animEffect>
                                    <p:anim calcmode="lin" valueType="num">
                                      <p:cBhvr>
                                        <p:cTn id="15" dur="500" fill="hold"/>
                                        <p:tgtEl>
                                          <p:spTgt spid="820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204">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8204" grpId="0" build="p">
        <p:tmplLst>
          <p:tmpl lvl="1">
            <p:tnLst>
              <p:par>
                <p:cTn presetID="44" presetClass="entr" presetSubtype="0" fill="hold" nodeType="clickEffect">
                  <p:stCondLst>
                    <p:cond delay="0"/>
                  </p:stCondLst>
                  <p:childTnLst>
                    <p:set>
                      <p:cBhvr>
                        <p:cTn dur="1" fill="hold">
                          <p:stCondLst>
                            <p:cond delay="0"/>
                          </p:stCondLst>
                        </p:cTn>
                        <p:tgtEl>
                          <p:spTgt spid="8204"/>
                        </p:tgtEl>
                        <p:attrNameLst>
                          <p:attrName>style.visibility</p:attrName>
                        </p:attrNameLst>
                      </p:cBhvr>
                      <p:to>
                        <p:strVal val="visible"/>
                      </p:to>
                    </p:set>
                    <p:animEffect transition="in" filter="fade">
                      <p:cBhvr>
                        <p:cTn dur="500"/>
                        <p:tgtEl>
                          <p:spTgt spid="8204"/>
                        </p:tgtEl>
                      </p:cBhvr>
                    </p:animEffect>
                    <p:anim calcmode="lin" valueType="num">
                      <p:cBhvr>
                        <p:cTn dur="500" fill="hold"/>
                        <p:tgtEl>
                          <p:spTgt spid="8204"/>
                        </p:tgtEl>
                        <p:attrNameLst>
                          <p:attrName>ppt_x</p:attrName>
                        </p:attrNameLst>
                      </p:cBhvr>
                      <p:tavLst>
                        <p:tav tm="0">
                          <p:val>
                            <p:strVal val="#ppt_x"/>
                          </p:val>
                        </p:tav>
                        <p:tav tm="100000">
                          <p:val>
                            <p:strVal val="#ppt_x"/>
                          </p:val>
                        </p:tav>
                      </p:tavLst>
                    </p:anim>
                    <p:anim calcmode="lin" valueType="num">
                      <p:cBhvr>
                        <p:cTn dur="500" fill="hold"/>
                        <p:tgtEl>
                          <p:spTgt spid="8204"/>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B67CBD9-0738-40D0-AC74-CEEFF5C2C7C7}"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741DE61-B207-4456-B2D5-ADBB17A1B75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A9BDE2E-CA0B-4584-8375-DEC91B9EB607}"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1E1C0C7-0D1C-48DC-B7D9-5F4ED1393D7F}"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CFC1304-B873-42E2-AB85-42C448A33438}"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45E0A3-73FB-4093-98A1-6F851493C381}"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2B158BD2-95BE-46FE-84AB-CA922B7B009A}"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8239BC38-86DE-4A03-A0CB-D4F2142E9EC7}"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73F5AFD-1572-4973-BB73-4D43BCBB5373}"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6918A12-BEE1-4A27-9676-0C90F7B4C85F}"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endParaRPr lang="en-US"/>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fld id="{6AB8290C-1672-4901-98A7-D74EB9E27EC5}" type="slidenum">
              <a:rPr lang="en-US"/>
              <a:pPr/>
              <a:t>‹#›</a:t>
            </a:fld>
            <a:endParaRPr lang="en-US"/>
          </a:p>
        </p:txBody>
      </p:sp>
      <p:grpSp>
        <p:nvGrpSpPr>
          <p:cNvPr id="7172" name="Group 4"/>
          <p:cNvGrpSpPr>
            <a:grpSpLocks/>
          </p:cNvGrpSpPr>
          <p:nvPr/>
        </p:nvGrpSpPr>
        <p:grpSpPr bwMode="auto">
          <a:xfrm>
            <a:off x="0" y="0"/>
            <a:ext cx="9140825" cy="6850063"/>
            <a:chOff x="0" y="0"/>
            <a:chExt cx="5758" cy="4315"/>
          </a:xfrm>
        </p:grpSpPr>
        <p:grpSp>
          <p:nvGrpSpPr>
            <p:cNvPr id="7173"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71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71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latin typeface="Arial" charset="0"/>
              </a:defRPr>
            </a:lvl1pPr>
          </a:lstStyle>
          <a:p>
            <a:endParaRPr lang="en-US"/>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ppt_x</p:attrName>
                                        </p:attrNameLst>
                                      </p:cBhvr>
                                      <p:tavLst>
                                        <p:tav tm="0">
                                          <p:val>
                                            <p:strVal val="#ppt_x-.2"/>
                                          </p:val>
                                        </p:tav>
                                        <p:tav tm="100000">
                                          <p:val>
                                            <p:strVal val="#ppt_x"/>
                                          </p:val>
                                        </p:tav>
                                      </p:tavLst>
                                    </p:anim>
                                    <p:anim calcmode="lin" valueType="num">
                                      <p:cBhvr>
                                        <p:cTn id="8" dur="1000" fill="hold"/>
                                        <p:tgtEl>
                                          <p:spTgt spid="71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8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183">
                                            <p:txEl>
                                              <p:pRg st="0" end="0"/>
                                            </p:txEl>
                                          </p:spTgt>
                                        </p:tgtEl>
                                        <p:attrNameLst>
                                          <p:attrName>style.visibility</p:attrName>
                                        </p:attrNameLst>
                                      </p:cBhvr>
                                      <p:to>
                                        <p:strVal val="visible"/>
                                      </p:to>
                                    </p:set>
                                    <p:animEffect transition="in" filter="fade">
                                      <p:cBhvr>
                                        <p:cTn id="14" dur="500"/>
                                        <p:tgtEl>
                                          <p:spTgt spid="7183">
                                            <p:txEl>
                                              <p:pRg st="0" end="0"/>
                                            </p:txEl>
                                          </p:spTgt>
                                        </p:tgtEl>
                                      </p:cBhvr>
                                    </p:animEffect>
                                    <p:anim calcmode="lin" valueType="num">
                                      <p:cBhvr>
                                        <p:cTn id="15" dur="500" fill="hold"/>
                                        <p:tgtEl>
                                          <p:spTgt spid="71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18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7183">
                                            <p:txEl>
                                              <p:pRg st="1" end="1"/>
                                            </p:txEl>
                                          </p:spTgt>
                                        </p:tgtEl>
                                        <p:attrNameLst>
                                          <p:attrName>style.visibility</p:attrName>
                                        </p:attrNameLst>
                                      </p:cBhvr>
                                      <p:to>
                                        <p:strVal val="visible"/>
                                      </p:to>
                                    </p:set>
                                    <p:animEffect transition="in" filter="fade">
                                      <p:cBhvr>
                                        <p:cTn id="19" dur="500"/>
                                        <p:tgtEl>
                                          <p:spTgt spid="7183">
                                            <p:txEl>
                                              <p:pRg st="1" end="1"/>
                                            </p:txEl>
                                          </p:spTgt>
                                        </p:tgtEl>
                                      </p:cBhvr>
                                    </p:animEffect>
                                    <p:anim calcmode="lin" valueType="num">
                                      <p:cBhvr>
                                        <p:cTn id="20" dur="500" fill="hold"/>
                                        <p:tgtEl>
                                          <p:spTgt spid="718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718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7183">
                                            <p:txEl>
                                              <p:pRg st="2" end="2"/>
                                            </p:txEl>
                                          </p:spTgt>
                                        </p:tgtEl>
                                        <p:attrNameLst>
                                          <p:attrName>style.visibility</p:attrName>
                                        </p:attrNameLst>
                                      </p:cBhvr>
                                      <p:to>
                                        <p:strVal val="visible"/>
                                      </p:to>
                                    </p:set>
                                    <p:animEffect transition="in" filter="fade">
                                      <p:cBhvr>
                                        <p:cTn id="24" dur="500"/>
                                        <p:tgtEl>
                                          <p:spTgt spid="7183">
                                            <p:txEl>
                                              <p:pRg st="2" end="2"/>
                                            </p:txEl>
                                          </p:spTgt>
                                        </p:tgtEl>
                                      </p:cBhvr>
                                    </p:animEffect>
                                    <p:anim calcmode="lin" valueType="num">
                                      <p:cBhvr>
                                        <p:cTn id="25" dur="500" fill="hold"/>
                                        <p:tgtEl>
                                          <p:spTgt spid="718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718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7183">
                                            <p:txEl>
                                              <p:pRg st="3" end="3"/>
                                            </p:txEl>
                                          </p:spTgt>
                                        </p:tgtEl>
                                        <p:attrNameLst>
                                          <p:attrName>style.visibility</p:attrName>
                                        </p:attrNameLst>
                                      </p:cBhvr>
                                      <p:to>
                                        <p:strVal val="visible"/>
                                      </p:to>
                                    </p:set>
                                    <p:animEffect transition="in" filter="fade">
                                      <p:cBhvr>
                                        <p:cTn id="29" dur="500"/>
                                        <p:tgtEl>
                                          <p:spTgt spid="7183">
                                            <p:txEl>
                                              <p:pRg st="3" end="3"/>
                                            </p:txEl>
                                          </p:spTgt>
                                        </p:tgtEl>
                                      </p:cBhvr>
                                    </p:animEffect>
                                    <p:anim calcmode="lin" valueType="num">
                                      <p:cBhvr>
                                        <p:cTn id="30" dur="500" fill="hold"/>
                                        <p:tgtEl>
                                          <p:spTgt spid="718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718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7183">
                                            <p:txEl>
                                              <p:pRg st="4" end="4"/>
                                            </p:txEl>
                                          </p:spTgt>
                                        </p:tgtEl>
                                        <p:attrNameLst>
                                          <p:attrName>style.visibility</p:attrName>
                                        </p:attrNameLst>
                                      </p:cBhvr>
                                      <p:to>
                                        <p:strVal val="visible"/>
                                      </p:to>
                                    </p:set>
                                    <p:animEffect transition="in" filter="fade">
                                      <p:cBhvr>
                                        <p:cTn id="34" dur="500"/>
                                        <p:tgtEl>
                                          <p:spTgt spid="7183">
                                            <p:txEl>
                                              <p:pRg st="4" end="4"/>
                                            </p:txEl>
                                          </p:spTgt>
                                        </p:tgtEl>
                                      </p:cBhvr>
                                    </p:animEffect>
                                    <p:anim calcmode="lin" valueType="num">
                                      <p:cBhvr>
                                        <p:cTn id="35" dur="500" fill="hold"/>
                                        <p:tgtEl>
                                          <p:spTgt spid="718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718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P spid="7183" grpId="0" build="p">
        <p:tmplLst>
          <p:tmpl lvl="1">
            <p:tnLst>
              <p:par>
                <p:cTn presetID="44" presetClass="entr" presetSubtype="0" fill="hold" nodeType="clickEffect">
                  <p:stCondLst>
                    <p:cond delay="0"/>
                  </p:stCondLst>
                  <p:childTnLst>
                    <p:set>
                      <p:cBhvr>
                        <p:cTn dur="1" fill="hold">
                          <p:stCondLst>
                            <p:cond delay="0"/>
                          </p:stCondLst>
                        </p:cTn>
                        <p:tgtEl>
                          <p:spTgt spid="7183"/>
                        </p:tgtEl>
                        <p:attrNameLst>
                          <p:attrName>style.visibility</p:attrName>
                        </p:attrNameLst>
                      </p:cBhvr>
                      <p:to>
                        <p:strVal val="visible"/>
                      </p:to>
                    </p:set>
                    <p:animEffect transition="in" filter="fade">
                      <p:cBhvr>
                        <p:cTn dur="500"/>
                        <p:tgtEl>
                          <p:spTgt spid="7183"/>
                        </p:tgtEl>
                      </p:cBhvr>
                    </p:animEffect>
                    <p:anim calcmode="lin" valueType="num">
                      <p:cBhvr>
                        <p:cTn dur="500" fill="hold"/>
                        <p:tgtEl>
                          <p:spTgt spid="7183"/>
                        </p:tgtEl>
                        <p:attrNameLst>
                          <p:attrName>ppt_x</p:attrName>
                        </p:attrNameLst>
                      </p:cBhvr>
                      <p:tavLst>
                        <p:tav tm="0">
                          <p:val>
                            <p:strVal val="#ppt_x"/>
                          </p:val>
                        </p:tav>
                        <p:tav tm="100000">
                          <p:val>
                            <p:strVal val="#ppt_x"/>
                          </p:val>
                        </p:tav>
                      </p:tavLst>
                    </p:anim>
                    <p:anim calcmode="lin" valueType="num">
                      <p:cBhvr>
                        <p:cTn dur="500" fill="hold"/>
                        <p:tgtEl>
                          <p:spTgt spid="718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7183"/>
                        </p:tgtEl>
                        <p:attrNameLst>
                          <p:attrName>style.visibility</p:attrName>
                        </p:attrNameLst>
                      </p:cBhvr>
                      <p:to>
                        <p:strVal val="visible"/>
                      </p:to>
                    </p:set>
                    <p:animEffect transition="in" filter="fade">
                      <p:cBhvr>
                        <p:cTn dur="500"/>
                        <p:tgtEl>
                          <p:spTgt spid="7183"/>
                        </p:tgtEl>
                      </p:cBhvr>
                    </p:animEffect>
                    <p:anim calcmode="lin" valueType="num">
                      <p:cBhvr>
                        <p:cTn dur="500" fill="hold"/>
                        <p:tgtEl>
                          <p:spTgt spid="7183"/>
                        </p:tgtEl>
                        <p:attrNameLst>
                          <p:attrName>ppt_x</p:attrName>
                        </p:attrNameLst>
                      </p:cBhvr>
                      <p:tavLst>
                        <p:tav tm="0">
                          <p:val>
                            <p:strVal val="#ppt_x"/>
                          </p:val>
                        </p:tav>
                        <p:tav tm="100000">
                          <p:val>
                            <p:strVal val="#ppt_x"/>
                          </p:val>
                        </p:tav>
                      </p:tavLst>
                    </p:anim>
                    <p:anim calcmode="lin" valueType="num">
                      <p:cBhvr>
                        <p:cTn dur="500" fill="hold"/>
                        <p:tgtEl>
                          <p:spTgt spid="718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7183"/>
                        </p:tgtEl>
                        <p:attrNameLst>
                          <p:attrName>style.visibility</p:attrName>
                        </p:attrNameLst>
                      </p:cBhvr>
                      <p:to>
                        <p:strVal val="visible"/>
                      </p:to>
                    </p:set>
                    <p:animEffect transition="in" filter="fade">
                      <p:cBhvr>
                        <p:cTn dur="500"/>
                        <p:tgtEl>
                          <p:spTgt spid="7183"/>
                        </p:tgtEl>
                      </p:cBhvr>
                    </p:animEffect>
                    <p:anim calcmode="lin" valueType="num">
                      <p:cBhvr>
                        <p:cTn dur="500" fill="hold"/>
                        <p:tgtEl>
                          <p:spTgt spid="7183"/>
                        </p:tgtEl>
                        <p:attrNameLst>
                          <p:attrName>ppt_x</p:attrName>
                        </p:attrNameLst>
                      </p:cBhvr>
                      <p:tavLst>
                        <p:tav tm="0">
                          <p:val>
                            <p:strVal val="#ppt_x"/>
                          </p:val>
                        </p:tav>
                        <p:tav tm="100000">
                          <p:val>
                            <p:strVal val="#ppt_x"/>
                          </p:val>
                        </p:tav>
                      </p:tavLst>
                    </p:anim>
                    <p:anim calcmode="lin" valueType="num">
                      <p:cBhvr>
                        <p:cTn dur="500" fill="hold"/>
                        <p:tgtEl>
                          <p:spTgt spid="718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7183"/>
                        </p:tgtEl>
                        <p:attrNameLst>
                          <p:attrName>style.visibility</p:attrName>
                        </p:attrNameLst>
                      </p:cBhvr>
                      <p:to>
                        <p:strVal val="visible"/>
                      </p:to>
                    </p:set>
                    <p:animEffect transition="in" filter="fade">
                      <p:cBhvr>
                        <p:cTn dur="500"/>
                        <p:tgtEl>
                          <p:spTgt spid="7183"/>
                        </p:tgtEl>
                      </p:cBhvr>
                    </p:animEffect>
                    <p:anim calcmode="lin" valueType="num">
                      <p:cBhvr>
                        <p:cTn dur="500" fill="hold"/>
                        <p:tgtEl>
                          <p:spTgt spid="7183"/>
                        </p:tgtEl>
                        <p:attrNameLst>
                          <p:attrName>ppt_x</p:attrName>
                        </p:attrNameLst>
                      </p:cBhvr>
                      <p:tavLst>
                        <p:tav tm="0">
                          <p:val>
                            <p:strVal val="#ppt_x"/>
                          </p:val>
                        </p:tav>
                        <p:tav tm="100000">
                          <p:val>
                            <p:strVal val="#ppt_x"/>
                          </p:val>
                        </p:tav>
                      </p:tavLst>
                    </p:anim>
                    <p:anim calcmode="lin" valueType="num">
                      <p:cBhvr>
                        <p:cTn dur="500" fill="hold"/>
                        <p:tgtEl>
                          <p:spTgt spid="718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7183"/>
                        </p:tgtEl>
                        <p:attrNameLst>
                          <p:attrName>style.visibility</p:attrName>
                        </p:attrNameLst>
                      </p:cBhvr>
                      <p:to>
                        <p:strVal val="visible"/>
                      </p:to>
                    </p:set>
                    <p:animEffect transition="in" filter="fade">
                      <p:cBhvr>
                        <p:cTn dur="500"/>
                        <p:tgtEl>
                          <p:spTgt spid="7183"/>
                        </p:tgtEl>
                      </p:cBhvr>
                    </p:animEffect>
                    <p:anim calcmode="lin" valueType="num">
                      <p:cBhvr>
                        <p:cTn dur="500" fill="hold"/>
                        <p:tgtEl>
                          <p:spTgt spid="7183"/>
                        </p:tgtEl>
                        <p:attrNameLst>
                          <p:attrName>ppt_x</p:attrName>
                        </p:attrNameLst>
                      </p:cBhvr>
                      <p:tavLst>
                        <p:tav tm="0">
                          <p:val>
                            <p:strVal val="#ppt_x"/>
                          </p:val>
                        </p:tav>
                        <p:tav tm="100000">
                          <p:val>
                            <p:strVal val="#ppt_x"/>
                          </p:val>
                        </p:tav>
                      </p:tavLst>
                    </p:anim>
                    <p:anim calcmode="lin" valueType="num">
                      <p:cBhvr>
                        <p:cTn dur="500" fill="hold"/>
                        <p:tgtEl>
                          <p:spTgt spid="718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Bf2t8n1ibwQ"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9.png"/><Relationship Id="rId5" Type="http://schemas.openxmlformats.org/officeDocument/2006/relationships/oleObject" Target="../embeddings/oleObject7.bin"/><Relationship Id="rId4" Type="http://schemas.openxmlformats.org/officeDocument/2006/relationships/image" Target="../media/image28.png"/><Relationship Id="rId9" Type="http://schemas.openxmlformats.org/officeDocument/2006/relationships/image" Target="../media/image3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www.nobelprize.org/educational/medicine/bloodtypinggame/index.html" TargetMode="External"/><Relationship Id="rId2" Type="http://schemas.openxmlformats.org/officeDocument/2006/relationships/hyperlink" Target="http://nobelprize.org/educational_games/medicine/landsteiner/" TargetMode="Externa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762000"/>
            <a:ext cx="7772400" cy="1920875"/>
          </a:xfrm>
        </p:spPr>
        <p:txBody>
          <a:bodyPr/>
          <a:lstStyle/>
          <a:p>
            <a:r>
              <a:rPr lang="en-US" sz="9600"/>
              <a:t>Chapter 31	</a:t>
            </a:r>
          </a:p>
        </p:txBody>
      </p:sp>
      <p:sp>
        <p:nvSpPr>
          <p:cNvPr id="2051" name="Rectangle 3"/>
          <p:cNvSpPr>
            <a:spLocks noGrp="1" noChangeArrowheads="1"/>
          </p:cNvSpPr>
          <p:nvPr>
            <p:ph type="subTitle" idx="1"/>
          </p:nvPr>
        </p:nvSpPr>
        <p:spPr>
          <a:xfrm>
            <a:off x="0" y="3048000"/>
            <a:ext cx="6400800" cy="1752600"/>
          </a:xfrm>
        </p:spPr>
        <p:txBody>
          <a:bodyPr/>
          <a:lstStyle/>
          <a:p>
            <a:pPr>
              <a:lnSpc>
                <a:spcPct val="80000"/>
              </a:lnSpc>
            </a:pPr>
            <a:r>
              <a:rPr lang="en-US" sz="8000"/>
              <a:t>The Body’s Defense System</a:t>
            </a:r>
          </a:p>
        </p:txBody>
      </p:sp>
      <p:pic>
        <p:nvPicPr>
          <p:cNvPr id="2052" name="Picture 4" descr="MCj04238340000[1]"/>
          <p:cNvPicPr>
            <a:picLocks noChangeAspect="1" noChangeArrowheads="1"/>
          </p:cNvPicPr>
          <p:nvPr/>
        </p:nvPicPr>
        <p:blipFill>
          <a:blip r:embed="rId2" cstate="print"/>
          <a:srcRect/>
          <a:stretch>
            <a:fillRect/>
          </a:stretch>
        </p:blipFill>
        <p:spPr bwMode="auto">
          <a:xfrm>
            <a:off x="5410200" y="3962400"/>
            <a:ext cx="3352800" cy="2459038"/>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sz="6600"/>
              <a:t>Macrophage</a:t>
            </a:r>
          </a:p>
        </p:txBody>
      </p:sp>
      <p:pic>
        <p:nvPicPr>
          <p:cNvPr id="25609" name="Picture 9" descr="macrophage-antg2656"/>
          <p:cNvPicPr>
            <a:picLocks noChangeAspect="1" noChangeArrowheads="1"/>
          </p:cNvPicPr>
          <p:nvPr/>
        </p:nvPicPr>
        <p:blipFill>
          <a:blip r:embed="rId2" cstate="print"/>
          <a:srcRect/>
          <a:stretch>
            <a:fillRect/>
          </a:stretch>
        </p:blipFill>
        <p:spPr bwMode="auto">
          <a:xfrm>
            <a:off x="457200" y="1600200"/>
            <a:ext cx="8382000" cy="52705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609600" y="152400"/>
            <a:ext cx="7772400" cy="304800"/>
          </a:xfrm>
        </p:spPr>
        <p:txBody>
          <a:bodyPr/>
          <a:lstStyle/>
          <a:p>
            <a:r>
              <a:rPr lang="en-US">
                <a:solidFill>
                  <a:schemeClr val="hlink"/>
                </a:solidFill>
                <a:latin typeface="Arial" charset="0"/>
              </a:rPr>
              <a:t>Macrophage and </a:t>
            </a:r>
            <a:r>
              <a:rPr lang="en-US" i="1">
                <a:solidFill>
                  <a:schemeClr val="hlink"/>
                </a:solidFill>
                <a:latin typeface="Arial" charset="0"/>
              </a:rPr>
              <a:t>E. coli</a:t>
            </a:r>
          </a:p>
        </p:txBody>
      </p:sp>
      <p:graphicFrame>
        <p:nvGraphicFramePr>
          <p:cNvPr id="82947" name="Object 3"/>
          <p:cNvGraphicFramePr>
            <a:graphicFrameLocks noGrp="1" noChangeAspect="1"/>
          </p:cNvGraphicFramePr>
          <p:nvPr>
            <p:ph idx="1"/>
          </p:nvPr>
        </p:nvGraphicFramePr>
        <p:xfrm>
          <a:off x="1771650" y="685800"/>
          <a:ext cx="5238750" cy="6553200"/>
        </p:xfrm>
        <a:graphic>
          <a:graphicData uri="http://schemas.openxmlformats.org/presentationml/2006/ole">
            <mc:AlternateContent xmlns:mc="http://schemas.openxmlformats.org/markup-compatibility/2006">
              <mc:Choice xmlns:v="urn:schemas-microsoft-com:vml" Requires="v">
                <p:oleObj spid="_x0000_s82969" name="Picture" r:id="rId4" imgW="5925240" imgH="7405560" progId="Word.Picture.8">
                  <p:embed/>
                </p:oleObj>
              </mc:Choice>
              <mc:Fallback>
                <p:oleObj name="Picture" r:id="rId4" imgW="5925240" imgH="7405560" progId="Word.Picture.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0" y="685800"/>
                        <a:ext cx="5238750" cy="655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6" name="Rectangle 4"/>
          <p:cNvSpPr>
            <a:spLocks noGrp="1" noRot="1" noChangeArrowheads="1"/>
          </p:cNvSpPr>
          <p:nvPr>
            <p:ph type="title"/>
          </p:nvPr>
        </p:nvSpPr>
        <p:spPr/>
        <p:txBody>
          <a:bodyPr/>
          <a:lstStyle/>
          <a:p>
            <a:r>
              <a:rPr lang="en-US" sz="6600"/>
              <a:t>Natural Killer Cells</a:t>
            </a:r>
          </a:p>
        </p:txBody>
      </p:sp>
      <p:pic>
        <p:nvPicPr>
          <p:cNvPr id="28678" name="Picture 6" descr="immune11"/>
          <p:cNvPicPr>
            <a:picLocks noChangeAspect="1" noChangeArrowheads="1"/>
          </p:cNvPicPr>
          <p:nvPr/>
        </p:nvPicPr>
        <p:blipFill>
          <a:blip r:embed="rId2" cstate="print"/>
          <a:srcRect/>
          <a:stretch>
            <a:fillRect/>
          </a:stretch>
        </p:blipFill>
        <p:spPr bwMode="auto">
          <a:xfrm>
            <a:off x="1143000" y="1295400"/>
            <a:ext cx="6934200" cy="55626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sz="6600" dirty="0" smtClean="0">
                <a:solidFill>
                  <a:srgbClr val="FFFF00"/>
                </a:solidFill>
              </a:rPr>
              <a:t>White Blood Cells</a:t>
            </a:r>
          </a:p>
        </p:txBody>
      </p:sp>
      <p:sp>
        <p:nvSpPr>
          <p:cNvPr id="27651" name="Rectangle 3"/>
          <p:cNvSpPr>
            <a:spLocks noGrp="1" noChangeArrowheads="1"/>
          </p:cNvSpPr>
          <p:nvPr>
            <p:ph type="body" idx="1"/>
          </p:nvPr>
        </p:nvSpPr>
        <p:spPr>
          <a:xfrm>
            <a:off x="0" y="1600200"/>
            <a:ext cx="9144000" cy="5257800"/>
          </a:xfrm>
        </p:spPr>
        <p:txBody>
          <a:bodyPr/>
          <a:lstStyle/>
          <a:p>
            <a:pPr eaLnBrk="1" hangingPunct="1">
              <a:defRPr/>
            </a:pPr>
            <a:r>
              <a:rPr lang="en-US" sz="6600" dirty="0" smtClean="0"/>
              <a:t> They are able to recognize “self” from “non-self” based on proteins on cell membranes</a:t>
            </a:r>
          </a:p>
        </p:txBody>
      </p:sp>
    </p:spTree>
    <p:extLst>
      <p:ext uri="{BB962C8B-B14F-4D97-AF65-F5344CB8AC3E}">
        <p14:creationId xmlns:p14="http://schemas.microsoft.com/office/powerpoint/2010/main" val="40322965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762000"/>
            <a:ext cx="8872537" cy="1143000"/>
          </a:xfrm>
        </p:spPr>
        <p:txBody>
          <a:bodyPr/>
          <a:lstStyle/>
          <a:p>
            <a:pPr>
              <a:defRPr/>
            </a:pPr>
            <a:r>
              <a:rPr lang="en-US" dirty="0" smtClean="0"/>
              <a:t>These cells are from the same person so they have the same “self” proteins on their cell membranes</a:t>
            </a:r>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2644775"/>
            <a:ext cx="8872537"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2040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6000" dirty="0" smtClean="0">
                <a:solidFill>
                  <a:srgbClr val="FFFF00"/>
                </a:solidFill>
              </a:rPr>
              <a:t>Inflammatory Response</a:t>
            </a:r>
          </a:p>
        </p:txBody>
      </p:sp>
      <p:sp>
        <p:nvSpPr>
          <p:cNvPr id="18435" name="Rectangle 3"/>
          <p:cNvSpPr>
            <a:spLocks noGrp="1" noChangeArrowheads="1"/>
          </p:cNvSpPr>
          <p:nvPr>
            <p:ph type="body" idx="1"/>
          </p:nvPr>
        </p:nvSpPr>
        <p:spPr>
          <a:xfrm>
            <a:off x="457200" y="1600200"/>
            <a:ext cx="8229600" cy="5105400"/>
          </a:xfrm>
        </p:spPr>
        <p:txBody>
          <a:bodyPr/>
          <a:lstStyle/>
          <a:p>
            <a:pPr eaLnBrk="1" hangingPunct="1">
              <a:lnSpc>
                <a:spcPct val="90000"/>
              </a:lnSpc>
              <a:defRPr/>
            </a:pPr>
            <a:r>
              <a:rPr lang="en-US" sz="6600" dirty="0" smtClean="0"/>
              <a:t>Body tries to isolate pathogen</a:t>
            </a:r>
          </a:p>
          <a:p>
            <a:pPr eaLnBrk="1" hangingPunct="1">
              <a:lnSpc>
                <a:spcPct val="90000"/>
              </a:lnSpc>
              <a:defRPr/>
            </a:pPr>
            <a:r>
              <a:rPr lang="en-US" sz="6600" dirty="0" smtClean="0"/>
              <a:t>Proteins are released that create blood flow and attract WBCs</a:t>
            </a:r>
          </a:p>
        </p:txBody>
      </p:sp>
    </p:spTree>
    <p:extLst>
      <p:ext uri="{BB962C8B-B14F-4D97-AF65-F5344CB8AC3E}">
        <p14:creationId xmlns:p14="http://schemas.microsoft.com/office/powerpoint/2010/main" val="11618717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6000" dirty="0" smtClean="0">
                <a:solidFill>
                  <a:srgbClr val="FFFF00"/>
                </a:solidFill>
              </a:rPr>
              <a:t>Inflammatory Response</a:t>
            </a:r>
          </a:p>
        </p:txBody>
      </p:sp>
      <p:sp>
        <p:nvSpPr>
          <p:cNvPr id="18435" name="Rectangle 3"/>
          <p:cNvSpPr>
            <a:spLocks noGrp="1" noChangeArrowheads="1"/>
          </p:cNvSpPr>
          <p:nvPr>
            <p:ph type="body" idx="1"/>
          </p:nvPr>
        </p:nvSpPr>
        <p:spPr>
          <a:xfrm>
            <a:off x="457200" y="1371600"/>
            <a:ext cx="8229600" cy="2209800"/>
          </a:xfrm>
        </p:spPr>
        <p:txBody>
          <a:bodyPr/>
          <a:lstStyle/>
          <a:p>
            <a:pPr eaLnBrk="1" hangingPunct="1">
              <a:lnSpc>
                <a:spcPct val="90000"/>
              </a:lnSpc>
              <a:defRPr/>
            </a:pPr>
            <a:r>
              <a:rPr lang="en-US" sz="6600" dirty="0" smtClean="0"/>
              <a:t>Causes redness, heat, swelling, pain at the location of injury</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265613"/>
            <a:ext cx="3733800" cy="248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7818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0400"/>
            <a:ext cx="91440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60705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6000" dirty="0" smtClean="0">
                <a:solidFill>
                  <a:srgbClr val="FFFF00"/>
                </a:solidFill>
              </a:rPr>
              <a:t>Inflammatory Response</a:t>
            </a:r>
          </a:p>
        </p:txBody>
      </p:sp>
      <p:sp>
        <p:nvSpPr>
          <p:cNvPr id="18435" name="Rectangle 3"/>
          <p:cNvSpPr>
            <a:spLocks noGrp="1" noChangeArrowheads="1"/>
          </p:cNvSpPr>
          <p:nvPr>
            <p:ph type="body" idx="1"/>
          </p:nvPr>
        </p:nvSpPr>
        <p:spPr>
          <a:xfrm>
            <a:off x="457200" y="1371600"/>
            <a:ext cx="8229600" cy="2209800"/>
          </a:xfrm>
        </p:spPr>
        <p:txBody>
          <a:bodyPr/>
          <a:lstStyle/>
          <a:p>
            <a:pPr eaLnBrk="1" hangingPunct="1">
              <a:lnSpc>
                <a:spcPct val="90000"/>
              </a:lnSpc>
              <a:defRPr/>
            </a:pPr>
            <a:r>
              <a:rPr lang="en-US" sz="6600" dirty="0" smtClean="0"/>
              <a:t>If pathogen enters the blood the body spikes fever to try to destroy it…</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57650"/>
            <a:ext cx="19050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7984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0" y="533400"/>
            <a:ext cx="9144000" cy="1143000"/>
          </a:xfrm>
        </p:spPr>
        <p:txBody>
          <a:bodyPr/>
          <a:lstStyle/>
          <a:p>
            <a:pPr eaLnBrk="1" hangingPunct="1">
              <a:defRPr/>
            </a:pPr>
            <a:r>
              <a:rPr lang="en-US" sz="5400" dirty="0" smtClean="0"/>
              <a:t>Specialized </a:t>
            </a:r>
            <a:r>
              <a:rPr lang="en-US" sz="5400" dirty="0" smtClean="0">
                <a:solidFill>
                  <a:srgbClr val="FF00FF"/>
                </a:solidFill>
              </a:rPr>
              <a:t>Proteins</a:t>
            </a:r>
            <a:r>
              <a:rPr lang="en-US" sz="5400" dirty="0" smtClean="0"/>
              <a:t> (cytokines): released by cells to help destroy invaders</a:t>
            </a:r>
          </a:p>
        </p:txBody>
      </p:sp>
      <p:sp>
        <p:nvSpPr>
          <p:cNvPr id="19459" name="Rectangle 3"/>
          <p:cNvSpPr>
            <a:spLocks noGrp="1" noChangeArrowheads="1"/>
          </p:cNvSpPr>
          <p:nvPr>
            <p:ph type="body" idx="1"/>
          </p:nvPr>
        </p:nvSpPr>
        <p:spPr>
          <a:xfrm>
            <a:off x="0" y="2438400"/>
            <a:ext cx="9144000" cy="4419600"/>
          </a:xfrm>
        </p:spPr>
        <p:txBody>
          <a:bodyPr/>
          <a:lstStyle/>
          <a:p>
            <a:pPr eaLnBrk="1" hangingPunct="1">
              <a:defRPr/>
            </a:pPr>
            <a:r>
              <a:rPr lang="en-US" sz="4400" dirty="0" smtClean="0">
                <a:solidFill>
                  <a:srgbClr val="FF00FF"/>
                </a:solidFill>
              </a:rPr>
              <a:t>Histamine</a:t>
            </a:r>
            <a:r>
              <a:rPr lang="en-US" sz="4400" dirty="0" smtClean="0"/>
              <a:t> – increase blood flow, can cause watery eyes and runny nose</a:t>
            </a:r>
          </a:p>
          <a:p>
            <a:pPr eaLnBrk="1" hangingPunct="1">
              <a:defRPr/>
            </a:pPr>
            <a:r>
              <a:rPr lang="en-US" sz="4400" dirty="0" smtClean="0">
                <a:solidFill>
                  <a:srgbClr val="FF00FF"/>
                </a:solidFill>
              </a:rPr>
              <a:t>Interferon</a:t>
            </a:r>
            <a:r>
              <a:rPr lang="en-US" sz="4400" dirty="0" smtClean="0"/>
              <a:t> – prevents viral reproduction in infected cells</a:t>
            </a:r>
          </a:p>
          <a:p>
            <a:pPr eaLnBrk="1" hangingPunct="1">
              <a:defRPr/>
            </a:pPr>
            <a:r>
              <a:rPr lang="en-US" sz="4400" dirty="0" smtClean="0">
                <a:solidFill>
                  <a:srgbClr val="FF00FF"/>
                </a:solidFill>
              </a:rPr>
              <a:t>Interleukins</a:t>
            </a:r>
            <a:r>
              <a:rPr lang="en-US" sz="4400" dirty="0" smtClean="0"/>
              <a:t> – call WBC reinforcement and trigger fever</a:t>
            </a:r>
          </a:p>
        </p:txBody>
      </p:sp>
    </p:spTree>
    <p:extLst>
      <p:ext uri="{BB962C8B-B14F-4D97-AF65-F5344CB8AC3E}">
        <p14:creationId xmlns:p14="http://schemas.microsoft.com/office/powerpoint/2010/main" val="30211158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381000"/>
            <a:ext cx="9144000" cy="1143000"/>
          </a:xfrm>
        </p:spPr>
        <p:txBody>
          <a:bodyPr/>
          <a:lstStyle/>
          <a:p>
            <a:pPr eaLnBrk="1" hangingPunct="1">
              <a:defRPr/>
            </a:pPr>
            <a:r>
              <a:rPr lang="en-US" sz="6000" dirty="0" smtClean="0">
                <a:solidFill>
                  <a:srgbClr val="FFFF00"/>
                </a:solidFill>
              </a:rPr>
              <a:t>The Germ Theory of Disease</a:t>
            </a:r>
          </a:p>
        </p:txBody>
      </p:sp>
      <p:sp>
        <p:nvSpPr>
          <p:cNvPr id="10243" name="Rectangle 3"/>
          <p:cNvSpPr>
            <a:spLocks noGrp="1" noChangeArrowheads="1"/>
          </p:cNvSpPr>
          <p:nvPr>
            <p:ph type="body" idx="1"/>
          </p:nvPr>
        </p:nvSpPr>
        <p:spPr>
          <a:xfrm>
            <a:off x="152400" y="1752600"/>
            <a:ext cx="8839200" cy="4373563"/>
          </a:xfrm>
        </p:spPr>
        <p:txBody>
          <a:bodyPr/>
          <a:lstStyle/>
          <a:p>
            <a:pPr eaLnBrk="1" hangingPunct="1">
              <a:defRPr/>
            </a:pPr>
            <a:r>
              <a:rPr lang="en-US" sz="6600" dirty="0" smtClean="0"/>
              <a:t>Infectious disease is caused by </a:t>
            </a:r>
            <a:r>
              <a:rPr lang="en-US" sz="6600" dirty="0" smtClean="0">
                <a:solidFill>
                  <a:srgbClr val="FF00FF"/>
                </a:solidFill>
              </a:rPr>
              <a:t>pathogens</a:t>
            </a:r>
            <a:r>
              <a:rPr lang="en-US" sz="6600" dirty="0" smtClean="0"/>
              <a:t> that can spread the disease from one organism to another</a:t>
            </a:r>
          </a:p>
        </p:txBody>
      </p:sp>
    </p:spTree>
    <p:extLst>
      <p:ext uri="{BB962C8B-B14F-4D97-AF65-F5344CB8AC3E}">
        <p14:creationId xmlns:p14="http://schemas.microsoft.com/office/powerpoint/2010/main" val="413589494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381000"/>
            <a:ext cx="8229600" cy="1143000"/>
          </a:xfrm>
        </p:spPr>
        <p:txBody>
          <a:bodyPr/>
          <a:lstStyle/>
          <a:p>
            <a:pPr eaLnBrk="1" hangingPunct="1">
              <a:defRPr/>
            </a:pPr>
            <a:r>
              <a:rPr lang="en-US" sz="6000" dirty="0" smtClean="0"/>
              <a:t>The Third Line: Targeted Defense</a:t>
            </a:r>
          </a:p>
        </p:txBody>
      </p:sp>
      <p:sp>
        <p:nvSpPr>
          <p:cNvPr id="20483" name="Rectangle 3"/>
          <p:cNvSpPr>
            <a:spLocks noGrp="1" noChangeArrowheads="1"/>
          </p:cNvSpPr>
          <p:nvPr>
            <p:ph type="body" idx="1"/>
          </p:nvPr>
        </p:nvSpPr>
        <p:spPr>
          <a:xfrm>
            <a:off x="381000" y="2362200"/>
            <a:ext cx="8458200" cy="4953000"/>
          </a:xfrm>
        </p:spPr>
        <p:txBody>
          <a:bodyPr/>
          <a:lstStyle/>
          <a:p>
            <a:pPr eaLnBrk="1" hangingPunct="1">
              <a:defRPr/>
            </a:pPr>
            <a:r>
              <a:rPr lang="en-US" sz="6600" dirty="0" smtClean="0"/>
              <a:t>The immune response is a </a:t>
            </a:r>
            <a:r>
              <a:rPr lang="en-US" sz="6600" dirty="0" smtClean="0">
                <a:solidFill>
                  <a:srgbClr val="FF00FF"/>
                </a:solidFill>
              </a:rPr>
              <a:t>specific</a:t>
            </a:r>
            <a:r>
              <a:rPr lang="en-US" sz="6600" dirty="0" smtClean="0"/>
              <a:t> response to a “non-self” protein (</a:t>
            </a:r>
            <a:r>
              <a:rPr lang="en-US" sz="6600" dirty="0" smtClean="0">
                <a:solidFill>
                  <a:srgbClr val="FF00FF"/>
                </a:solidFill>
              </a:rPr>
              <a:t>antigen</a:t>
            </a:r>
            <a:r>
              <a:rPr lang="en-US" sz="6600" dirty="0" smtClean="0"/>
              <a:t>)</a:t>
            </a:r>
          </a:p>
        </p:txBody>
      </p:sp>
    </p:spTree>
    <p:extLst>
      <p:ext uri="{BB962C8B-B14F-4D97-AF65-F5344CB8AC3E}">
        <p14:creationId xmlns:p14="http://schemas.microsoft.com/office/powerpoint/2010/main" val="237664011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0" y="-228600"/>
            <a:ext cx="9144000" cy="914400"/>
          </a:xfrm>
        </p:spPr>
        <p:txBody>
          <a:bodyPr/>
          <a:lstStyle/>
          <a:p>
            <a:pPr eaLnBrk="1" hangingPunct="1">
              <a:defRPr/>
            </a:pPr>
            <a:r>
              <a:rPr lang="en-US" sz="4000" smtClean="0"/>
              <a:t>STARTING AN IMMUNE RESPONSE</a:t>
            </a:r>
          </a:p>
        </p:txBody>
      </p:sp>
      <p:pic>
        <p:nvPicPr>
          <p:cNvPr id="23555" name="Picture 3" descr="figure01-08"/>
          <p:cNvPicPr>
            <a:picLocks noChangeAspect="1" noChangeArrowheads="1"/>
          </p:cNvPicPr>
          <p:nvPr/>
        </p:nvPicPr>
        <p:blipFill>
          <a:blip r:embed="rId2">
            <a:extLst>
              <a:ext uri="{28A0092B-C50C-407E-A947-70E740481C1C}">
                <a14:useLocalDpi xmlns:a14="http://schemas.microsoft.com/office/drawing/2010/main" val="0"/>
              </a:ext>
            </a:extLst>
          </a:blip>
          <a:srcRect b="83043"/>
          <a:stretch>
            <a:fillRect/>
          </a:stretch>
        </p:blipFill>
        <p:spPr bwMode="auto">
          <a:xfrm>
            <a:off x="990600" y="1981200"/>
            <a:ext cx="6934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0" y="407988"/>
            <a:ext cx="91440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6600">
                <a:solidFill>
                  <a:schemeClr val="tx1"/>
                </a:solidFill>
                <a:latin typeface="Garamond" pitchFamily="18" charset="0"/>
              </a:defRPr>
            </a:lvl1pPr>
            <a:lvl2pPr marL="742950" indent="-285750">
              <a:defRPr sz="6600">
                <a:solidFill>
                  <a:schemeClr val="tx1"/>
                </a:solidFill>
                <a:latin typeface="Garamond" pitchFamily="18" charset="0"/>
              </a:defRPr>
            </a:lvl2pPr>
            <a:lvl3pPr marL="1143000" indent="-228600">
              <a:defRPr sz="6600">
                <a:solidFill>
                  <a:schemeClr val="tx1"/>
                </a:solidFill>
                <a:latin typeface="Garamond" pitchFamily="18" charset="0"/>
              </a:defRPr>
            </a:lvl3pPr>
            <a:lvl4pPr marL="1600200" indent="-228600">
              <a:defRPr sz="6600">
                <a:solidFill>
                  <a:schemeClr val="tx1"/>
                </a:solidFill>
                <a:latin typeface="Garamond" pitchFamily="18" charset="0"/>
              </a:defRPr>
            </a:lvl4pPr>
            <a:lvl5pPr marL="2057400" indent="-228600">
              <a:defRPr sz="6600">
                <a:solidFill>
                  <a:schemeClr val="tx1"/>
                </a:solidFill>
                <a:latin typeface="Garamond" pitchFamily="18" charset="0"/>
              </a:defRPr>
            </a:lvl5pPr>
            <a:lvl6pPr marL="2514600" indent="-228600" eaLnBrk="0" fontAlgn="base" hangingPunct="0">
              <a:spcBef>
                <a:spcPct val="0"/>
              </a:spcBef>
              <a:spcAft>
                <a:spcPct val="0"/>
              </a:spcAft>
              <a:defRPr sz="6600">
                <a:solidFill>
                  <a:schemeClr val="tx1"/>
                </a:solidFill>
                <a:latin typeface="Garamond" pitchFamily="18" charset="0"/>
              </a:defRPr>
            </a:lvl6pPr>
            <a:lvl7pPr marL="2971800" indent="-228600" eaLnBrk="0" fontAlgn="base" hangingPunct="0">
              <a:spcBef>
                <a:spcPct val="0"/>
              </a:spcBef>
              <a:spcAft>
                <a:spcPct val="0"/>
              </a:spcAft>
              <a:defRPr sz="6600">
                <a:solidFill>
                  <a:schemeClr val="tx1"/>
                </a:solidFill>
                <a:latin typeface="Garamond" pitchFamily="18" charset="0"/>
              </a:defRPr>
            </a:lvl7pPr>
            <a:lvl8pPr marL="3429000" indent="-228600" eaLnBrk="0" fontAlgn="base" hangingPunct="0">
              <a:spcBef>
                <a:spcPct val="0"/>
              </a:spcBef>
              <a:spcAft>
                <a:spcPct val="0"/>
              </a:spcAft>
              <a:defRPr sz="6600">
                <a:solidFill>
                  <a:schemeClr val="tx1"/>
                </a:solidFill>
                <a:latin typeface="Garamond" pitchFamily="18" charset="0"/>
              </a:defRPr>
            </a:lvl8pPr>
            <a:lvl9pPr marL="3886200" indent="-228600" eaLnBrk="0" fontAlgn="base" hangingPunct="0">
              <a:spcBef>
                <a:spcPct val="0"/>
              </a:spcBef>
              <a:spcAft>
                <a:spcPct val="0"/>
              </a:spcAft>
              <a:defRPr sz="6600">
                <a:solidFill>
                  <a:schemeClr val="tx1"/>
                </a:solidFill>
                <a:latin typeface="Garamond" pitchFamily="18" charset="0"/>
              </a:defRPr>
            </a:lvl9pPr>
          </a:lstStyle>
          <a:p>
            <a:pPr algn="ctr">
              <a:lnSpc>
                <a:spcPct val="90000"/>
              </a:lnSpc>
              <a:spcBef>
                <a:spcPct val="30000"/>
              </a:spcBef>
              <a:buSzPct val="100000"/>
            </a:pPr>
            <a:r>
              <a:rPr lang="en-US" sz="3600">
                <a:solidFill>
                  <a:srgbClr val="FFFF00"/>
                </a:solidFill>
                <a:effectLst/>
                <a:latin typeface="Arial" charset="0"/>
              </a:rPr>
              <a:t>Foreign invaders - viruses, bacteria, allergens, toxins and parasites - constantly bombard our body.</a:t>
            </a:r>
            <a:r>
              <a:rPr lang="en-US" sz="3600" b="1">
                <a:solidFill>
                  <a:srgbClr val="FFFF00"/>
                </a:solidFill>
                <a:effectLst/>
                <a:latin typeface="Arial" charset="0"/>
              </a:rPr>
              <a:t> </a:t>
            </a:r>
          </a:p>
        </p:txBody>
      </p:sp>
      <p:sp>
        <p:nvSpPr>
          <p:cNvPr id="23557" name="Text Box 5"/>
          <p:cNvSpPr txBox="1">
            <a:spLocks noChangeArrowheads="1"/>
          </p:cNvSpPr>
          <p:nvPr/>
        </p:nvSpPr>
        <p:spPr bwMode="auto">
          <a:xfrm>
            <a:off x="0" y="51054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600">
                <a:solidFill>
                  <a:schemeClr val="tx1"/>
                </a:solidFill>
                <a:latin typeface="Garamond" pitchFamily="18" charset="0"/>
              </a:defRPr>
            </a:lvl1pPr>
            <a:lvl2pPr marL="742950" indent="-285750">
              <a:defRPr sz="6600">
                <a:solidFill>
                  <a:schemeClr val="tx1"/>
                </a:solidFill>
                <a:latin typeface="Garamond" pitchFamily="18" charset="0"/>
              </a:defRPr>
            </a:lvl2pPr>
            <a:lvl3pPr marL="1143000" indent="-228600">
              <a:defRPr sz="6600">
                <a:solidFill>
                  <a:schemeClr val="tx1"/>
                </a:solidFill>
                <a:latin typeface="Garamond" pitchFamily="18" charset="0"/>
              </a:defRPr>
            </a:lvl3pPr>
            <a:lvl4pPr marL="1600200" indent="-228600">
              <a:defRPr sz="6600">
                <a:solidFill>
                  <a:schemeClr val="tx1"/>
                </a:solidFill>
                <a:latin typeface="Garamond" pitchFamily="18" charset="0"/>
              </a:defRPr>
            </a:lvl4pPr>
            <a:lvl5pPr marL="2057400" indent="-228600">
              <a:defRPr sz="6600">
                <a:solidFill>
                  <a:schemeClr val="tx1"/>
                </a:solidFill>
                <a:latin typeface="Garamond" pitchFamily="18" charset="0"/>
              </a:defRPr>
            </a:lvl5pPr>
            <a:lvl6pPr marL="2514600" indent="-228600" eaLnBrk="0" fontAlgn="base" hangingPunct="0">
              <a:spcBef>
                <a:spcPct val="0"/>
              </a:spcBef>
              <a:spcAft>
                <a:spcPct val="0"/>
              </a:spcAft>
              <a:defRPr sz="6600">
                <a:solidFill>
                  <a:schemeClr val="tx1"/>
                </a:solidFill>
                <a:latin typeface="Garamond" pitchFamily="18" charset="0"/>
              </a:defRPr>
            </a:lvl6pPr>
            <a:lvl7pPr marL="2971800" indent="-228600" eaLnBrk="0" fontAlgn="base" hangingPunct="0">
              <a:spcBef>
                <a:spcPct val="0"/>
              </a:spcBef>
              <a:spcAft>
                <a:spcPct val="0"/>
              </a:spcAft>
              <a:defRPr sz="6600">
                <a:solidFill>
                  <a:schemeClr val="tx1"/>
                </a:solidFill>
                <a:latin typeface="Garamond" pitchFamily="18" charset="0"/>
              </a:defRPr>
            </a:lvl7pPr>
            <a:lvl8pPr marL="3429000" indent="-228600" eaLnBrk="0" fontAlgn="base" hangingPunct="0">
              <a:spcBef>
                <a:spcPct val="0"/>
              </a:spcBef>
              <a:spcAft>
                <a:spcPct val="0"/>
              </a:spcAft>
              <a:defRPr sz="6600">
                <a:solidFill>
                  <a:schemeClr val="tx1"/>
                </a:solidFill>
                <a:latin typeface="Garamond" pitchFamily="18" charset="0"/>
              </a:defRPr>
            </a:lvl8pPr>
            <a:lvl9pPr marL="3886200" indent="-228600" eaLnBrk="0" fontAlgn="base" hangingPunct="0">
              <a:spcBef>
                <a:spcPct val="0"/>
              </a:spcBef>
              <a:spcAft>
                <a:spcPct val="0"/>
              </a:spcAft>
              <a:defRPr sz="6600">
                <a:solidFill>
                  <a:schemeClr val="tx1"/>
                </a:solidFill>
                <a:latin typeface="Garamond" pitchFamily="18" charset="0"/>
              </a:defRPr>
            </a:lvl9pPr>
          </a:lstStyle>
          <a:p>
            <a:pPr eaLnBrk="1" hangingPunct="1">
              <a:spcBef>
                <a:spcPct val="50000"/>
              </a:spcBef>
            </a:pPr>
            <a:r>
              <a:rPr lang="en-US" sz="2800">
                <a:solidFill>
                  <a:srgbClr val="FFFF00"/>
                </a:solidFill>
                <a:effectLst/>
                <a:latin typeface="Arial" charset="0"/>
              </a:rPr>
              <a:t>The response to this assault is a carefully orchestrated and controlled interaction between immune cells with the ultimate goal to eliminate the invader by pathogen-specific mechanisms.</a:t>
            </a:r>
          </a:p>
        </p:txBody>
      </p:sp>
      <p:sp>
        <p:nvSpPr>
          <p:cNvPr id="23558" name="Rectangle 6"/>
          <p:cNvSpPr>
            <a:spLocks noChangeArrowheads="1"/>
          </p:cNvSpPr>
          <p:nvPr/>
        </p:nvSpPr>
        <p:spPr bwMode="auto">
          <a:xfrm>
            <a:off x="3657600" y="2743200"/>
            <a:ext cx="1360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a:solidFill>
                  <a:srgbClr val="CC0066"/>
                </a:solidFill>
                <a:effectLst/>
                <a:latin typeface="Arial" charset="0"/>
                <a:sym typeface="Symbol" pitchFamily="18" charset="2"/>
              </a:rPr>
              <a:t>            </a:t>
            </a:r>
          </a:p>
        </p:txBody>
      </p:sp>
      <p:sp>
        <p:nvSpPr>
          <p:cNvPr id="23559" name="Rectangle 7"/>
          <p:cNvSpPr>
            <a:spLocks noChangeArrowheads="1"/>
          </p:cNvSpPr>
          <p:nvPr/>
        </p:nvSpPr>
        <p:spPr bwMode="auto">
          <a:xfrm>
            <a:off x="4411663" y="3246438"/>
            <a:ext cx="322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a:effectLst/>
                <a:latin typeface="Arial" charset="0"/>
                <a:sym typeface="Symbol" pitchFamily="18" charset="2"/>
              </a:rPr>
              <a:t></a:t>
            </a:r>
          </a:p>
        </p:txBody>
      </p:sp>
      <p:sp>
        <p:nvSpPr>
          <p:cNvPr id="23560" name="Rectangle 8"/>
          <p:cNvSpPr>
            <a:spLocks noChangeArrowheads="1"/>
          </p:cNvSpPr>
          <p:nvPr/>
        </p:nvSpPr>
        <p:spPr bwMode="auto">
          <a:xfrm>
            <a:off x="4411663" y="3246438"/>
            <a:ext cx="322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a:effectLst/>
                <a:latin typeface="Arial" charset="0"/>
                <a:sym typeface="Symbol" pitchFamily="18" charset="2"/>
              </a:rPr>
              <a:t></a:t>
            </a:r>
          </a:p>
        </p:txBody>
      </p:sp>
      <p:pic>
        <p:nvPicPr>
          <p:cNvPr id="23561" name="Picture 9" descr="high school 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48000"/>
            <a:ext cx="16922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lo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048000"/>
            <a:ext cx="12652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1"/>
          <p:cNvSpPr txBox="1">
            <a:spLocks noChangeArrowheads="1"/>
          </p:cNvSpPr>
          <p:nvPr/>
        </p:nvSpPr>
        <p:spPr bwMode="auto">
          <a:xfrm rot="-1800000">
            <a:off x="3124200" y="2819400"/>
            <a:ext cx="338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600">
                <a:solidFill>
                  <a:schemeClr val="tx1"/>
                </a:solidFill>
                <a:latin typeface="Garamond" pitchFamily="18" charset="0"/>
              </a:defRPr>
            </a:lvl1pPr>
            <a:lvl2pPr marL="742950" indent="-285750">
              <a:defRPr sz="6600">
                <a:solidFill>
                  <a:schemeClr val="tx1"/>
                </a:solidFill>
                <a:latin typeface="Garamond" pitchFamily="18" charset="0"/>
              </a:defRPr>
            </a:lvl2pPr>
            <a:lvl3pPr marL="1143000" indent="-228600">
              <a:defRPr sz="6600">
                <a:solidFill>
                  <a:schemeClr val="tx1"/>
                </a:solidFill>
                <a:latin typeface="Garamond" pitchFamily="18" charset="0"/>
              </a:defRPr>
            </a:lvl3pPr>
            <a:lvl4pPr marL="1600200" indent="-228600">
              <a:defRPr sz="6600">
                <a:solidFill>
                  <a:schemeClr val="tx1"/>
                </a:solidFill>
                <a:latin typeface="Garamond" pitchFamily="18" charset="0"/>
              </a:defRPr>
            </a:lvl4pPr>
            <a:lvl5pPr marL="2057400" indent="-228600">
              <a:defRPr sz="6600">
                <a:solidFill>
                  <a:schemeClr val="tx1"/>
                </a:solidFill>
                <a:latin typeface="Garamond" pitchFamily="18" charset="0"/>
              </a:defRPr>
            </a:lvl5pPr>
            <a:lvl6pPr marL="2514600" indent="-228600" eaLnBrk="0" fontAlgn="base" hangingPunct="0">
              <a:spcBef>
                <a:spcPct val="0"/>
              </a:spcBef>
              <a:spcAft>
                <a:spcPct val="0"/>
              </a:spcAft>
              <a:defRPr sz="6600">
                <a:solidFill>
                  <a:schemeClr val="tx1"/>
                </a:solidFill>
                <a:latin typeface="Garamond" pitchFamily="18" charset="0"/>
              </a:defRPr>
            </a:lvl6pPr>
            <a:lvl7pPr marL="2971800" indent="-228600" eaLnBrk="0" fontAlgn="base" hangingPunct="0">
              <a:spcBef>
                <a:spcPct val="0"/>
              </a:spcBef>
              <a:spcAft>
                <a:spcPct val="0"/>
              </a:spcAft>
              <a:defRPr sz="6600">
                <a:solidFill>
                  <a:schemeClr val="tx1"/>
                </a:solidFill>
                <a:latin typeface="Garamond" pitchFamily="18" charset="0"/>
              </a:defRPr>
            </a:lvl7pPr>
            <a:lvl8pPr marL="3429000" indent="-228600" eaLnBrk="0" fontAlgn="base" hangingPunct="0">
              <a:spcBef>
                <a:spcPct val="0"/>
              </a:spcBef>
              <a:spcAft>
                <a:spcPct val="0"/>
              </a:spcAft>
              <a:defRPr sz="6600">
                <a:solidFill>
                  <a:schemeClr val="tx1"/>
                </a:solidFill>
                <a:latin typeface="Garamond" pitchFamily="18" charset="0"/>
              </a:defRPr>
            </a:lvl8pPr>
            <a:lvl9pPr marL="3886200" indent="-228600" eaLnBrk="0" fontAlgn="base" hangingPunct="0">
              <a:spcBef>
                <a:spcPct val="0"/>
              </a:spcBef>
              <a:spcAft>
                <a:spcPct val="0"/>
              </a:spcAft>
              <a:defRPr sz="6600">
                <a:solidFill>
                  <a:schemeClr val="tx1"/>
                </a:solidFill>
                <a:latin typeface="Garamond" pitchFamily="18" charset="0"/>
              </a:defRPr>
            </a:lvl9pPr>
          </a:lstStyle>
          <a:p>
            <a:pPr eaLnBrk="1" hangingPunct="1"/>
            <a:r>
              <a:rPr lang="en-US" sz="2000" b="1">
                <a:solidFill>
                  <a:srgbClr val="CC0066"/>
                </a:solidFill>
                <a:effectLst/>
                <a:latin typeface="Arial" charset="0"/>
                <a:sym typeface="Symbol" pitchFamily="18" charset="2"/>
              </a:rPr>
              <a:t></a:t>
            </a:r>
          </a:p>
          <a:p>
            <a:pPr eaLnBrk="1" hangingPunct="1"/>
            <a:endParaRPr lang="en-US" sz="1200" b="1">
              <a:effectLst/>
              <a:latin typeface="Arial" charset="0"/>
            </a:endParaRPr>
          </a:p>
        </p:txBody>
      </p:sp>
      <p:sp>
        <p:nvSpPr>
          <p:cNvPr id="23564" name="Rectangle 12"/>
          <p:cNvSpPr>
            <a:spLocks noChangeArrowheads="1"/>
          </p:cNvSpPr>
          <p:nvPr/>
        </p:nvSpPr>
        <p:spPr bwMode="auto">
          <a:xfrm rot="1800000">
            <a:off x="5260975" y="2743200"/>
            <a:ext cx="417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000" b="1">
                <a:solidFill>
                  <a:srgbClr val="CC0066"/>
                </a:solidFill>
                <a:effectLst/>
                <a:latin typeface="Arial" charset="0"/>
                <a:sym typeface="Symbol" pitchFamily="18" charset="2"/>
              </a:rPr>
              <a:t></a:t>
            </a:r>
          </a:p>
        </p:txBody>
      </p:sp>
    </p:spTree>
    <p:extLst>
      <p:ext uri="{BB962C8B-B14F-4D97-AF65-F5344CB8AC3E}">
        <p14:creationId xmlns:p14="http://schemas.microsoft.com/office/powerpoint/2010/main" val="119550346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152400" y="457200"/>
            <a:ext cx="9448800" cy="1143000"/>
          </a:xfrm>
        </p:spPr>
        <p:txBody>
          <a:bodyPr/>
          <a:lstStyle/>
          <a:p>
            <a:pPr eaLnBrk="1" hangingPunct="1">
              <a:defRPr/>
            </a:pPr>
            <a:r>
              <a:rPr lang="en-US" sz="6600" dirty="0" smtClean="0"/>
              <a:t>Antigens cause a Specific Immune Response</a:t>
            </a:r>
          </a:p>
        </p:txBody>
      </p:sp>
      <p:sp>
        <p:nvSpPr>
          <p:cNvPr id="21507" name="Rectangle 3"/>
          <p:cNvSpPr>
            <a:spLocks noGrp="1" noChangeArrowheads="1"/>
          </p:cNvSpPr>
          <p:nvPr>
            <p:ph type="body" idx="1"/>
          </p:nvPr>
        </p:nvSpPr>
        <p:spPr>
          <a:xfrm>
            <a:off x="33338" y="2209800"/>
            <a:ext cx="8915400" cy="5105400"/>
          </a:xfrm>
        </p:spPr>
        <p:txBody>
          <a:bodyPr/>
          <a:lstStyle/>
          <a:p>
            <a:pPr eaLnBrk="1" hangingPunct="1">
              <a:lnSpc>
                <a:spcPct val="90000"/>
              </a:lnSpc>
              <a:defRPr/>
            </a:pPr>
            <a:r>
              <a:rPr lang="en-US" sz="6600" u="sng" dirty="0" smtClean="0"/>
              <a:t>Antigen</a:t>
            </a:r>
            <a:r>
              <a:rPr lang="en-US" sz="6600" dirty="0" smtClean="0"/>
              <a:t>:</a:t>
            </a:r>
          </a:p>
          <a:p>
            <a:pPr lvl="1" eaLnBrk="1" hangingPunct="1">
              <a:lnSpc>
                <a:spcPct val="90000"/>
              </a:lnSpc>
              <a:defRPr/>
            </a:pPr>
            <a:r>
              <a:rPr lang="en-US" sz="6000" dirty="0" smtClean="0"/>
              <a:t>A protein that is on the cell membrane and triggers an immune response</a:t>
            </a:r>
          </a:p>
          <a:p>
            <a:pPr marL="457200" lvl="1" indent="0" eaLnBrk="1" hangingPunct="1">
              <a:lnSpc>
                <a:spcPct val="90000"/>
              </a:lnSpc>
              <a:buFont typeface="Wingdings" pitchFamily="2" charset="2"/>
              <a:buNone/>
              <a:defRPr/>
            </a:pPr>
            <a:endParaRPr lang="en-US" sz="6000" dirty="0" smtClean="0"/>
          </a:p>
        </p:txBody>
      </p:sp>
    </p:spTree>
    <p:extLst>
      <p:ext uri="{BB962C8B-B14F-4D97-AF65-F5344CB8AC3E}">
        <p14:creationId xmlns:p14="http://schemas.microsoft.com/office/powerpoint/2010/main" val="27717051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athogen - Antigens"/>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28600" y="0"/>
            <a:ext cx="8763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04144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a:xfrm>
            <a:off x="685800" y="457200"/>
            <a:ext cx="7772400" cy="762000"/>
          </a:xfrm>
        </p:spPr>
        <p:txBody>
          <a:bodyPr/>
          <a:lstStyle/>
          <a:p>
            <a:pPr algn="l" eaLnBrk="1" hangingPunct="1">
              <a:defRPr/>
            </a:pPr>
            <a:r>
              <a:rPr lang="en-US" smtClean="0">
                <a:solidFill>
                  <a:schemeClr val="hlink"/>
                </a:solidFill>
                <a:latin typeface="Arial" charset="0"/>
              </a:rPr>
              <a:t>Macrophage ingesting yeast</a:t>
            </a:r>
          </a:p>
        </p:txBody>
      </p:sp>
      <p:pic>
        <p:nvPicPr>
          <p:cNvPr id="26627" name="Picture 3" descr="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457200" y="4648200"/>
            <a:ext cx="838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endParaRPr lang="en-US" sz="2000" b="1">
              <a:solidFill>
                <a:srgbClr val="CC00CC"/>
              </a:solidFill>
              <a:effectLst/>
              <a:latin typeface="Arial" charset="0"/>
            </a:endParaRPr>
          </a:p>
        </p:txBody>
      </p:sp>
    </p:spTree>
    <p:extLst>
      <p:ext uri="{BB962C8B-B14F-4D97-AF65-F5344CB8AC3E}">
        <p14:creationId xmlns:p14="http://schemas.microsoft.com/office/powerpoint/2010/main" val="140829144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dirty="0" smtClean="0">
                <a:solidFill>
                  <a:srgbClr val="FFFF00"/>
                </a:solidFill>
              </a:rPr>
              <a:t>Macrophage</a:t>
            </a:r>
            <a:endParaRPr lang="en-US" sz="6600" dirty="0">
              <a:solidFill>
                <a:srgbClr val="FFFF00"/>
              </a:solidFill>
            </a:endParaRPr>
          </a:p>
        </p:txBody>
      </p:sp>
      <p:sp>
        <p:nvSpPr>
          <p:cNvPr id="3" name="Content Placeholder 2"/>
          <p:cNvSpPr>
            <a:spLocks noGrp="1"/>
          </p:cNvSpPr>
          <p:nvPr>
            <p:ph idx="1"/>
          </p:nvPr>
        </p:nvSpPr>
        <p:spPr/>
        <p:txBody>
          <a:bodyPr/>
          <a:lstStyle/>
          <a:p>
            <a:pPr>
              <a:defRPr/>
            </a:pPr>
            <a:r>
              <a:rPr lang="en-US" sz="4800" dirty="0" smtClean="0"/>
              <a:t>A large WBC that travels the body and engulfs foreign invaders (phagocytosis)</a:t>
            </a:r>
          </a:p>
          <a:p>
            <a:pPr>
              <a:defRPr/>
            </a:pPr>
            <a:r>
              <a:rPr lang="en-US" sz="4800" dirty="0" smtClean="0"/>
              <a:t>It displays the specific antigen and activates </a:t>
            </a:r>
            <a:r>
              <a:rPr lang="en-US" sz="4800" dirty="0" smtClean="0">
                <a:solidFill>
                  <a:srgbClr val="FFFF00"/>
                </a:solidFill>
              </a:rPr>
              <a:t>Helper T lymphocytes</a:t>
            </a:r>
            <a:endParaRPr lang="en-US" sz="4800" dirty="0">
              <a:solidFill>
                <a:srgbClr val="FFFF00"/>
              </a:solidFill>
            </a:endParaRPr>
          </a:p>
        </p:txBody>
      </p:sp>
    </p:spTree>
    <p:extLst>
      <p:ext uri="{BB962C8B-B14F-4D97-AF65-F5344CB8AC3E}">
        <p14:creationId xmlns:p14="http://schemas.microsoft.com/office/powerpoint/2010/main" val="61444993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Figure 3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Figure 3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03661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52400" y="274638"/>
            <a:ext cx="8839200" cy="1143000"/>
          </a:xfrm>
        </p:spPr>
        <p:txBody>
          <a:bodyPr/>
          <a:lstStyle/>
          <a:p>
            <a:pPr eaLnBrk="1" hangingPunct="1">
              <a:defRPr/>
            </a:pPr>
            <a:r>
              <a:rPr lang="en-US" sz="6600" dirty="0" smtClean="0">
                <a:solidFill>
                  <a:srgbClr val="FFFF00"/>
                </a:solidFill>
              </a:rPr>
              <a:t>Helper T Lymphocytes</a:t>
            </a:r>
          </a:p>
        </p:txBody>
      </p:sp>
      <p:sp>
        <p:nvSpPr>
          <p:cNvPr id="22531" name="Rectangle 3"/>
          <p:cNvSpPr>
            <a:spLocks noGrp="1" noChangeArrowheads="1"/>
          </p:cNvSpPr>
          <p:nvPr>
            <p:ph type="body" idx="1"/>
          </p:nvPr>
        </p:nvSpPr>
        <p:spPr>
          <a:xfrm>
            <a:off x="152400" y="1447800"/>
            <a:ext cx="8915400" cy="4525963"/>
          </a:xfrm>
        </p:spPr>
        <p:txBody>
          <a:bodyPr/>
          <a:lstStyle/>
          <a:p>
            <a:pPr lvl="1">
              <a:lnSpc>
                <a:spcPct val="90000"/>
              </a:lnSpc>
            </a:pPr>
            <a:r>
              <a:rPr lang="en-US" sz="6000" dirty="0" smtClean="0"/>
              <a:t>Recognize </a:t>
            </a:r>
            <a:r>
              <a:rPr lang="en-US" sz="6000" dirty="0"/>
              <a:t>the antigen displaying WBC</a:t>
            </a:r>
          </a:p>
          <a:p>
            <a:pPr lvl="1">
              <a:lnSpc>
                <a:spcPct val="90000"/>
              </a:lnSpc>
            </a:pPr>
            <a:r>
              <a:rPr lang="en-US" sz="6000" dirty="0" smtClean="0"/>
              <a:t>Secretes </a:t>
            </a:r>
            <a:r>
              <a:rPr lang="en-US" sz="6000" dirty="0"/>
              <a:t>chemicals that activate both cytotoxic T cells and B </a:t>
            </a:r>
            <a:r>
              <a:rPr lang="en-US" sz="6000" dirty="0" smtClean="0"/>
              <a:t>lymphocytes</a:t>
            </a:r>
          </a:p>
          <a:p>
            <a:pPr lvl="1">
              <a:lnSpc>
                <a:spcPct val="90000"/>
              </a:lnSpc>
            </a:pPr>
            <a:r>
              <a:rPr lang="en-US" sz="6000" dirty="0"/>
              <a:t>Mature in </a:t>
            </a:r>
            <a:r>
              <a:rPr lang="en-US" sz="6000" b="1" u="sng" dirty="0"/>
              <a:t>T</a:t>
            </a:r>
            <a:r>
              <a:rPr lang="en-US" sz="6000" dirty="0"/>
              <a:t>hymus gland</a:t>
            </a:r>
          </a:p>
          <a:p>
            <a:pPr lvl="1">
              <a:lnSpc>
                <a:spcPct val="90000"/>
              </a:lnSpc>
            </a:pPr>
            <a:endParaRPr lang="en-US" sz="6000" u="sng" dirty="0"/>
          </a:p>
          <a:p>
            <a:pPr eaLnBrk="1" hangingPunct="1">
              <a:defRPr/>
            </a:pPr>
            <a:endParaRPr lang="en-US" sz="6600" dirty="0" smtClean="0">
              <a:solidFill>
                <a:srgbClr val="FFFF00"/>
              </a:solidFill>
            </a:endParaRPr>
          </a:p>
        </p:txBody>
      </p:sp>
    </p:spTree>
    <p:extLst>
      <p:ext uri="{BB962C8B-B14F-4D97-AF65-F5344CB8AC3E}">
        <p14:creationId xmlns:p14="http://schemas.microsoft.com/office/powerpoint/2010/main" val="346809227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Figure 3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38672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609600"/>
            <a:ext cx="8229600" cy="1143000"/>
          </a:xfrm>
        </p:spPr>
        <p:txBody>
          <a:bodyPr/>
          <a:lstStyle/>
          <a:p>
            <a:pPr eaLnBrk="1" hangingPunct="1">
              <a:defRPr/>
            </a:pPr>
            <a:r>
              <a:rPr lang="en-US" sz="6600" dirty="0" smtClean="0">
                <a:solidFill>
                  <a:srgbClr val="FFFF00"/>
                </a:solidFill>
              </a:rPr>
              <a:t>B Cell Lymphocytes</a:t>
            </a:r>
            <a:r>
              <a:rPr lang="en-US" sz="6600" dirty="0" smtClean="0"/>
              <a:t/>
            </a:r>
            <a:br>
              <a:rPr lang="en-US" sz="6600" dirty="0" smtClean="0"/>
            </a:br>
            <a:r>
              <a:rPr lang="en-US" sz="6600" dirty="0" smtClean="0"/>
              <a:t> </a:t>
            </a:r>
          </a:p>
        </p:txBody>
      </p:sp>
      <p:sp>
        <p:nvSpPr>
          <p:cNvPr id="33795" name="Rectangle 3"/>
          <p:cNvSpPr>
            <a:spLocks noGrp="1" noChangeArrowheads="1"/>
          </p:cNvSpPr>
          <p:nvPr>
            <p:ph type="body" idx="1"/>
          </p:nvPr>
        </p:nvSpPr>
        <p:spPr>
          <a:xfrm>
            <a:off x="0" y="609600"/>
            <a:ext cx="9144000" cy="5486400"/>
          </a:xfrm>
        </p:spPr>
        <p:txBody>
          <a:bodyPr/>
          <a:lstStyle/>
          <a:p>
            <a:pPr marL="0" indent="0" eaLnBrk="1" hangingPunct="1">
              <a:spcBef>
                <a:spcPts val="0"/>
              </a:spcBef>
              <a:buFont typeface="Wingdings" pitchFamily="2" charset="2"/>
              <a:buNone/>
              <a:defRPr/>
            </a:pPr>
            <a:endParaRPr lang="en-US" sz="6600" dirty="0" smtClean="0"/>
          </a:p>
          <a:p>
            <a:pPr eaLnBrk="1" hangingPunct="1">
              <a:spcBef>
                <a:spcPts val="0"/>
              </a:spcBef>
              <a:defRPr/>
            </a:pPr>
            <a:r>
              <a:rPr lang="en-US" sz="6600" dirty="0" smtClean="0"/>
              <a:t>Defend primarily against bacteria &amp; viruses by creating </a:t>
            </a:r>
            <a:r>
              <a:rPr lang="en-US" sz="6600" dirty="0" smtClean="0">
                <a:solidFill>
                  <a:srgbClr val="FFFF00"/>
                </a:solidFill>
              </a:rPr>
              <a:t>anti</a:t>
            </a:r>
            <a:r>
              <a:rPr lang="en-US" sz="6600" u="sng" dirty="0" smtClean="0">
                <a:solidFill>
                  <a:srgbClr val="FFFF00"/>
                </a:solidFill>
              </a:rPr>
              <a:t>b</a:t>
            </a:r>
            <a:r>
              <a:rPr lang="en-US" sz="6600" dirty="0" smtClean="0">
                <a:solidFill>
                  <a:srgbClr val="FFFF00"/>
                </a:solidFill>
              </a:rPr>
              <a:t>odies</a:t>
            </a:r>
          </a:p>
          <a:p>
            <a:pPr>
              <a:defRPr/>
            </a:pPr>
            <a:r>
              <a:rPr lang="en-US" sz="6600" dirty="0"/>
              <a:t>Develop in </a:t>
            </a:r>
            <a:r>
              <a:rPr lang="en-US" sz="6600" b="1" u="sng" dirty="0"/>
              <a:t>B</a:t>
            </a:r>
            <a:r>
              <a:rPr lang="en-US" sz="6600" dirty="0"/>
              <a:t>one marrow</a:t>
            </a:r>
          </a:p>
          <a:p>
            <a:pPr eaLnBrk="1" hangingPunct="1">
              <a:defRPr/>
            </a:pPr>
            <a:endParaRPr lang="en-US" sz="6600" dirty="0" smtClean="0">
              <a:solidFill>
                <a:srgbClr val="FFFF00"/>
              </a:solidFill>
            </a:endParaRPr>
          </a:p>
        </p:txBody>
      </p:sp>
    </p:spTree>
    <p:extLst>
      <p:ext uri="{BB962C8B-B14F-4D97-AF65-F5344CB8AC3E}">
        <p14:creationId xmlns:p14="http://schemas.microsoft.com/office/powerpoint/2010/main" val="324495262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sz="6600" smtClean="0"/>
              <a:t>Pathogen</a:t>
            </a:r>
          </a:p>
        </p:txBody>
      </p:sp>
      <p:sp>
        <p:nvSpPr>
          <p:cNvPr id="11267" name="Rectangle 3"/>
          <p:cNvSpPr>
            <a:spLocks noGrp="1" noChangeArrowheads="1"/>
          </p:cNvSpPr>
          <p:nvPr>
            <p:ph type="body" idx="1"/>
          </p:nvPr>
        </p:nvSpPr>
        <p:spPr/>
        <p:txBody>
          <a:bodyPr/>
          <a:lstStyle/>
          <a:p>
            <a:pPr eaLnBrk="1" hangingPunct="1">
              <a:defRPr/>
            </a:pPr>
            <a:r>
              <a:rPr lang="en-US" sz="6600" dirty="0" smtClean="0"/>
              <a:t>Disease causing organism</a:t>
            </a:r>
          </a:p>
          <a:p>
            <a:pPr eaLnBrk="1" hangingPunct="1">
              <a:defRPr/>
            </a:pPr>
            <a:r>
              <a:rPr lang="en-US" sz="6600" dirty="0" smtClean="0">
                <a:solidFill>
                  <a:srgbClr val="FF00FF"/>
                </a:solidFill>
              </a:rPr>
              <a:t>Ex.) bacteria, fungi, virus, </a:t>
            </a:r>
            <a:r>
              <a:rPr lang="en-US" sz="6600" dirty="0" err="1" smtClean="0">
                <a:solidFill>
                  <a:srgbClr val="FF00FF"/>
                </a:solidFill>
              </a:rPr>
              <a:t>protists</a:t>
            </a:r>
            <a:endParaRPr lang="en-US" sz="6600" dirty="0" smtClean="0">
              <a:solidFill>
                <a:srgbClr val="FF00FF"/>
              </a:solidFill>
            </a:endParaRPr>
          </a:p>
        </p:txBody>
      </p:sp>
    </p:spTree>
    <p:extLst>
      <p:ext uri="{BB962C8B-B14F-4D97-AF65-F5344CB8AC3E}">
        <p14:creationId xmlns:p14="http://schemas.microsoft.com/office/powerpoint/2010/main" val="384777730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Figure 3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83759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0" y="274638"/>
            <a:ext cx="9144000" cy="1143000"/>
          </a:xfrm>
        </p:spPr>
        <p:txBody>
          <a:bodyPr/>
          <a:lstStyle/>
          <a:p>
            <a:pPr eaLnBrk="1" hangingPunct="1">
              <a:defRPr/>
            </a:pPr>
            <a:r>
              <a:rPr lang="en-US" sz="6600" dirty="0" smtClean="0"/>
              <a:t>Antibodies Attach to Antigens</a:t>
            </a:r>
          </a:p>
        </p:txBody>
      </p:sp>
      <p:sp>
        <p:nvSpPr>
          <p:cNvPr id="23555" name="Rectangle 3"/>
          <p:cNvSpPr>
            <a:spLocks noGrp="1" noChangeArrowheads="1"/>
          </p:cNvSpPr>
          <p:nvPr>
            <p:ph type="body" idx="1"/>
          </p:nvPr>
        </p:nvSpPr>
        <p:spPr>
          <a:xfrm>
            <a:off x="0" y="1905000"/>
            <a:ext cx="9144000" cy="5410200"/>
          </a:xfrm>
        </p:spPr>
        <p:txBody>
          <a:bodyPr/>
          <a:lstStyle/>
          <a:p>
            <a:pPr eaLnBrk="1" hangingPunct="1">
              <a:defRPr/>
            </a:pPr>
            <a:r>
              <a:rPr lang="en-US" sz="6000" dirty="0" smtClean="0">
                <a:solidFill>
                  <a:srgbClr val="FFFF00"/>
                </a:solidFill>
              </a:rPr>
              <a:t>Antibodies</a:t>
            </a:r>
            <a:r>
              <a:rPr lang="en-US" sz="6000" dirty="0" smtClean="0"/>
              <a:t> - </a:t>
            </a:r>
            <a:r>
              <a:rPr lang="en-US" sz="5400" dirty="0" smtClean="0"/>
              <a:t>proteins found on the surface of WBCs or free in the plasma. Bind to </a:t>
            </a:r>
            <a:r>
              <a:rPr lang="en-US" sz="5400" b="1" i="1" dirty="0" smtClean="0"/>
              <a:t>SPECIFIC</a:t>
            </a:r>
            <a:r>
              <a:rPr lang="en-US" sz="5400" dirty="0" smtClean="0"/>
              <a:t> antigens to inactivate pathogens.</a:t>
            </a:r>
          </a:p>
        </p:txBody>
      </p:sp>
    </p:spTree>
    <p:extLst>
      <p:ext uri="{BB962C8B-B14F-4D97-AF65-F5344CB8AC3E}">
        <p14:creationId xmlns:p14="http://schemas.microsoft.com/office/powerpoint/2010/main" val="125603476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antibodies"/>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990600" y="0"/>
            <a:ext cx="723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99376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antibody-antigen"/>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481013"/>
            <a:ext cx="91440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76829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381000"/>
            <a:ext cx="8229600" cy="1143000"/>
          </a:xfrm>
        </p:spPr>
        <p:txBody>
          <a:bodyPr/>
          <a:lstStyle/>
          <a:p>
            <a:pPr eaLnBrk="1" hangingPunct="1">
              <a:defRPr/>
            </a:pPr>
            <a:r>
              <a:rPr lang="en-US" sz="4800" dirty="0" smtClean="0">
                <a:solidFill>
                  <a:srgbClr val="FFFF00"/>
                </a:solidFill>
              </a:rPr>
              <a:t>Cytotoxic T Cell Lymphocytes</a:t>
            </a:r>
            <a:r>
              <a:rPr lang="en-US" sz="4800" dirty="0" smtClean="0"/>
              <a:t/>
            </a:r>
            <a:br>
              <a:rPr lang="en-US" sz="4800" dirty="0" smtClean="0"/>
            </a:br>
            <a:endParaRPr lang="en-US" sz="4800" dirty="0" smtClean="0"/>
          </a:p>
        </p:txBody>
      </p:sp>
      <p:sp>
        <p:nvSpPr>
          <p:cNvPr id="4" name="Rectangle 3"/>
          <p:cNvSpPr txBox="1">
            <a:spLocks noChangeArrowheads="1"/>
          </p:cNvSpPr>
          <p:nvPr/>
        </p:nvSpPr>
        <p:spPr bwMode="auto">
          <a:xfrm>
            <a:off x="457200" y="1981200"/>
            <a:ext cx="8229600" cy="4525963"/>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defRPr/>
            </a:pPr>
            <a:r>
              <a:rPr lang="en-US" sz="6000" dirty="0" smtClean="0"/>
              <a:t>develop with the ability to attack infected cells or </a:t>
            </a:r>
            <a:r>
              <a:rPr lang="en-US" sz="6000" dirty="0" smtClean="0">
                <a:cs typeface="Arial" charset="0"/>
              </a:rPr>
              <a:t>kill the body’s abnormal cells (to prevent cancer)</a:t>
            </a:r>
            <a:r>
              <a:rPr lang="en-US" sz="6000" dirty="0" smtClean="0"/>
              <a:t> </a:t>
            </a:r>
          </a:p>
        </p:txBody>
      </p:sp>
    </p:spTree>
    <p:extLst>
      <p:ext uri="{BB962C8B-B14F-4D97-AF65-F5344CB8AC3E}">
        <p14:creationId xmlns:p14="http://schemas.microsoft.com/office/powerpoint/2010/main" val="331341903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1923_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84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5131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0825"/>
            <a:ext cx="4953000" cy="65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95436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en-US" sz="6600" dirty="0" smtClean="0">
                <a:solidFill>
                  <a:srgbClr val="FFFF00"/>
                </a:solidFill>
              </a:rPr>
              <a:t>Memory Cells</a:t>
            </a:r>
          </a:p>
        </p:txBody>
      </p:sp>
      <p:sp>
        <p:nvSpPr>
          <p:cNvPr id="63491" name="Rectangle 3"/>
          <p:cNvSpPr>
            <a:spLocks noGrp="1" noChangeArrowheads="1"/>
          </p:cNvSpPr>
          <p:nvPr>
            <p:ph type="body" idx="1"/>
          </p:nvPr>
        </p:nvSpPr>
        <p:spPr>
          <a:xfrm>
            <a:off x="0" y="1600200"/>
            <a:ext cx="9144000" cy="5257800"/>
          </a:xfrm>
        </p:spPr>
        <p:txBody>
          <a:bodyPr/>
          <a:lstStyle/>
          <a:p>
            <a:pPr eaLnBrk="1" hangingPunct="1">
              <a:lnSpc>
                <a:spcPct val="90000"/>
              </a:lnSpc>
              <a:defRPr/>
            </a:pPr>
            <a:r>
              <a:rPr lang="en-US" sz="6600" dirty="0" smtClean="0"/>
              <a:t>Both type B &amp; T lymphocytes produce memory cells that will activate when exposed to the same pathogen</a:t>
            </a:r>
          </a:p>
        </p:txBody>
      </p:sp>
    </p:spTree>
    <p:extLst>
      <p:ext uri="{BB962C8B-B14F-4D97-AF65-F5344CB8AC3E}">
        <p14:creationId xmlns:p14="http://schemas.microsoft.com/office/powerpoint/2010/main" val="378530035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Picture 2" descr="Tcell movie"/>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533400" y="95250"/>
            <a:ext cx="7543800" cy="3416300"/>
          </a:xfrm>
          <a:prstGeom prst="rect">
            <a:avLst/>
          </a:prstGeom>
          <a:noFill/>
          <a:ln w="9525">
            <a:noFill/>
            <a:miter lim="800000"/>
            <a:headEnd/>
            <a:tailEnd/>
          </a:ln>
          <a:effectLst/>
        </p:spPr>
        <p:txBody>
          <a:bodyPr>
            <a:spAutoFit/>
          </a:bodyPr>
          <a:lstStyle/>
          <a:p>
            <a:pPr algn="ctr">
              <a:defRPr/>
            </a:pPr>
            <a:r>
              <a:rPr lang="en-US" sz="7200" b="1" dirty="0">
                <a:effectLst>
                  <a:outerShdw blurRad="38100" dist="38100" dir="2700000" algn="tl">
                    <a:srgbClr val="000000"/>
                  </a:outerShdw>
                </a:effectLst>
              </a:rPr>
              <a:t>A Summary of</a:t>
            </a:r>
          </a:p>
          <a:p>
            <a:pPr algn="ctr">
              <a:defRPr/>
            </a:pPr>
            <a:r>
              <a:rPr lang="en-US" sz="7200" b="1" dirty="0">
                <a:effectLst>
                  <a:outerShdw blurRad="38100" dist="38100" dir="2700000" algn="tl">
                    <a:srgbClr val="000000"/>
                  </a:outerShdw>
                </a:effectLst>
              </a:rPr>
              <a:t>the Immune</a:t>
            </a:r>
          </a:p>
          <a:p>
            <a:pPr algn="ctr">
              <a:defRPr/>
            </a:pPr>
            <a:r>
              <a:rPr lang="en-US" sz="7200" b="1" dirty="0">
                <a:effectLst>
                  <a:outerShdw blurRad="38100" dist="38100" dir="2700000" algn="tl">
                    <a:srgbClr val="000000"/>
                  </a:outerShdw>
                </a:effectLst>
              </a:rPr>
              <a:t>Response – 3 min</a:t>
            </a:r>
            <a:endParaRPr lang="en-US" sz="7200" b="1" dirty="0">
              <a:effectLst>
                <a:outerShdw blurRad="38100" dist="38100" dir="2700000" algn="tl">
                  <a:srgbClr val="000000"/>
                </a:outerShdw>
              </a:effectLst>
            </a:endParaRPr>
          </a:p>
        </p:txBody>
      </p:sp>
      <p:sp>
        <p:nvSpPr>
          <p:cNvPr id="3" name="Rectangle 2"/>
          <p:cNvSpPr/>
          <p:nvPr/>
        </p:nvSpPr>
        <p:spPr>
          <a:xfrm>
            <a:off x="1577975" y="4038600"/>
            <a:ext cx="6248400" cy="1323975"/>
          </a:xfrm>
          <a:prstGeom prst="rect">
            <a:avLst/>
          </a:prstGeom>
        </p:spPr>
        <p:txBody>
          <a:bodyPr>
            <a:spAutoFit/>
          </a:bodyPr>
          <a:lstStyle/>
          <a:p>
            <a:pPr>
              <a:defRPr/>
            </a:pPr>
            <a:r>
              <a:rPr lang="en-US" sz="4000" dirty="0">
                <a:hlinkClick r:id="rId2"/>
              </a:rPr>
              <a:t>https://www.youtube.com/watch?v=Bf2t8n1ibwQ</a:t>
            </a:r>
            <a:endParaRPr lang="en-US" sz="4000" dirty="0"/>
          </a:p>
        </p:txBody>
      </p:sp>
    </p:spTree>
    <p:extLst>
      <p:ext uri="{BB962C8B-B14F-4D97-AF65-F5344CB8AC3E}">
        <p14:creationId xmlns:p14="http://schemas.microsoft.com/office/powerpoint/2010/main" val="50654893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r>
              <a:rPr lang="en-US" sz="6000"/>
              <a:t>Transmission of Infectious Diseases</a:t>
            </a:r>
          </a:p>
        </p:txBody>
      </p:sp>
      <p:sp>
        <p:nvSpPr>
          <p:cNvPr id="57348" name="Rectangle 4"/>
          <p:cNvSpPr>
            <a:spLocks noGrp="1" noChangeArrowheads="1"/>
          </p:cNvSpPr>
          <p:nvPr>
            <p:ph type="body" sz="half" idx="1"/>
          </p:nvPr>
        </p:nvSpPr>
        <p:spPr>
          <a:xfrm>
            <a:off x="0" y="1676400"/>
            <a:ext cx="4495800" cy="5181600"/>
          </a:xfrm>
        </p:spPr>
        <p:txBody>
          <a:bodyPr/>
          <a:lstStyle/>
          <a:p>
            <a:r>
              <a:rPr lang="en-US" sz="5600"/>
              <a:t>Airborne</a:t>
            </a:r>
          </a:p>
          <a:p>
            <a:r>
              <a:rPr lang="en-US" sz="5600"/>
              <a:t>Physical contact</a:t>
            </a:r>
          </a:p>
          <a:p>
            <a:r>
              <a:rPr lang="en-US" sz="5600"/>
              <a:t>Contaminated food or H</a:t>
            </a:r>
            <a:r>
              <a:rPr lang="en-US" sz="5600" baseline="-25000"/>
              <a:t>2</a:t>
            </a:r>
            <a:r>
              <a:rPr lang="en-US" sz="5600"/>
              <a:t>O</a:t>
            </a:r>
          </a:p>
        </p:txBody>
      </p:sp>
      <p:sp>
        <p:nvSpPr>
          <p:cNvPr id="57349" name="Rectangle 5"/>
          <p:cNvSpPr>
            <a:spLocks noGrp="1" noChangeArrowheads="1"/>
          </p:cNvSpPr>
          <p:nvPr>
            <p:ph type="body" sz="half" idx="2"/>
          </p:nvPr>
        </p:nvSpPr>
        <p:spPr>
          <a:xfrm>
            <a:off x="4648200" y="1752600"/>
            <a:ext cx="4495800" cy="4800600"/>
          </a:xfrm>
        </p:spPr>
        <p:txBody>
          <a:bodyPr/>
          <a:lstStyle/>
          <a:p>
            <a:r>
              <a:rPr lang="en-US" sz="5600"/>
              <a:t>Sexual contact</a:t>
            </a:r>
          </a:p>
          <a:p>
            <a:r>
              <a:rPr lang="en-US" sz="5600"/>
              <a:t>Animals (ex. Lyme disease)</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9828" name="Rectangle 20"/>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39"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9848" name="Rectangle 40"/>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9849" name="Picture 41"/>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7" name="TextBox 36"/>
          <p:cNvSpPr txBox="1"/>
          <p:nvPr/>
        </p:nvSpPr>
        <p:spPr>
          <a:xfrm>
            <a:off x="0" y="1100078"/>
            <a:ext cx="3810000" cy="2862322"/>
          </a:xfrm>
          <a:prstGeom prst="rect">
            <a:avLst/>
          </a:prstGeom>
          <a:noFill/>
        </p:spPr>
        <p:txBody>
          <a:bodyPr wrap="square" rtlCol="0">
            <a:spAutoFit/>
          </a:bodyPr>
          <a:lstStyle/>
          <a:p>
            <a:r>
              <a:rPr lang="en-US" sz="6000" b="1" dirty="0" smtClean="0">
                <a:solidFill>
                  <a:schemeClr val="bg2">
                    <a:lumMod val="75000"/>
                    <a:lumOff val="25000"/>
                  </a:schemeClr>
                </a:solidFill>
              </a:rPr>
              <a:t>The Third Line of Defense</a:t>
            </a:r>
            <a:endParaRPr lang="en-US" sz="6000" b="1" dirty="0">
              <a:solidFill>
                <a:schemeClr val="bg2">
                  <a:lumMod val="75000"/>
                  <a:lumOff val="25000"/>
                </a:schemeClr>
              </a:solidFill>
            </a:endParaRPr>
          </a:p>
        </p:txBody>
      </p:sp>
      <p:sp>
        <p:nvSpPr>
          <p:cNvPr id="38" name="TextBox 37"/>
          <p:cNvSpPr txBox="1"/>
          <p:nvPr/>
        </p:nvSpPr>
        <p:spPr>
          <a:xfrm>
            <a:off x="5334000" y="0"/>
            <a:ext cx="3810000" cy="1569660"/>
          </a:xfrm>
          <a:prstGeom prst="rect">
            <a:avLst/>
          </a:prstGeom>
          <a:noFill/>
        </p:spPr>
        <p:txBody>
          <a:bodyPr wrap="square" rtlCol="0">
            <a:spAutoFit/>
          </a:bodyPr>
          <a:lstStyle/>
          <a:p>
            <a:pPr algn="r"/>
            <a:r>
              <a:rPr lang="en-US" sz="4800" b="1" dirty="0" smtClean="0">
                <a:solidFill>
                  <a:schemeClr val="bg2">
                    <a:lumMod val="75000"/>
                    <a:lumOff val="25000"/>
                  </a:schemeClr>
                </a:solidFill>
              </a:rPr>
              <a:t>The Immune Response</a:t>
            </a:r>
            <a:endParaRPr lang="en-US" sz="4800" b="1" dirty="0">
              <a:solidFill>
                <a:schemeClr val="bg2">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457200" y="152400"/>
            <a:ext cx="8229600" cy="122238"/>
          </a:xfrm>
        </p:spPr>
        <p:txBody>
          <a:bodyPr/>
          <a:lstStyle/>
          <a:p>
            <a:endParaRPr lang="en-US" sz="4000"/>
          </a:p>
        </p:txBody>
      </p:sp>
      <p:sp>
        <p:nvSpPr>
          <p:cNvPr id="60419" name="Rectangle 3"/>
          <p:cNvSpPr>
            <a:spLocks noGrp="1" noChangeArrowheads="1"/>
          </p:cNvSpPr>
          <p:nvPr>
            <p:ph type="body" idx="1"/>
          </p:nvPr>
        </p:nvSpPr>
        <p:spPr>
          <a:xfrm>
            <a:off x="0" y="228600"/>
            <a:ext cx="9144000" cy="6629400"/>
          </a:xfrm>
        </p:spPr>
        <p:txBody>
          <a:bodyPr/>
          <a:lstStyle/>
          <a:p>
            <a:r>
              <a:rPr lang="en-US" sz="6600"/>
              <a:t>1. Macrophage (WBC) takes in pathogen by phagocytosis</a:t>
            </a:r>
          </a:p>
          <a:p>
            <a:r>
              <a:rPr lang="en-US" sz="6600"/>
              <a:t>2. Pathogen completely engulfed</a:t>
            </a:r>
          </a:p>
          <a:p>
            <a:r>
              <a:rPr lang="en-US" sz="6600"/>
              <a:t>3. Pathogen is digested</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6085" name="Text Box 5"/>
          <p:cNvSpPr txBox="1">
            <a:spLocks noChangeArrowheads="1"/>
          </p:cNvSpPr>
          <p:nvPr/>
        </p:nvSpPr>
        <p:spPr bwMode="auto">
          <a:xfrm>
            <a:off x="0" y="457200"/>
            <a:ext cx="3478213" cy="762000"/>
          </a:xfrm>
          <a:prstGeom prst="rect">
            <a:avLst/>
          </a:prstGeom>
          <a:noFill/>
          <a:ln w="9525">
            <a:noFill/>
            <a:miter lim="800000"/>
            <a:headEnd/>
            <a:tailEnd/>
          </a:ln>
          <a:effectLst/>
        </p:spPr>
        <p:txBody>
          <a:bodyPr wrap="none">
            <a:spAutoFit/>
          </a:bodyPr>
          <a:lstStyle/>
          <a:p>
            <a:r>
              <a:rPr lang="en-US" sz="4400" b="1">
                <a:solidFill>
                  <a:schemeClr val="bg1"/>
                </a:solidFill>
                <a:effectLst>
                  <a:outerShdw blurRad="38100" dist="38100" dir="2700000" algn="tl">
                    <a:srgbClr val="000000"/>
                  </a:outerShdw>
                </a:effectLst>
              </a:rPr>
              <a:t>PATHOGEN</a:t>
            </a:r>
          </a:p>
        </p:txBody>
      </p:sp>
      <p:sp>
        <p:nvSpPr>
          <p:cNvPr id="46086" name="Text Box 6"/>
          <p:cNvSpPr txBox="1">
            <a:spLocks noChangeArrowheads="1"/>
          </p:cNvSpPr>
          <p:nvPr/>
        </p:nvSpPr>
        <p:spPr bwMode="auto">
          <a:xfrm>
            <a:off x="669925" y="5613400"/>
            <a:ext cx="2901950" cy="762000"/>
          </a:xfrm>
          <a:prstGeom prst="rect">
            <a:avLst/>
          </a:prstGeom>
          <a:noFill/>
          <a:ln w="9525">
            <a:noFill/>
            <a:miter lim="800000"/>
            <a:headEnd/>
            <a:tailEnd/>
          </a:ln>
          <a:effectLst/>
        </p:spPr>
        <p:txBody>
          <a:bodyPr wrap="none">
            <a:spAutoFit/>
          </a:bodyPr>
          <a:lstStyle/>
          <a:p>
            <a:r>
              <a:rPr lang="en-US" sz="4400" b="1">
                <a:solidFill>
                  <a:schemeClr val="bg1"/>
                </a:solidFill>
                <a:effectLst>
                  <a:outerShdw blurRad="38100" dist="38100" dir="2700000" algn="tl">
                    <a:srgbClr val="000000"/>
                  </a:outerShdw>
                </a:effectLst>
              </a:rPr>
              <a:t>ANTIGEN</a:t>
            </a:r>
          </a:p>
        </p:txBody>
      </p:sp>
      <p:sp>
        <p:nvSpPr>
          <p:cNvPr id="46087" name="Text Box 7"/>
          <p:cNvSpPr txBox="1">
            <a:spLocks noChangeArrowheads="1"/>
          </p:cNvSpPr>
          <p:nvPr/>
        </p:nvSpPr>
        <p:spPr bwMode="auto">
          <a:xfrm>
            <a:off x="4495800" y="0"/>
            <a:ext cx="1439863" cy="762000"/>
          </a:xfrm>
          <a:prstGeom prst="rect">
            <a:avLst/>
          </a:prstGeom>
          <a:noFill/>
          <a:ln w="9525">
            <a:noFill/>
            <a:miter lim="800000"/>
            <a:headEnd/>
            <a:tailEnd/>
          </a:ln>
          <a:effectLst/>
        </p:spPr>
        <p:txBody>
          <a:bodyPr wrap="none">
            <a:spAutoFit/>
          </a:bodyPr>
          <a:lstStyle/>
          <a:p>
            <a:r>
              <a:rPr lang="en-US" sz="4400" b="1">
                <a:solidFill>
                  <a:schemeClr val="bg1"/>
                </a:solidFill>
                <a:effectLst>
                  <a:outerShdw blurRad="38100" dist="38100" dir="2700000" algn="tl">
                    <a:srgbClr val="000000"/>
                  </a:outerShdw>
                </a:effectLst>
              </a:rPr>
              <a:t>WBC</a:t>
            </a:r>
          </a:p>
        </p:txBody>
      </p:sp>
      <p:sp>
        <p:nvSpPr>
          <p:cNvPr id="46088" name="AutoShape 8"/>
          <p:cNvSpPr>
            <a:spLocks noChangeArrowheads="1"/>
          </p:cNvSpPr>
          <p:nvPr/>
        </p:nvSpPr>
        <p:spPr bwMode="auto">
          <a:xfrm>
            <a:off x="838200" y="1143000"/>
            <a:ext cx="485775" cy="1814513"/>
          </a:xfrm>
          <a:prstGeom prst="downArrow">
            <a:avLst>
              <a:gd name="adj1" fmla="val 50000"/>
              <a:gd name="adj2" fmla="val 93382"/>
            </a:avLst>
          </a:prstGeom>
          <a:solidFill>
            <a:schemeClr val="bg1"/>
          </a:solidFill>
          <a:ln w="9525">
            <a:solidFill>
              <a:schemeClr val="tx1"/>
            </a:solidFill>
            <a:miter lim="800000"/>
            <a:headEnd/>
            <a:tailEnd/>
          </a:ln>
          <a:effectLst/>
        </p:spPr>
        <p:txBody>
          <a:bodyPr wrap="none" anchor="ctr"/>
          <a:lstStyle/>
          <a:p>
            <a:endParaRPr lang="en-US"/>
          </a:p>
        </p:txBody>
      </p:sp>
      <p:sp>
        <p:nvSpPr>
          <p:cNvPr id="46089" name="AutoShape 9"/>
          <p:cNvSpPr>
            <a:spLocks noChangeArrowheads="1"/>
          </p:cNvSpPr>
          <p:nvPr/>
        </p:nvSpPr>
        <p:spPr bwMode="auto">
          <a:xfrm>
            <a:off x="2057400" y="4648200"/>
            <a:ext cx="485775" cy="976313"/>
          </a:xfrm>
          <a:prstGeom prst="upArrow">
            <a:avLst>
              <a:gd name="adj1" fmla="val 50000"/>
              <a:gd name="adj2" fmla="val 50245"/>
            </a:avLst>
          </a:prstGeom>
          <a:solidFill>
            <a:schemeClr val="bg1"/>
          </a:solidFill>
          <a:ln w="9525">
            <a:solidFill>
              <a:schemeClr val="tx1"/>
            </a:solidFill>
            <a:miter lim="800000"/>
            <a:headEnd/>
            <a:tailEnd/>
          </a:ln>
          <a:effectLst/>
        </p:spPr>
        <p:txBody>
          <a:bodyPr wrap="none" anchor="ctr"/>
          <a:lstStyle/>
          <a:p>
            <a:endParaRPr lang="en-US"/>
          </a:p>
        </p:txBody>
      </p:sp>
      <p:sp>
        <p:nvSpPr>
          <p:cNvPr id="46090" name="AutoShape 10"/>
          <p:cNvSpPr>
            <a:spLocks noChangeArrowheads="1"/>
          </p:cNvSpPr>
          <p:nvPr/>
        </p:nvSpPr>
        <p:spPr bwMode="auto">
          <a:xfrm rot="2296949">
            <a:off x="4191000" y="609600"/>
            <a:ext cx="485775" cy="976313"/>
          </a:xfrm>
          <a:prstGeom prst="downArrow">
            <a:avLst>
              <a:gd name="adj1" fmla="val 50000"/>
              <a:gd name="adj2" fmla="val 50245"/>
            </a:avLst>
          </a:prstGeom>
          <a:solidFill>
            <a:schemeClr val="bg1"/>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dissolve">
                                      <p:cBhvr>
                                        <p:cTn id="7" dur="500"/>
                                        <p:tgtEl>
                                          <p:spTgt spid="460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dissolve">
                                      <p:cBhvr>
                                        <p:cTn id="12" dur="500"/>
                                        <p:tgtEl>
                                          <p:spTgt spid="460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9"/>
                                        </p:tgtEl>
                                        <p:attrNameLst>
                                          <p:attrName>style.visibility</p:attrName>
                                        </p:attrNameLst>
                                      </p:cBhvr>
                                      <p:to>
                                        <p:strVal val="visible"/>
                                      </p:to>
                                    </p:set>
                                    <p:animEffect transition="in" filter="dissolve">
                                      <p:cBhvr>
                                        <p:cTn id="17" dur="500"/>
                                        <p:tgtEl>
                                          <p:spTgt spid="460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6"/>
                                        </p:tgtEl>
                                        <p:attrNameLst>
                                          <p:attrName>style.visibility</p:attrName>
                                        </p:attrNameLst>
                                      </p:cBhvr>
                                      <p:to>
                                        <p:strVal val="visible"/>
                                      </p:to>
                                    </p:set>
                                    <p:animEffect transition="in" filter="dissolve">
                                      <p:cBhvr>
                                        <p:cTn id="22" dur="500"/>
                                        <p:tgtEl>
                                          <p:spTgt spid="460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090"/>
                                        </p:tgtEl>
                                        <p:attrNameLst>
                                          <p:attrName>style.visibility</p:attrName>
                                        </p:attrNameLst>
                                      </p:cBhvr>
                                      <p:to>
                                        <p:strVal val="visible"/>
                                      </p:to>
                                    </p:set>
                                    <p:animEffect transition="in" filter="dissolve">
                                      <p:cBhvr>
                                        <p:cTn id="27" dur="500"/>
                                        <p:tgtEl>
                                          <p:spTgt spid="4609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087"/>
                                        </p:tgtEl>
                                        <p:attrNameLst>
                                          <p:attrName>style.visibility</p:attrName>
                                        </p:attrNameLst>
                                      </p:cBhvr>
                                      <p:to>
                                        <p:strVal val="visible"/>
                                      </p:to>
                                    </p:set>
                                    <p:animEffect transition="in" filter="dissolve">
                                      <p:cBhvr>
                                        <p:cTn id="32"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p:bldP spid="46088" grpId="0" animBg="1"/>
      <p:bldP spid="46089" grpId="0" animBg="1"/>
      <p:bldP spid="4609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457200" y="200025"/>
            <a:ext cx="8229600" cy="74613"/>
          </a:xfrm>
        </p:spPr>
        <p:txBody>
          <a:bodyPr/>
          <a:lstStyle/>
          <a:p>
            <a:endParaRPr lang="en-US" sz="4000"/>
          </a:p>
        </p:txBody>
      </p:sp>
      <p:sp>
        <p:nvSpPr>
          <p:cNvPr id="61443" name="Rectangle 3"/>
          <p:cNvSpPr>
            <a:spLocks noGrp="1" noChangeArrowheads="1"/>
          </p:cNvSpPr>
          <p:nvPr>
            <p:ph type="body" idx="1"/>
          </p:nvPr>
        </p:nvSpPr>
        <p:spPr>
          <a:xfrm>
            <a:off x="0" y="0"/>
            <a:ext cx="9144000" cy="6858000"/>
          </a:xfrm>
        </p:spPr>
        <p:txBody>
          <a:bodyPr/>
          <a:lstStyle/>
          <a:p>
            <a:pPr>
              <a:lnSpc>
                <a:spcPct val="90000"/>
              </a:lnSpc>
            </a:pPr>
            <a:r>
              <a:rPr lang="en-US" sz="6600"/>
              <a:t>4. WBC “displays” the antigens; WBC releases chemicals to attract Helper T cells</a:t>
            </a:r>
          </a:p>
          <a:p>
            <a:pPr>
              <a:lnSpc>
                <a:spcPct val="90000"/>
              </a:lnSpc>
            </a:pPr>
            <a:r>
              <a:rPr lang="en-US" sz="6600"/>
              <a:t>5. Helper T cells (WBCs)</a:t>
            </a:r>
          </a:p>
          <a:p>
            <a:pPr>
              <a:lnSpc>
                <a:spcPct val="90000"/>
              </a:lnSpc>
            </a:pPr>
            <a:r>
              <a:rPr lang="en-US" sz="6600"/>
              <a:t>6. Helper T cells bind to antigens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5" name="Picture 11"/>
          <p:cNvPicPr>
            <a:picLocks noChangeAspect="1" noChangeArrowheads="1"/>
          </p:cNvPicPr>
          <p:nvPr/>
        </p:nvPicPr>
        <p:blipFill>
          <a:blip r:embed="rId2" cstate="print"/>
          <a:srcRect/>
          <a:stretch>
            <a:fillRect/>
          </a:stretch>
        </p:blipFill>
        <p:spPr bwMode="auto">
          <a:xfrm>
            <a:off x="-76200" y="0"/>
            <a:ext cx="9209314" cy="6858000"/>
          </a:xfrm>
          <a:prstGeom prst="rect">
            <a:avLst/>
          </a:prstGeom>
          <a:noFill/>
          <a:ln w="9525">
            <a:noFill/>
            <a:miter lim="800000"/>
            <a:headEnd/>
            <a:tailEnd/>
          </a:ln>
        </p:spPr>
      </p:pic>
      <p:sp>
        <p:nvSpPr>
          <p:cNvPr id="47109" name="Text Box 5"/>
          <p:cNvSpPr txBox="1">
            <a:spLocks noChangeArrowheads="1"/>
          </p:cNvSpPr>
          <p:nvPr/>
        </p:nvSpPr>
        <p:spPr bwMode="auto">
          <a:xfrm>
            <a:off x="3124200" y="0"/>
            <a:ext cx="5426075" cy="762000"/>
          </a:xfrm>
          <a:prstGeom prst="rect">
            <a:avLst/>
          </a:prstGeom>
          <a:noFill/>
          <a:ln w="9525">
            <a:noFill/>
            <a:miter lim="800000"/>
            <a:headEnd/>
            <a:tailEnd/>
          </a:ln>
          <a:effectLst/>
        </p:spPr>
        <p:txBody>
          <a:bodyPr wrap="none">
            <a:spAutoFit/>
          </a:bodyPr>
          <a:lstStyle/>
          <a:p>
            <a:r>
              <a:rPr lang="en-US" sz="4400" b="1" dirty="0">
                <a:solidFill>
                  <a:schemeClr val="bg1"/>
                </a:solidFill>
                <a:effectLst>
                  <a:outerShdw blurRad="38100" dist="38100" dir="2700000" algn="tl">
                    <a:srgbClr val="000000"/>
                  </a:outerShdw>
                </a:effectLst>
              </a:rPr>
              <a:t>WBC w/ ANTIGENS</a:t>
            </a:r>
          </a:p>
        </p:txBody>
      </p:sp>
      <p:sp>
        <p:nvSpPr>
          <p:cNvPr id="47110" name="Text Box 6"/>
          <p:cNvSpPr txBox="1">
            <a:spLocks noChangeArrowheads="1"/>
          </p:cNvSpPr>
          <p:nvPr/>
        </p:nvSpPr>
        <p:spPr bwMode="auto">
          <a:xfrm>
            <a:off x="6597650" y="4756150"/>
            <a:ext cx="2546350" cy="2101850"/>
          </a:xfrm>
          <a:prstGeom prst="rect">
            <a:avLst/>
          </a:prstGeom>
          <a:noFill/>
          <a:ln w="9525">
            <a:noFill/>
            <a:miter lim="800000"/>
            <a:headEnd/>
            <a:tailEnd/>
          </a:ln>
          <a:effectLst/>
        </p:spPr>
        <p:txBody>
          <a:bodyPr wrap="none">
            <a:spAutoFit/>
          </a:bodyPr>
          <a:lstStyle/>
          <a:p>
            <a:pPr algn="ctr"/>
            <a:r>
              <a:rPr lang="en-US" sz="4400" b="1" dirty="0">
                <a:solidFill>
                  <a:schemeClr val="bg1"/>
                </a:solidFill>
                <a:effectLst>
                  <a:outerShdw blurRad="38100" dist="38100" dir="2700000" algn="tl">
                    <a:srgbClr val="000000"/>
                  </a:outerShdw>
                </a:effectLst>
              </a:rPr>
              <a:t>HELPER</a:t>
            </a:r>
          </a:p>
          <a:p>
            <a:pPr algn="ctr"/>
            <a:r>
              <a:rPr lang="en-US" sz="4400" b="1" dirty="0">
                <a:solidFill>
                  <a:schemeClr val="bg1"/>
                </a:solidFill>
                <a:effectLst>
                  <a:outerShdw blurRad="38100" dist="38100" dir="2700000" algn="tl">
                    <a:srgbClr val="000000"/>
                  </a:outerShdw>
                </a:effectLst>
              </a:rPr>
              <a:t>T</a:t>
            </a:r>
          </a:p>
          <a:p>
            <a:pPr algn="ctr"/>
            <a:r>
              <a:rPr lang="en-US" sz="4400" b="1" dirty="0">
                <a:solidFill>
                  <a:schemeClr val="bg1"/>
                </a:solidFill>
                <a:effectLst>
                  <a:outerShdw blurRad="38100" dist="38100" dir="2700000" algn="tl">
                    <a:srgbClr val="000000"/>
                  </a:outerShdw>
                </a:effectLst>
              </a:rPr>
              <a:t>CELLS</a:t>
            </a:r>
          </a:p>
        </p:txBody>
      </p:sp>
      <p:sp>
        <p:nvSpPr>
          <p:cNvPr id="47111" name="Text Box 7"/>
          <p:cNvSpPr txBox="1">
            <a:spLocks noChangeArrowheads="1"/>
          </p:cNvSpPr>
          <p:nvPr/>
        </p:nvSpPr>
        <p:spPr bwMode="auto">
          <a:xfrm>
            <a:off x="3200400" y="2133600"/>
            <a:ext cx="2667000" cy="3477875"/>
          </a:xfrm>
          <a:prstGeom prst="rect">
            <a:avLst/>
          </a:prstGeom>
          <a:noFill/>
          <a:ln w="9525">
            <a:noFill/>
            <a:miter lim="800000"/>
            <a:headEnd/>
            <a:tailEnd/>
          </a:ln>
          <a:effectLst/>
        </p:spPr>
        <p:txBody>
          <a:bodyPr wrap="square">
            <a:spAutoFit/>
          </a:bodyPr>
          <a:lstStyle/>
          <a:p>
            <a:r>
              <a:rPr lang="en-US" sz="4400" b="1" dirty="0" smtClean="0">
                <a:solidFill>
                  <a:schemeClr val="bg1"/>
                </a:solidFill>
                <a:effectLst>
                  <a:outerShdw blurRad="38100" dist="38100" dir="2700000" algn="tl">
                    <a:srgbClr val="000000"/>
                  </a:outerShdw>
                </a:effectLst>
              </a:rPr>
              <a:t>Helper</a:t>
            </a:r>
            <a:endParaRPr lang="en-US" sz="4400" b="1" dirty="0">
              <a:solidFill>
                <a:schemeClr val="bg1"/>
              </a:solidFill>
              <a:effectLst>
                <a:outerShdw blurRad="38100" dist="38100" dir="2700000" algn="tl">
                  <a:srgbClr val="000000"/>
                </a:outerShdw>
              </a:effectLst>
            </a:endParaRPr>
          </a:p>
          <a:p>
            <a:r>
              <a:rPr lang="en-US" sz="4400" b="1" dirty="0">
                <a:solidFill>
                  <a:schemeClr val="bg1"/>
                </a:solidFill>
                <a:effectLst>
                  <a:outerShdw blurRad="38100" dist="38100" dir="2700000" algn="tl">
                    <a:srgbClr val="000000"/>
                  </a:outerShdw>
                </a:effectLst>
              </a:rPr>
              <a:t>T </a:t>
            </a:r>
            <a:r>
              <a:rPr lang="en-US" sz="4400" b="1" dirty="0" smtClean="0">
                <a:solidFill>
                  <a:schemeClr val="bg1"/>
                </a:solidFill>
                <a:effectLst>
                  <a:outerShdw blurRad="38100" dist="38100" dir="2700000" algn="tl">
                    <a:srgbClr val="000000"/>
                  </a:outerShdw>
                </a:effectLst>
              </a:rPr>
              <a:t>Cells</a:t>
            </a:r>
            <a:endParaRPr lang="en-US" sz="4400" b="1" dirty="0">
              <a:solidFill>
                <a:schemeClr val="bg1"/>
              </a:solidFill>
              <a:effectLst>
                <a:outerShdw blurRad="38100" dist="38100" dir="2700000" algn="tl">
                  <a:srgbClr val="000000"/>
                </a:outerShdw>
              </a:effectLst>
            </a:endParaRPr>
          </a:p>
          <a:p>
            <a:r>
              <a:rPr lang="en-US" sz="4400" b="1" dirty="0" smtClean="0">
                <a:solidFill>
                  <a:schemeClr val="bg1"/>
                </a:solidFill>
                <a:effectLst>
                  <a:outerShdw blurRad="38100" dist="38100" dir="2700000" algn="tl">
                    <a:srgbClr val="000000"/>
                  </a:outerShdw>
                </a:effectLst>
              </a:rPr>
              <a:t>Bind</a:t>
            </a:r>
            <a:endParaRPr lang="en-US" sz="4400" b="1" dirty="0">
              <a:solidFill>
                <a:schemeClr val="bg1"/>
              </a:solidFill>
              <a:effectLst>
                <a:outerShdw blurRad="38100" dist="38100" dir="2700000" algn="tl">
                  <a:srgbClr val="000000"/>
                </a:outerShdw>
              </a:effectLst>
            </a:endParaRPr>
          </a:p>
          <a:p>
            <a:r>
              <a:rPr lang="en-US" sz="4400" b="1" dirty="0" smtClean="0">
                <a:solidFill>
                  <a:schemeClr val="bg1"/>
                </a:solidFill>
                <a:effectLst>
                  <a:outerShdw blurRad="38100" dist="38100" dir="2700000" algn="tl">
                    <a:srgbClr val="000000"/>
                  </a:outerShdw>
                </a:effectLst>
              </a:rPr>
              <a:t>To</a:t>
            </a:r>
            <a:endParaRPr lang="en-US" sz="4400" b="1" dirty="0">
              <a:solidFill>
                <a:schemeClr val="bg1"/>
              </a:solidFill>
              <a:effectLst>
                <a:outerShdw blurRad="38100" dist="38100" dir="2700000" algn="tl">
                  <a:srgbClr val="000000"/>
                </a:outerShdw>
              </a:effectLst>
            </a:endParaRPr>
          </a:p>
          <a:p>
            <a:r>
              <a:rPr lang="en-US" sz="4400" b="1" dirty="0" smtClean="0">
                <a:solidFill>
                  <a:schemeClr val="bg1"/>
                </a:solidFill>
                <a:effectLst>
                  <a:outerShdw blurRad="38100" dist="38100" dir="2700000" algn="tl">
                    <a:srgbClr val="000000"/>
                  </a:outerShdw>
                </a:effectLst>
              </a:rPr>
              <a:t>Antigens</a:t>
            </a:r>
            <a:endParaRPr lang="en-US" sz="4400" b="1" dirty="0">
              <a:solidFill>
                <a:schemeClr val="bg1"/>
              </a:solidFill>
              <a:effectLst>
                <a:outerShdw blurRad="38100" dist="38100" dir="2700000" algn="tl">
                  <a:srgbClr val="000000"/>
                </a:outerShdw>
              </a:effectLst>
            </a:endParaRPr>
          </a:p>
        </p:txBody>
      </p:sp>
      <p:sp>
        <p:nvSpPr>
          <p:cNvPr id="47112" name="AutoShape 8"/>
          <p:cNvSpPr>
            <a:spLocks noChangeArrowheads="1"/>
          </p:cNvSpPr>
          <p:nvPr/>
        </p:nvSpPr>
        <p:spPr bwMode="auto">
          <a:xfrm rot="8988751">
            <a:off x="2328545" y="924503"/>
            <a:ext cx="1508222" cy="485775"/>
          </a:xfrm>
          <a:prstGeom prst="rightArrow">
            <a:avLst>
              <a:gd name="adj1" fmla="val 50000"/>
              <a:gd name="adj2" fmla="val 50245"/>
            </a:avLst>
          </a:prstGeom>
          <a:solidFill>
            <a:schemeClr val="bg1"/>
          </a:solidFill>
          <a:ln w="9525">
            <a:solidFill>
              <a:schemeClr val="tx1"/>
            </a:solidFill>
            <a:miter lim="800000"/>
            <a:headEnd/>
            <a:tailEnd/>
          </a:ln>
          <a:effectLst/>
        </p:spPr>
        <p:txBody>
          <a:bodyPr wrap="none" anchor="ctr"/>
          <a:lstStyle/>
          <a:p>
            <a:endParaRPr lang="en-US"/>
          </a:p>
        </p:txBody>
      </p:sp>
      <p:sp>
        <p:nvSpPr>
          <p:cNvPr id="47113" name="AutoShape 9"/>
          <p:cNvSpPr>
            <a:spLocks noChangeArrowheads="1"/>
          </p:cNvSpPr>
          <p:nvPr/>
        </p:nvSpPr>
        <p:spPr bwMode="auto">
          <a:xfrm rot="21036453">
            <a:off x="6844677" y="3043314"/>
            <a:ext cx="1947477" cy="167038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bg1"/>
          </a:solidFill>
          <a:ln w="9525">
            <a:solidFill>
              <a:schemeClr val="tx1"/>
            </a:solidFill>
            <a:miter lim="800000"/>
            <a:headEnd/>
            <a:tailEnd/>
          </a:ln>
          <a:effectLst/>
        </p:spPr>
        <p:txBody>
          <a:bodyPr wrap="none" anchor="ctr"/>
          <a:lstStyle/>
          <a:p>
            <a:endParaRPr lang="en-US"/>
          </a:p>
        </p:txBody>
      </p:sp>
      <p:sp>
        <p:nvSpPr>
          <p:cNvPr id="47114" name="AutoShape 10"/>
          <p:cNvSpPr>
            <a:spLocks noChangeArrowheads="1"/>
          </p:cNvSpPr>
          <p:nvPr/>
        </p:nvSpPr>
        <p:spPr bwMode="auto">
          <a:xfrm rot="9712373">
            <a:off x="3002499" y="5716603"/>
            <a:ext cx="1890713" cy="485775"/>
          </a:xfrm>
          <a:prstGeom prst="rightArrow">
            <a:avLst>
              <a:gd name="adj1" fmla="val 50000"/>
              <a:gd name="adj2" fmla="val 97304"/>
            </a:avLst>
          </a:prstGeom>
          <a:solidFill>
            <a:schemeClr val="bg1"/>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dissolve">
                                      <p:cBhvr>
                                        <p:cTn id="7" dur="500"/>
                                        <p:tgtEl>
                                          <p:spTgt spid="471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dissolve">
                                      <p:cBhvr>
                                        <p:cTn id="12" dur="500"/>
                                        <p:tgtEl>
                                          <p:spTgt spid="4710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13"/>
                                        </p:tgtEl>
                                        <p:attrNameLst>
                                          <p:attrName>style.visibility</p:attrName>
                                        </p:attrNameLst>
                                      </p:cBhvr>
                                      <p:to>
                                        <p:strVal val="visible"/>
                                      </p:to>
                                    </p:set>
                                    <p:animEffect transition="in" filter="dissolve">
                                      <p:cBhvr>
                                        <p:cTn id="17" dur="500"/>
                                        <p:tgtEl>
                                          <p:spTgt spid="471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110"/>
                                        </p:tgtEl>
                                        <p:attrNameLst>
                                          <p:attrName>style.visibility</p:attrName>
                                        </p:attrNameLst>
                                      </p:cBhvr>
                                      <p:to>
                                        <p:strVal val="visible"/>
                                      </p:to>
                                    </p:set>
                                    <p:animEffect transition="in" filter="dissolve">
                                      <p:cBhvr>
                                        <p:cTn id="22" dur="500"/>
                                        <p:tgtEl>
                                          <p:spTgt spid="471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114"/>
                                        </p:tgtEl>
                                        <p:attrNameLst>
                                          <p:attrName>style.visibility</p:attrName>
                                        </p:attrNameLst>
                                      </p:cBhvr>
                                      <p:to>
                                        <p:strVal val="visible"/>
                                      </p:to>
                                    </p:set>
                                    <p:animEffect transition="in" filter="dissolve">
                                      <p:cBhvr>
                                        <p:cTn id="27" dur="500"/>
                                        <p:tgtEl>
                                          <p:spTgt spid="471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111"/>
                                        </p:tgtEl>
                                        <p:attrNameLst>
                                          <p:attrName>style.visibility</p:attrName>
                                        </p:attrNameLst>
                                      </p:cBhvr>
                                      <p:to>
                                        <p:strVal val="visible"/>
                                      </p:to>
                                    </p:set>
                                    <p:animEffect transition="in" filter="dissolve">
                                      <p:cBhvr>
                                        <p:cTn id="32"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p:bldP spid="47111" grpId="0"/>
      <p:bldP spid="47112" grpId="0" animBg="1"/>
      <p:bldP spid="47113" grpId="0" animBg="1"/>
      <p:bldP spid="471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457200" y="0"/>
            <a:ext cx="8229600" cy="274638"/>
          </a:xfrm>
        </p:spPr>
        <p:txBody>
          <a:bodyPr/>
          <a:lstStyle/>
          <a:p>
            <a:endParaRPr lang="en-US" sz="4000"/>
          </a:p>
        </p:txBody>
      </p:sp>
      <p:sp>
        <p:nvSpPr>
          <p:cNvPr id="62467" name="Rectangle 3"/>
          <p:cNvSpPr>
            <a:spLocks noGrp="1" noChangeArrowheads="1"/>
          </p:cNvSpPr>
          <p:nvPr>
            <p:ph type="body" idx="1"/>
          </p:nvPr>
        </p:nvSpPr>
        <p:spPr>
          <a:xfrm>
            <a:off x="0" y="228600"/>
            <a:ext cx="8686800" cy="5897563"/>
          </a:xfrm>
        </p:spPr>
        <p:txBody>
          <a:bodyPr/>
          <a:lstStyle/>
          <a:p>
            <a:r>
              <a:rPr lang="en-US" sz="6600" dirty="0"/>
              <a:t>7. chemicals are secreted to begin a response </a:t>
            </a:r>
          </a:p>
          <a:p>
            <a:r>
              <a:rPr lang="en-US" sz="6600" dirty="0" smtClean="0"/>
              <a:t>8. </a:t>
            </a:r>
            <a:r>
              <a:rPr lang="en-US" sz="6600" dirty="0"/>
              <a:t>Helper T cells activate </a:t>
            </a:r>
            <a:r>
              <a:rPr lang="en-US" sz="6600" dirty="0" err="1"/>
              <a:t>cytotoxic</a:t>
            </a:r>
            <a:r>
              <a:rPr lang="en-US" sz="6600" dirty="0"/>
              <a:t> </a:t>
            </a:r>
            <a:r>
              <a:rPr lang="en-US" sz="6600" dirty="0" smtClean="0"/>
              <a:t>T (9) </a:t>
            </a:r>
            <a:r>
              <a:rPr lang="en-US" sz="6600" dirty="0"/>
              <a:t>cells and memory T </a:t>
            </a:r>
            <a:r>
              <a:rPr lang="en-US" sz="6600" dirty="0" smtClean="0"/>
              <a:t>cells (10)</a:t>
            </a:r>
            <a:endParaRPr lang="en-US" sz="6600" dirty="0"/>
          </a:p>
          <a:p>
            <a:endParaRPr lang="en-US" sz="66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41" name="Picture 13"/>
          <p:cNvPicPr>
            <a:picLocks noChangeAspect="1" noChangeArrowheads="1"/>
          </p:cNvPicPr>
          <p:nvPr/>
        </p:nvPicPr>
        <p:blipFill>
          <a:blip r:embed="rId2" cstate="print"/>
          <a:srcRect/>
          <a:stretch>
            <a:fillRect/>
          </a:stretch>
        </p:blipFill>
        <p:spPr bwMode="auto">
          <a:xfrm>
            <a:off x="304800" y="23536"/>
            <a:ext cx="8534399" cy="6834464"/>
          </a:xfrm>
          <a:prstGeom prst="rect">
            <a:avLst/>
          </a:prstGeom>
          <a:noFill/>
          <a:ln w="9525">
            <a:noFill/>
            <a:miter lim="800000"/>
            <a:headEnd/>
            <a:tailEnd/>
          </a:ln>
        </p:spPr>
      </p:pic>
      <p:sp>
        <p:nvSpPr>
          <p:cNvPr id="48133" name="Text Box 5"/>
          <p:cNvSpPr txBox="1">
            <a:spLocks noChangeArrowheads="1"/>
          </p:cNvSpPr>
          <p:nvPr/>
        </p:nvSpPr>
        <p:spPr bwMode="auto">
          <a:xfrm>
            <a:off x="3657600" y="0"/>
            <a:ext cx="2436813" cy="1431925"/>
          </a:xfrm>
          <a:prstGeom prst="rect">
            <a:avLst/>
          </a:prstGeom>
          <a:noFill/>
          <a:ln w="9525">
            <a:noFill/>
            <a:miter lim="800000"/>
            <a:headEnd/>
            <a:tailEnd/>
          </a:ln>
          <a:effectLst/>
        </p:spPr>
        <p:txBody>
          <a:bodyPr wrap="none">
            <a:spAutoFit/>
          </a:bodyPr>
          <a:lstStyle/>
          <a:p>
            <a:r>
              <a:rPr lang="en-US" sz="4400" b="1">
                <a:solidFill>
                  <a:schemeClr val="bg1"/>
                </a:solidFill>
                <a:effectLst>
                  <a:outerShdw blurRad="38100" dist="38100" dir="2700000" algn="tl">
                    <a:srgbClr val="000000"/>
                  </a:outerShdw>
                </a:effectLst>
              </a:rPr>
              <a:t>Chemical</a:t>
            </a:r>
          </a:p>
          <a:p>
            <a:r>
              <a:rPr lang="en-US" sz="4400" b="1">
                <a:solidFill>
                  <a:schemeClr val="bg1"/>
                </a:solidFill>
                <a:effectLst>
                  <a:outerShdw blurRad="38100" dist="38100" dir="2700000" algn="tl">
                    <a:srgbClr val="000000"/>
                  </a:outerShdw>
                </a:effectLst>
              </a:rPr>
              <a:t>Secretion</a:t>
            </a:r>
          </a:p>
        </p:txBody>
      </p:sp>
      <p:sp>
        <p:nvSpPr>
          <p:cNvPr id="48134" name="AutoShape 6"/>
          <p:cNvSpPr>
            <a:spLocks noChangeArrowheads="1"/>
          </p:cNvSpPr>
          <p:nvPr/>
        </p:nvSpPr>
        <p:spPr bwMode="auto">
          <a:xfrm rot="21098237">
            <a:off x="6319230" y="483878"/>
            <a:ext cx="1841497" cy="485775"/>
          </a:xfrm>
          <a:prstGeom prst="rightArrow">
            <a:avLst>
              <a:gd name="adj1" fmla="val 50000"/>
              <a:gd name="adj2" fmla="val 50245"/>
            </a:avLst>
          </a:prstGeom>
          <a:solidFill>
            <a:schemeClr val="bg1"/>
          </a:solidFill>
          <a:ln w="9525">
            <a:solidFill>
              <a:schemeClr val="tx1"/>
            </a:solidFill>
            <a:miter lim="800000"/>
            <a:headEnd/>
            <a:tailEnd/>
          </a:ln>
          <a:effectLst/>
        </p:spPr>
        <p:txBody>
          <a:bodyPr wrap="none" anchor="ctr"/>
          <a:lstStyle/>
          <a:p>
            <a:endParaRPr lang="en-US"/>
          </a:p>
        </p:txBody>
      </p:sp>
      <p:sp>
        <p:nvSpPr>
          <p:cNvPr id="48135" name="Text Box 7"/>
          <p:cNvSpPr txBox="1">
            <a:spLocks noChangeArrowheads="1"/>
          </p:cNvSpPr>
          <p:nvPr/>
        </p:nvSpPr>
        <p:spPr bwMode="auto">
          <a:xfrm>
            <a:off x="228600" y="0"/>
            <a:ext cx="2286000" cy="3140075"/>
          </a:xfrm>
          <a:prstGeom prst="rect">
            <a:avLst/>
          </a:prstGeom>
          <a:solidFill>
            <a:schemeClr val="tx1"/>
          </a:solidFill>
          <a:ln w="9525">
            <a:noFill/>
            <a:miter lim="800000"/>
            <a:headEnd/>
            <a:tailEnd/>
          </a:ln>
          <a:effectLst/>
        </p:spPr>
        <p:txBody>
          <a:bodyPr>
            <a:spAutoFit/>
          </a:bodyPr>
          <a:lstStyle/>
          <a:p>
            <a:r>
              <a:rPr lang="en-US" sz="4000" b="1" dirty="0">
                <a:solidFill>
                  <a:srgbClr val="800000"/>
                </a:solidFill>
                <a:effectLst>
                  <a:outerShdw blurRad="38100" dist="38100" dir="2700000" algn="tl">
                    <a:srgbClr val="C0C0C0"/>
                  </a:outerShdw>
                </a:effectLst>
              </a:rPr>
              <a:t>Helper T cells activate</a:t>
            </a:r>
          </a:p>
          <a:p>
            <a:r>
              <a:rPr lang="en-US" sz="4000" b="1" dirty="0">
                <a:solidFill>
                  <a:srgbClr val="800000"/>
                </a:solidFill>
                <a:effectLst>
                  <a:outerShdw blurRad="38100" dist="38100" dir="2700000" algn="tl">
                    <a:srgbClr val="C0C0C0"/>
                  </a:outerShdw>
                </a:effectLst>
              </a:rPr>
              <a:t>T</a:t>
            </a:r>
            <a:r>
              <a:rPr lang="en-US" sz="4000" b="1" baseline="-25000" dirty="0">
                <a:solidFill>
                  <a:srgbClr val="800000"/>
                </a:solidFill>
                <a:effectLst>
                  <a:outerShdw blurRad="38100" dist="38100" dir="2700000" algn="tl">
                    <a:srgbClr val="C0C0C0"/>
                  </a:outerShdw>
                </a:effectLst>
              </a:rPr>
              <a:t>C</a:t>
            </a:r>
            <a:r>
              <a:rPr lang="en-US" sz="4000" b="1" dirty="0">
                <a:solidFill>
                  <a:srgbClr val="800000"/>
                </a:solidFill>
                <a:effectLst>
                  <a:outerShdw blurRad="38100" dist="38100" dir="2700000" algn="tl">
                    <a:srgbClr val="C0C0C0"/>
                  </a:outerShdw>
                </a:effectLst>
              </a:rPr>
              <a:t> &amp; T</a:t>
            </a:r>
            <a:r>
              <a:rPr lang="en-US" sz="4000" b="1" baseline="-25000" dirty="0">
                <a:solidFill>
                  <a:srgbClr val="800000"/>
                </a:solidFill>
                <a:effectLst>
                  <a:outerShdw blurRad="38100" dist="38100" dir="2700000" algn="tl">
                    <a:srgbClr val="C0C0C0"/>
                  </a:outerShdw>
                </a:effectLst>
              </a:rPr>
              <a:t>M</a:t>
            </a:r>
            <a:r>
              <a:rPr lang="en-US" sz="4000" b="1" dirty="0">
                <a:solidFill>
                  <a:srgbClr val="800000"/>
                </a:solidFill>
                <a:effectLst>
                  <a:outerShdw blurRad="38100" dist="38100" dir="2700000" algn="tl">
                    <a:srgbClr val="C0C0C0"/>
                  </a:outerShdw>
                </a:effectLst>
              </a:rPr>
              <a:t> cells</a:t>
            </a:r>
          </a:p>
        </p:txBody>
      </p:sp>
      <p:sp>
        <p:nvSpPr>
          <p:cNvPr id="48136" name="AutoShape 8"/>
          <p:cNvSpPr>
            <a:spLocks noChangeArrowheads="1"/>
          </p:cNvSpPr>
          <p:nvPr/>
        </p:nvSpPr>
        <p:spPr bwMode="auto">
          <a:xfrm rot="2311205">
            <a:off x="1808162" y="1420321"/>
            <a:ext cx="2223779" cy="485775"/>
          </a:xfrm>
          <a:prstGeom prst="rightArrow">
            <a:avLst>
              <a:gd name="adj1" fmla="val 50000"/>
              <a:gd name="adj2" fmla="val 94118"/>
            </a:avLst>
          </a:prstGeom>
          <a:solidFill>
            <a:srgbClr val="800000"/>
          </a:solidFill>
          <a:ln w="9525">
            <a:solidFill>
              <a:schemeClr val="tx1"/>
            </a:solidFill>
            <a:miter lim="800000"/>
            <a:headEnd/>
            <a:tailEnd/>
          </a:ln>
          <a:effectLst/>
        </p:spPr>
        <p:txBody>
          <a:bodyPr wrap="none" anchor="ctr"/>
          <a:lstStyle/>
          <a:p>
            <a:endParaRPr lang="en-US"/>
          </a:p>
        </p:txBody>
      </p:sp>
      <p:sp>
        <p:nvSpPr>
          <p:cNvPr id="48137" name="Text Box 9"/>
          <p:cNvSpPr txBox="1">
            <a:spLocks noChangeArrowheads="1"/>
          </p:cNvSpPr>
          <p:nvPr/>
        </p:nvSpPr>
        <p:spPr bwMode="auto">
          <a:xfrm>
            <a:off x="304800" y="3352800"/>
            <a:ext cx="2514600" cy="1920875"/>
          </a:xfrm>
          <a:prstGeom prst="rect">
            <a:avLst/>
          </a:prstGeom>
          <a:noFill/>
          <a:ln w="9525">
            <a:noFill/>
            <a:miter lim="800000"/>
            <a:headEnd/>
            <a:tailEnd/>
          </a:ln>
          <a:effectLst/>
        </p:spPr>
        <p:txBody>
          <a:bodyPr>
            <a:spAutoFit/>
          </a:bodyPr>
          <a:lstStyle/>
          <a:p>
            <a:r>
              <a:rPr lang="en-US" sz="4000" b="1" dirty="0">
                <a:solidFill>
                  <a:schemeClr val="bg1"/>
                </a:solidFill>
                <a:effectLst>
                  <a:outerShdw blurRad="38100" dist="38100" dir="2700000" algn="tl">
                    <a:srgbClr val="C0C0C0"/>
                  </a:outerShdw>
                </a:effectLst>
              </a:rPr>
              <a:t>T</a:t>
            </a:r>
            <a:r>
              <a:rPr lang="en-US" sz="4000" b="1" baseline="-25000" dirty="0">
                <a:solidFill>
                  <a:schemeClr val="bg1"/>
                </a:solidFill>
                <a:effectLst>
                  <a:outerShdw blurRad="38100" dist="38100" dir="2700000" algn="tl">
                    <a:srgbClr val="C0C0C0"/>
                  </a:outerShdw>
                </a:effectLst>
              </a:rPr>
              <a:t>C</a:t>
            </a:r>
            <a:r>
              <a:rPr lang="en-US" sz="4000" b="1" dirty="0">
                <a:solidFill>
                  <a:schemeClr val="bg1"/>
                </a:solidFill>
                <a:effectLst>
                  <a:outerShdw blurRad="38100" dist="38100" dir="2700000" algn="tl">
                    <a:srgbClr val="C0C0C0"/>
                  </a:outerShdw>
                </a:effectLst>
              </a:rPr>
              <a:t> cells destroy</a:t>
            </a:r>
          </a:p>
          <a:p>
            <a:r>
              <a:rPr lang="en-US" sz="4000" b="1" dirty="0">
                <a:solidFill>
                  <a:schemeClr val="bg1"/>
                </a:solidFill>
                <a:effectLst>
                  <a:outerShdw blurRad="38100" dist="38100" dir="2700000" algn="tl">
                    <a:srgbClr val="C0C0C0"/>
                  </a:outerShdw>
                </a:effectLst>
              </a:rPr>
              <a:t>pathogen</a:t>
            </a:r>
          </a:p>
        </p:txBody>
      </p:sp>
      <p:sp>
        <p:nvSpPr>
          <p:cNvPr id="48138" name="AutoShape 10"/>
          <p:cNvSpPr>
            <a:spLocks noChangeArrowheads="1"/>
          </p:cNvSpPr>
          <p:nvPr/>
        </p:nvSpPr>
        <p:spPr bwMode="auto">
          <a:xfrm rot="3837464">
            <a:off x="1620788" y="5407742"/>
            <a:ext cx="976313" cy="485775"/>
          </a:xfrm>
          <a:prstGeom prst="rightArrow">
            <a:avLst>
              <a:gd name="adj1" fmla="val 50000"/>
              <a:gd name="adj2" fmla="val 50245"/>
            </a:avLst>
          </a:prstGeom>
          <a:solidFill>
            <a:schemeClr val="bg1"/>
          </a:solidFill>
          <a:ln w="9525">
            <a:solidFill>
              <a:schemeClr val="tx1"/>
            </a:solidFill>
            <a:miter lim="800000"/>
            <a:headEnd/>
            <a:tailEnd/>
          </a:ln>
          <a:effectLst/>
        </p:spPr>
        <p:txBody>
          <a:bodyPr wrap="none" anchor="ctr"/>
          <a:lstStyle/>
          <a:p>
            <a:endParaRPr lang="en-US"/>
          </a:p>
        </p:txBody>
      </p:sp>
      <p:sp>
        <p:nvSpPr>
          <p:cNvPr id="48139" name="Text Box 11"/>
          <p:cNvSpPr txBox="1">
            <a:spLocks noChangeArrowheads="1"/>
          </p:cNvSpPr>
          <p:nvPr/>
        </p:nvSpPr>
        <p:spPr bwMode="auto">
          <a:xfrm>
            <a:off x="6629400" y="3886200"/>
            <a:ext cx="2174875" cy="1431925"/>
          </a:xfrm>
          <a:prstGeom prst="rect">
            <a:avLst/>
          </a:prstGeom>
          <a:solidFill>
            <a:schemeClr val="tx1"/>
          </a:solidFill>
          <a:ln w="9525">
            <a:noFill/>
            <a:miter lim="800000"/>
            <a:headEnd/>
            <a:tailEnd/>
          </a:ln>
          <a:effectLst/>
        </p:spPr>
        <p:txBody>
          <a:bodyPr wrap="none">
            <a:spAutoFit/>
          </a:bodyPr>
          <a:lstStyle/>
          <a:p>
            <a:r>
              <a:rPr lang="en-US" sz="4400" b="1" dirty="0">
                <a:solidFill>
                  <a:schemeClr val="bg1"/>
                </a:solidFill>
                <a:effectLst>
                  <a:outerShdw blurRad="38100" dist="38100" dir="2700000" algn="tl">
                    <a:srgbClr val="C0C0C0"/>
                  </a:outerShdw>
                </a:effectLst>
              </a:rPr>
              <a:t>Memory</a:t>
            </a:r>
          </a:p>
          <a:p>
            <a:r>
              <a:rPr lang="en-US" sz="4400" b="1" dirty="0">
                <a:solidFill>
                  <a:schemeClr val="bg1"/>
                </a:solidFill>
                <a:effectLst>
                  <a:outerShdw blurRad="38100" dist="38100" dir="2700000" algn="tl">
                    <a:srgbClr val="C0C0C0"/>
                  </a:outerShdw>
                </a:effectLst>
              </a:rPr>
              <a:t>T cells</a:t>
            </a:r>
          </a:p>
        </p:txBody>
      </p:sp>
      <p:sp>
        <p:nvSpPr>
          <p:cNvPr id="48140" name="AutoShape 12"/>
          <p:cNvSpPr>
            <a:spLocks noChangeArrowheads="1"/>
          </p:cNvSpPr>
          <p:nvPr/>
        </p:nvSpPr>
        <p:spPr bwMode="auto">
          <a:xfrm rot="17649742">
            <a:off x="6736071" y="5508539"/>
            <a:ext cx="1207000" cy="485775"/>
          </a:xfrm>
          <a:prstGeom prst="leftArrow">
            <a:avLst>
              <a:gd name="adj1" fmla="val 50000"/>
              <a:gd name="adj2" fmla="val 50245"/>
            </a:avLst>
          </a:prstGeom>
          <a:solidFill>
            <a:schemeClr val="bg1"/>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dissolve">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3"/>
                                        </p:tgtEl>
                                        <p:attrNameLst>
                                          <p:attrName>style.visibility</p:attrName>
                                        </p:attrNameLst>
                                      </p:cBhvr>
                                      <p:to>
                                        <p:strVal val="visible"/>
                                      </p:to>
                                    </p:set>
                                    <p:animEffect transition="in" filter="dissolve">
                                      <p:cBhvr>
                                        <p:cTn id="12" dur="500"/>
                                        <p:tgtEl>
                                          <p:spTgt spid="481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36"/>
                                        </p:tgtEl>
                                        <p:attrNameLst>
                                          <p:attrName>style.visibility</p:attrName>
                                        </p:attrNameLst>
                                      </p:cBhvr>
                                      <p:to>
                                        <p:strVal val="visible"/>
                                      </p:to>
                                    </p:set>
                                    <p:animEffect transition="in" filter="dissolve">
                                      <p:cBhvr>
                                        <p:cTn id="17" dur="500"/>
                                        <p:tgtEl>
                                          <p:spTgt spid="481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135"/>
                                        </p:tgtEl>
                                        <p:attrNameLst>
                                          <p:attrName>style.visibility</p:attrName>
                                        </p:attrNameLst>
                                      </p:cBhvr>
                                      <p:to>
                                        <p:strVal val="visible"/>
                                      </p:to>
                                    </p:set>
                                    <p:animEffect transition="in" filter="dissolve">
                                      <p:cBhvr>
                                        <p:cTn id="22" dur="500"/>
                                        <p:tgtEl>
                                          <p:spTgt spid="481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138"/>
                                        </p:tgtEl>
                                        <p:attrNameLst>
                                          <p:attrName>style.visibility</p:attrName>
                                        </p:attrNameLst>
                                      </p:cBhvr>
                                      <p:to>
                                        <p:strVal val="visible"/>
                                      </p:to>
                                    </p:set>
                                    <p:animEffect transition="in" filter="dissolve">
                                      <p:cBhvr>
                                        <p:cTn id="27" dur="500"/>
                                        <p:tgtEl>
                                          <p:spTgt spid="4813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8137"/>
                                        </p:tgtEl>
                                        <p:attrNameLst>
                                          <p:attrName>style.visibility</p:attrName>
                                        </p:attrNameLst>
                                      </p:cBhvr>
                                      <p:to>
                                        <p:strVal val="visible"/>
                                      </p:to>
                                    </p:set>
                                    <p:animEffect transition="in" filter="dissolve">
                                      <p:cBhvr>
                                        <p:cTn id="32" dur="500"/>
                                        <p:tgtEl>
                                          <p:spTgt spid="4813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8140"/>
                                        </p:tgtEl>
                                        <p:attrNameLst>
                                          <p:attrName>style.visibility</p:attrName>
                                        </p:attrNameLst>
                                      </p:cBhvr>
                                      <p:to>
                                        <p:strVal val="visible"/>
                                      </p:to>
                                    </p:set>
                                    <p:animEffect transition="in" filter="dissolve">
                                      <p:cBhvr>
                                        <p:cTn id="37" dur="500"/>
                                        <p:tgtEl>
                                          <p:spTgt spid="4814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8139"/>
                                        </p:tgtEl>
                                        <p:attrNameLst>
                                          <p:attrName>style.visibility</p:attrName>
                                        </p:attrNameLst>
                                      </p:cBhvr>
                                      <p:to>
                                        <p:strVal val="visible"/>
                                      </p:to>
                                    </p:set>
                                    <p:animEffect transition="in" filter="dissolve">
                                      <p:cBhvr>
                                        <p:cTn id="42" dur="500"/>
                                        <p:tgtEl>
                                          <p:spTgt spid="48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animBg="1"/>
      <p:bldP spid="48135" grpId="0" animBg="1"/>
      <p:bldP spid="48136" grpId="0" animBg="1"/>
      <p:bldP spid="48137" grpId="0"/>
      <p:bldP spid="48138" grpId="0" animBg="1"/>
      <p:bldP spid="48139" grpId="0" animBg="1"/>
      <p:bldP spid="4814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228600" y="457200"/>
            <a:ext cx="9144000" cy="6858000"/>
          </a:xfrm>
        </p:spPr>
        <p:txBody>
          <a:bodyPr/>
          <a:lstStyle/>
          <a:p>
            <a:pPr>
              <a:lnSpc>
                <a:spcPct val="90000"/>
              </a:lnSpc>
            </a:pPr>
            <a:r>
              <a:rPr lang="en-US" sz="4000" dirty="0"/>
              <a:t>7. chemicals are secreted to begin a response</a:t>
            </a:r>
          </a:p>
          <a:p>
            <a:pPr>
              <a:lnSpc>
                <a:spcPct val="90000"/>
              </a:lnSpc>
            </a:pPr>
            <a:r>
              <a:rPr lang="en-US" sz="5400" dirty="0" smtClean="0"/>
              <a:t>11. </a:t>
            </a:r>
            <a:r>
              <a:rPr lang="en-US" sz="5400" dirty="0"/>
              <a:t>B cells are activated</a:t>
            </a:r>
          </a:p>
          <a:p>
            <a:pPr>
              <a:lnSpc>
                <a:spcPct val="90000"/>
              </a:lnSpc>
            </a:pPr>
            <a:r>
              <a:rPr lang="en-US" sz="5400" dirty="0" smtClean="0"/>
              <a:t>12. </a:t>
            </a:r>
            <a:r>
              <a:rPr lang="en-US" sz="5400" dirty="0"/>
              <a:t>B cells divide</a:t>
            </a:r>
          </a:p>
          <a:p>
            <a:pPr>
              <a:lnSpc>
                <a:spcPct val="90000"/>
              </a:lnSpc>
            </a:pPr>
            <a:r>
              <a:rPr lang="en-US" sz="5400" dirty="0" smtClean="0"/>
              <a:t>13. </a:t>
            </a:r>
            <a:r>
              <a:rPr lang="en-US" sz="5400" dirty="0"/>
              <a:t>Memory B cells are made</a:t>
            </a:r>
          </a:p>
          <a:p>
            <a:pPr>
              <a:lnSpc>
                <a:spcPct val="90000"/>
              </a:lnSpc>
            </a:pPr>
            <a:r>
              <a:rPr lang="en-US" sz="5400" dirty="0" smtClean="0"/>
              <a:t>14. </a:t>
            </a:r>
            <a:r>
              <a:rPr lang="en-US" sz="5400" dirty="0"/>
              <a:t>Plasma B cells secrete…</a:t>
            </a:r>
          </a:p>
          <a:p>
            <a:pPr>
              <a:lnSpc>
                <a:spcPct val="90000"/>
              </a:lnSpc>
            </a:pPr>
            <a:r>
              <a:rPr lang="en-US" sz="5400" dirty="0" smtClean="0"/>
              <a:t>15. Antibodies </a:t>
            </a:r>
            <a:r>
              <a:rPr lang="en-US" sz="4800" dirty="0"/>
              <a:t>(destroy pathogen)</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6" name="Picture 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9157" name="Text Box 5"/>
          <p:cNvSpPr txBox="1">
            <a:spLocks noChangeArrowheads="1"/>
          </p:cNvSpPr>
          <p:nvPr/>
        </p:nvSpPr>
        <p:spPr bwMode="auto">
          <a:xfrm>
            <a:off x="0" y="1447800"/>
            <a:ext cx="2576513" cy="1431925"/>
          </a:xfrm>
          <a:prstGeom prst="rect">
            <a:avLst/>
          </a:prstGeom>
          <a:solidFill>
            <a:schemeClr val="tx1"/>
          </a:solidFill>
          <a:ln w="9525">
            <a:noFill/>
            <a:miter lim="800000"/>
            <a:headEnd/>
            <a:tailEnd/>
          </a:ln>
          <a:effectLst/>
        </p:spPr>
        <p:txBody>
          <a:bodyPr wrap="none">
            <a:spAutoFit/>
          </a:bodyPr>
          <a:lstStyle/>
          <a:p>
            <a:r>
              <a:rPr lang="en-US" sz="4400" b="1" dirty="0">
                <a:solidFill>
                  <a:schemeClr val="bg1"/>
                </a:solidFill>
                <a:effectLst>
                  <a:outerShdw blurRad="38100" dist="38100" dir="2700000" algn="tl">
                    <a:srgbClr val="C0C0C0"/>
                  </a:outerShdw>
                </a:effectLst>
              </a:rPr>
              <a:t>Chemical </a:t>
            </a:r>
          </a:p>
          <a:p>
            <a:r>
              <a:rPr lang="en-US" sz="4400" b="1" dirty="0">
                <a:solidFill>
                  <a:schemeClr val="bg1"/>
                </a:solidFill>
                <a:effectLst>
                  <a:outerShdw blurRad="38100" dist="38100" dir="2700000" algn="tl">
                    <a:srgbClr val="C0C0C0"/>
                  </a:outerShdw>
                </a:effectLst>
              </a:rPr>
              <a:t>Secretion</a:t>
            </a:r>
          </a:p>
        </p:txBody>
      </p:sp>
      <p:sp>
        <p:nvSpPr>
          <p:cNvPr id="49158" name="AutoShape 6"/>
          <p:cNvSpPr>
            <a:spLocks noChangeArrowheads="1"/>
          </p:cNvSpPr>
          <p:nvPr/>
        </p:nvSpPr>
        <p:spPr bwMode="auto">
          <a:xfrm rot="19222704">
            <a:off x="738277" y="695926"/>
            <a:ext cx="1487488" cy="485775"/>
          </a:xfrm>
          <a:prstGeom prst="rightArrow">
            <a:avLst>
              <a:gd name="adj1" fmla="val 50000"/>
              <a:gd name="adj2" fmla="val 76552"/>
            </a:avLst>
          </a:prstGeom>
          <a:solidFill>
            <a:schemeClr val="bg1"/>
          </a:solidFill>
          <a:ln w="9525">
            <a:solidFill>
              <a:schemeClr val="tx1"/>
            </a:solidFill>
            <a:miter lim="800000"/>
            <a:headEnd/>
            <a:tailEnd/>
          </a:ln>
          <a:effectLst/>
        </p:spPr>
        <p:txBody>
          <a:bodyPr wrap="none" anchor="ctr"/>
          <a:lstStyle/>
          <a:p>
            <a:endParaRPr lang="en-US"/>
          </a:p>
        </p:txBody>
      </p:sp>
      <p:sp>
        <p:nvSpPr>
          <p:cNvPr id="49159" name="Text Box 7"/>
          <p:cNvSpPr txBox="1">
            <a:spLocks noChangeArrowheads="1"/>
          </p:cNvSpPr>
          <p:nvPr/>
        </p:nvSpPr>
        <p:spPr bwMode="auto">
          <a:xfrm>
            <a:off x="2743200" y="-15875"/>
            <a:ext cx="6553200" cy="701675"/>
          </a:xfrm>
          <a:prstGeom prst="rect">
            <a:avLst/>
          </a:prstGeom>
          <a:solidFill>
            <a:schemeClr val="tx1"/>
          </a:solidFill>
          <a:ln w="9525">
            <a:noFill/>
            <a:miter lim="800000"/>
            <a:headEnd/>
            <a:tailEnd/>
          </a:ln>
          <a:effectLst/>
        </p:spPr>
        <p:txBody>
          <a:bodyPr>
            <a:spAutoFit/>
          </a:bodyPr>
          <a:lstStyle/>
          <a:p>
            <a:r>
              <a:rPr lang="en-US" sz="4000" b="1" dirty="0">
                <a:solidFill>
                  <a:schemeClr val="bg1"/>
                </a:solidFill>
                <a:effectLst>
                  <a:outerShdw blurRad="38100" dist="38100" dir="2700000" algn="tl">
                    <a:srgbClr val="C0C0C0"/>
                  </a:outerShdw>
                </a:effectLst>
              </a:rPr>
              <a:t>B cells are activated &amp; divide</a:t>
            </a:r>
          </a:p>
        </p:txBody>
      </p:sp>
      <p:sp>
        <p:nvSpPr>
          <p:cNvPr id="49160" name="Text Box 8"/>
          <p:cNvSpPr txBox="1">
            <a:spLocks noChangeArrowheads="1"/>
          </p:cNvSpPr>
          <p:nvPr/>
        </p:nvSpPr>
        <p:spPr bwMode="auto">
          <a:xfrm>
            <a:off x="228600" y="3276600"/>
            <a:ext cx="2174875" cy="1431925"/>
          </a:xfrm>
          <a:prstGeom prst="rect">
            <a:avLst/>
          </a:prstGeom>
          <a:noFill/>
          <a:ln w="9525">
            <a:noFill/>
            <a:miter lim="800000"/>
            <a:headEnd/>
            <a:tailEnd/>
          </a:ln>
          <a:effectLst/>
        </p:spPr>
        <p:txBody>
          <a:bodyPr wrap="none">
            <a:spAutoFit/>
          </a:bodyPr>
          <a:lstStyle/>
          <a:p>
            <a:r>
              <a:rPr lang="en-US" sz="4400" b="1" dirty="0">
                <a:solidFill>
                  <a:schemeClr val="bg1"/>
                </a:solidFill>
                <a:effectLst>
                  <a:outerShdw blurRad="38100" dist="38100" dir="2700000" algn="tl">
                    <a:srgbClr val="000000"/>
                  </a:outerShdw>
                </a:effectLst>
              </a:rPr>
              <a:t>Memory</a:t>
            </a:r>
          </a:p>
          <a:p>
            <a:r>
              <a:rPr lang="en-US" sz="4400" b="1" dirty="0">
                <a:solidFill>
                  <a:schemeClr val="bg1"/>
                </a:solidFill>
                <a:effectLst>
                  <a:outerShdw blurRad="38100" dist="38100" dir="2700000" algn="tl">
                    <a:srgbClr val="000000"/>
                  </a:outerShdw>
                </a:effectLst>
              </a:rPr>
              <a:t>B cells</a:t>
            </a:r>
          </a:p>
        </p:txBody>
      </p:sp>
      <p:sp>
        <p:nvSpPr>
          <p:cNvPr id="49161" name="AutoShape 9"/>
          <p:cNvSpPr>
            <a:spLocks noChangeArrowheads="1"/>
          </p:cNvSpPr>
          <p:nvPr/>
        </p:nvSpPr>
        <p:spPr bwMode="auto">
          <a:xfrm rot="1768239">
            <a:off x="1940180" y="4175356"/>
            <a:ext cx="1303243" cy="485775"/>
          </a:xfrm>
          <a:prstGeom prst="rightArrow">
            <a:avLst>
              <a:gd name="adj1" fmla="val 50000"/>
              <a:gd name="adj2" fmla="val 50245"/>
            </a:avLst>
          </a:prstGeom>
          <a:solidFill>
            <a:schemeClr val="bg1"/>
          </a:solidFill>
          <a:ln w="9525">
            <a:solidFill>
              <a:schemeClr val="tx1"/>
            </a:solidFill>
            <a:miter lim="800000"/>
            <a:headEnd/>
            <a:tailEnd/>
          </a:ln>
          <a:effectLst/>
        </p:spPr>
        <p:txBody>
          <a:bodyPr wrap="none" anchor="ctr"/>
          <a:lstStyle/>
          <a:p>
            <a:endParaRPr lang="en-US"/>
          </a:p>
        </p:txBody>
      </p:sp>
      <p:sp>
        <p:nvSpPr>
          <p:cNvPr id="49162" name="Text Box 10"/>
          <p:cNvSpPr txBox="1">
            <a:spLocks noChangeArrowheads="1"/>
          </p:cNvSpPr>
          <p:nvPr/>
        </p:nvSpPr>
        <p:spPr bwMode="auto">
          <a:xfrm>
            <a:off x="6553200" y="914400"/>
            <a:ext cx="2590800" cy="4154984"/>
          </a:xfrm>
          <a:prstGeom prst="rect">
            <a:avLst/>
          </a:prstGeom>
          <a:noFill/>
          <a:ln w="9525">
            <a:noFill/>
            <a:miter lim="800000"/>
            <a:headEnd/>
            <a:tailEnd/>
          </a:ln>
          <a:effectLst/>
        </p:spPr>
        <p:txBody>
          <a:bodyPr wrap="square">
            <a:spAutoFit/>
          </a:bodyPr>
          <a:lstStyle/>
          <a:p>
            <a:pPr algn="r"/>
            <a:r>
              <a:rPr lang="en-US" sz="4400" b="1" dirty="0">
                <a:solidFill>
                  <a:srgbClr val="800000"/>
                </a:solidFill>
                <a:effectLst>
                  <a:outerShdw blurRad="38100" dist="38100" dir="2700000" algn="tl">
                    <a:srgbClr val="C0C0C0"/>
                  </a:outerShdw>
                </a:effectLst>
              </a:rPr>
              <a:t>B cells </a:t>
            </a:r>
          </a:p>
          <a:p>
            <a:pPr algn="r"/>
            <a:r>
              <a:rPr lang="en-US" sz="4400" b="1" dirty="0">
                <a:solidFill>
                  <a:srgbClr val="800000"/>
                </a:solidFill>
                <a:effectLst>
                  <a:outerShdw blurRad="38100" dist="38100" dir="2700000" algn="tl">
                    <a:srgbClr val="C0C0C0"/>
                  </a:outerShdw>
                </a:effectLst>
              </a:rPr>
              <a:t>develop </a:t>
            </a:r>
          </a:p>
          <a:p>
            <a:pPr algn="r"/>
            <a:r>
              <a:rPr lang="en-US" sz="4400" b="1" dirty="0">
                <a:solidFill>
                  <a:srgbClr val="800000"/>
                </a:solidFill>
                <a:effectLst>
                  <a:outerShdw blurRad="38100" dist="38100" dir="2700000" algn="tl">
                    <a:srgbClr val="C0C0C0"/>
                  </a:outerShdw>
                </a:effectLst>
              </a:rPr>
              <a:t>i</a:t>
            </a:r>
            <a:r>
              <a:rPr lang="en-US" sz="4400" b="1" dirty="0" smtClean="0">
                <a:solidFill>
                  <a:srgbClr val="800000"/>
                </a:solidFill>
                <a:effectLst>
                  <a:outerShdw blurRad="38100" dist="38100" dir="2700000" algn="tl">
                    <a:srgbClr val="C0C0C0"/>
                  </a:outerShdw>
                </a:effectLst>
              </a:rPr>
              <a:t>nto plasma cells </a:t>
            </a:r>
            <a:endParaRPr lang="en-US" sz="4400" b="1" dirty="0">
              <a:solidFill>
                <a:srgbClr val="800000"/>
              </a:solidFill>
              <a:effectLst>
                <a:outerShdw blurRad="38100" dist="38100" dir="2700000" algn="tl">
                  <a:srgbClr val="C0C0C0"/>
                </a:outerShdw>
              </a:effectLst>
            </a:endParaRPr>
          </a:p>
          <a:p>
            <a:pPr algn="r"/>
            <a:r>
              <a:rPr lang="en-US" sz="4400" b="1" dirty="0" smtClean="0">
                <a:noFill/>
                <a:effectLst>
                  <a:outerShdw blurRad="38100" dist="38100" dir="2700000" algn="tl">
                    <a:srgbClr val="C0C0C0"/>
                  </a:outerShdw>
                </a:effectLst>
              </a:rPr>
              <a:t>Plasma</a:t>
            </a:r>
            <a:r>
              <a:rPr lang="en-US" sz="4400" b="1" dirty="0" smtClean="0">
                <a:solidFill>
                  <a:srgbClr val="800000"/>
                </a:solidFill>
                <a:effectLst>
                  <a:outerShdw blurRad="38100" dist="38100" dir="2700000" algn="tl">
                    <a:srgbClr val="C0C0C0"/>
                  </a:outerShdw>
                </a:effectLst>
              </a:rPr>
              <a:t> </a:t>
            </a:r>
            <a:endParaRPr lang="en-US" sz="4400" b="1" dirty="0">
              <a:solidFill>
                <a:srgbClr val="800000"/>
              </a:solidFill>
              <a:effectLst>
                <a:outerShdw blurRad="38100" dist="38100" dir="2700000" algn="tl">
                  <a:srgbClr val="C0C0C0"/>
                </a:outerShdw>
              </a:effectLst>
            </a:endParaRPr>
          </a:p>
        </p:txBody>
      </p:sp>
      <p:sp>
        <p:nvSpPr>
          <p:cNvPr id="49163" name="AutoShape 11"/>
          <p:cNvSpPr>
            <a:spLocks noChangeArrowheads="1"/>
          </p:cNvSpPr>
          <p:nvPr/>
        </p:nvSpPr>
        <p:spPr bwMode="auto">
          <a:xfrm rot="15383677">
            <a:off x="6013768" y="3598589"/>
            <a:ext cx="1828800" cy="485775"/>
          </a:xfrm>
          <a:prstGeom prst="leftArrow">
            <a:avLst>
              <a:gd name="adj1" fmla="val 50000"/>
              <a:gd name="adj2" fmla="val 94118"/>
            </a:avLst>
          </a:prstGeom>
          <a:solidFill>
            <a:srgbClr val="800000"/>
          </a:solidFill>
          <a:ln w="9525">
            <a:solidFill>
              <a:schemeClr val="tx1"/>
            </a:solidFill>
            <a:miter lim="800000"/>
            <a:headEnd/>
            <a:tailEnd/>
          </a:ln>
          <a:effectLst/>
        </p:spPr>
        <p:txBody>
          <a:bodyPr wrap="none" anchor="ctr"/>
          <a:lstStyle/>
          <a:p>
            <a:endParaRPr lang="en-US"/>
          </a:p>
        </p:txBody>
      </p:sp>
      <p:sp>
        <p:nvSpPr>
          <p:cNvPr id="49164" name="AutoShape 12"/>
          <p:cNvSpPr>
            <a:spLocks noChangeArrowheads="1"/>
          </p:cNvSpPr>
          <p:nvPr/>
        </p:nvSpPr>
        <p:spPr bwMode="auto">
          <a:xfrm rot="10800000">
            <a:off x="5562600" y="6372225"/>
            <a:ext cx="976313" cy="485775"/>
          </a:xfrm>
          <a:prstGeom prst="leftArrow">
            <a:avLst>
              <a:gd name="adj1" fmla="val 50000"/>
              <a:gd name="adj2" fmla="val 50245"/>
            </a:avLst>
          </a:prstGeom>
          <a:solidFill>
            <a:srgbClr val="800000"/>
          </a:solidFill>
          <a:ln w="9525">
            <a:solidFill>
              <a:schemeClr val="tx1"/>
            </a:solidFill>
            <a:miter lim="800000"/>
            <a:headEnd/>
            <a:tailEnd/>
          </a:ln>
          <a:effectLst/>
        </p:spPr>
        <p:txBody>
          <a:bodyPr wrap="none" anchor="ctr"/>
          <a:lstStyle/>
          <a:p>
            <a:endParaRPr lang="en-US"/>
          </a:p>
        </p:txBody>
      </p:sp>
      <p:sp>
        <p:nvSpPr>
          <p:cNvPr id="49165" name="AutoShape 13"/>
          <p:cNvSpPr>
            <a:spLocks noChangeArrowheads="1"/>
          </p:cNvSpPr>
          <p:nvPr/>
        </p:nvSpPr>
        <p:spPr bwMode="auto">
          <a:xfrm rot="12323277">
            <a:off x="4065467" y="700581"/>
            <a:ext cx="1600200" cy="485775"/>
          </a:xfrm>
          <a:prstGeom prst="leftArrow">
            <a:avLst>
              <a:gd name="adj1" fmla="val 50000"/>
              <a:gd name="adj2" fmla="val 82353"/>
            </a:avLst>
          </a:prstGeom>
          <a:solidFill>
            <a:schemeClr val="bg1"/>
          </a:solidFill>
          <a:ln w="9525">
            <a:solidFill>
              <a:schemeClr val="tx1"/>
            </a:solidFill>
            <a:miter lim="800000"/>
            <a:headEnd/>
            <a:tailEnd/>
          </a:ln>
          <a:effectLst/>
        </p:spPr>
        <p:txBody>
          <a:bodyPr wrap="none" anchor="ctr"/>
          <a:lstStyle/>
          <a:p>
            <a:endParaRPr lang="en-US"/>
          </a:p>
        </p:txBody>
      </p:sp>
      <p:sp>
        <p:nvSpPr>
          <p:cNvPr id="15" name="Text Box 10"/>
          <p:cNvSpPr txBox="1">
            <a:spLocks noChangeArrowheads="1"/>
          </p:cNvSpPr>
          <p:nvPr/>
        </p:nvSpPr>
        <p:spPr bwMode="auto">
          <a:xfrm>
            <a:off x="-152400" y="6088559"/>
            <a:ext cx="5715000" cy="769441"/>
          </a:xfrm>
          <a:prstGeom prst="rect">
            <a:avLst/>
          </a:prstGeom>
          <a:noFill/>
          <a:ln w="9525">
            <a:noFill/>
            <a:miter lim="800000"/>
            <a:headEnd/>
            <a:tailEnd/>
          </a:ln>
          <a:effectLst/>
        </p:spPr>
        <p:txBody>
          <a:bodyPr wrap="square">
            <a:spAutoFit/>
          </a:bodyPr>
          <a:lstStyle/>
          <a:p>
            <a:pPr algn="r"/>
            <a:r>
              <a:rPr lang="en-US" sz="4400" b="1" dirty="0" smtClean="0">
                <a:solidFill>
                  <a:srgbClr val="800000"/>
                </a:solidFill>
                <a:effectLst>
                  <a:outerShdw blurRad="38100" dist="38100" dir="2700000" algn="tl">
                    <a:srgbClr val="C0C0C0"/>
                  </a:outerShdw>
                </a:effectLst>
              </a:rPr>
              <a:t>which make </a:t>
            </a:r>
            <a:r>
              <a:rPr lang="en-US" sz="4000" b="1" dirty="0" smtClean="0">
                <a:solidFill>
                  <a:srgbClr val="800000"/>
                </a:solidFill>
                <a:effectLst>
                  <a:outerShdw blurRad="38100" dist="38100" dir="2700000" algn="tl">
                    <a:srgbClr val="C0C0C0"/>
                  </a:outerShdw>
                </a:effectLst>
              </a:rPr>
              <a:t>antibodies</a:t>
            </a:r>
            <a:endParaRPr lang="en-US" sz="4000" b="1" dirty="0">
              <a:solidFill>
                <a:srgbClr val="800000"/>
              </a:solidFill>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dissolve">
                                      <p:cBhvr>
                                        <p:cTn id="7" dur="5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dissolve">
                                      <p:cBhvr>
                                        <p:cTn id="12" dur="500"/>
                                        <p:tgtEl>
                                          <p:spTgt spid="491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65"/>
                                        </p:tgtEl>
                                        <p:attrNameLst>
                                          <p:attrName>style.visibility</p:attrName>
                                        </p:attrNameLst>
                                      </p:cBhvr>
                                      <p:to>
                                        <p:strVal val="visible"/>
                                      </p:to>
                                    </p:set>
                                    <p:animEffect transition="in" filter="dissolve">
                                      <p:cBhvr>
                                        <p:cTn id="17" dur="500"/>
                                        <p:tgtEl>
                                          <p:spTgt spid="4916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9"/>
                                        </p:tgtEl>
                                        <p:attrNameLst>
                                          <p:attrName>style.visibility</p:attrName>
                                        </p:attrNameLst>
                                      </p:cBhvr>
                                      <p:to>
                                        <p:strVal val="visible"/>
                                      </p:to>
                                    </p:set>
                                    <p:animEffect transition="in" filter="dissolve">
                                      <p:cBhvr>
                                        <p:cTn id="22" dur="500"/>
                                        <p:tgtEl>
                                          <p:spTgt spid="4915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161"/>
                                        </p:tgtEl>
                                        <p:attrNameLst>
                                          <p:attrName>style.visibility</p:attrName>
                                        </p:attrNameLst>
                                      </p:cBhvr>
                                      <p:to>
                                        <p:strVal val="visible"/>
                                      </p:to>
                                    </p:set>
                                    <p:animEffect transition="in" filter="dissolve">
                                      <p:cBhvr>
                                        <p:cTn id="27" dur="500"/>
                                        <p:tgtEl>
                                          <p:spTgt spid="491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160"/>
                                        </p:tgtEl>
                                        <p:attrNameLst>
                                          <p:attrName>style.visibility</p:attrName>
                                        </p:attrNameLst>
                                      </p:cBhvr>
                                      <p:to>
                                        <p:strVal val="visible"/>
                                      </p:to>
                                    </p:set>
                                    <p:animEffect transition="in" filter="dissolve">
                                      <p:cBhvr>
                                        <p:cTn id="32" dur="500"/>
                                        <p:tgtEl>
                                          <p:spTgt spid="4916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9163"/>
                                        </p:tgtEl>
                                        <p:attrNameLst>
                                          <p:attrName>style.visibility</p:attrName>
                                        </p:attrNameLst>
                                      </p:cBhvr>
                                      <p:to>
                                        <p:strVal val="visible"/>
                                      </p:to>
                                    </p:set>
                                    <p:animEffect transition="in" filter="dissolve">
                                      <p:cBhvr>
                                        <p:cTn id="37" dur="500"/>
                                        <p:tgtEl>
                                          <p:spTgt spid="4916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9162"/>
                                        </p:tgtEl>
                                        <p:attrNameLst>
                                          <p:attrName>style.visibility</p:attrName>
                                        </p:attrNameLst>
                                      </p:cBhvr>
                                      <p:to>
                                        <p:strVal val="visible"/>
                                      </p:to>
                                    </p:set>
                                    <p:animEffect transition="in" filter="dissolve">
                                      <p:cBhvr>
                                        <p:cTn id="42" dur="500"/>
                                        <p:tgtEl>
                                          <p:spTgt spid="4916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9164"/>
                                        </p:tgtEl>
                                        <p:attrNameLst>
                                          <p:attrName>style.visibility</p:attrName>
                                        </p:attrNameLst>
                                      </p:cBhvr>
                                      <p:to>
                                        <p:strVal val="visible"/>
                                      </p:to>
                                    </p:set>
                                    <p:animEffect transition="in" filter="dissolve">
                                      <p:cBhvr>
                                        <p:cTn id="47" dur="500"/>
                                        <p:tgtEl>
                                          <p:spTgt spid="4916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8" grpId="0" animBg="1"/>
      <p:bldP spid="49159" grpId="0" animBg="1"/>
      <p:bldP spid="49160" grpId="0"/>
      <p:bldP spid="49161" grpId="0" animBg="1"/>
      <p:bldP spid="49162" grpId="0"/>
      <p:bldP spid="49163" grpId="0" animBg="1"/>
      <p:bldP spid="49164" grpId="0" animBg="1"/>
      <p:bldP spid="49165" grpId="0" animBg="1"/>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9828" name="Rectangle 20"/>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39"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9848" name="Rectangle 40"/>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9849" name="Picture 41"/>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7" name="TextBox 36"/>
          <p:cNvSpPr txBox="1"/>
          <p:nvPr/>
        </p:nvSpPr>
        <p:spPr>
          <a:xfrm>
            <a:off x="0" y="1100078"/>
            <a:ext cx="3810000" cy="2862322"/>
          </a:xfrm>
          <a:prstGeom prst="rect">
            <a:avLst/>
          </a:prstGeom>
          <a:noFill/>
        </p:spPr>
        <p:txBody>
          <a:bodyPr wrap="square" rtlCol="0">
            <a:spAutoFit/>
          </a:bodyPr>
          <a:lstStyle/>
          <a:p>
            <a:r>
              <a:rPr lang="en-US" sz="6000" b="1" dirty="0" smtClean="0">
                <a:solidFill>
                  <a:schemeClr val="bg2">
                    <a:lumMod val="75000"/>
                    <a:lumOff val="25000"/>
                  </a:schemeClr>
                </a:solidFill>
              </a:rPr>
              <a:t>The Third Line of Defense</a:t>
            </a:r>
            <a:endParaRPr lang="en-US" sz="6000" b="1" dirty="0">
              <a:solidFill>
                <a:schemeClr val="bg2">
                  <a:lumMod val="75000"/>
                  <a:lumOff val="25000"/>
                </a:schemeClr>
              </a:solidFill>
            </a:endParaRPr>
          </a:p>
        </p:txBody>
      </p:sp>
      <p:sp>
        <p:nvSpPr>
          <p:cNvPr id="38" name="TextBox 37"/>
          <p:cNvSpPr txBox="1"/>
          <p:nvPr/>
        </p:nvSpPr>
        <p:spPr>
          <a:xfrm>
            <a:off x="5334000" y="0"/>
            <a:ext cx="3810000" cy="1569660"/>
          </a:xfrm>
          <a:prstGeom prst="rect">
            <a:avLst/>
          </a:prstGeom>
          <a:noFill/>
        </p:spPr>
        <p:txBody>
          <a:bodyPr wrap="square" rtlCol="0">
            <a:spAutoFit/>
          </a:bodyPr>
          <a:lstStyle/>
          <a:p>
            <a:pPr algn="r"/>
            <a:r>
              <a:rPr lang="en-US" sz="4800" b="1" dirty="0" smtClean="0">
                <a:solidFill>
                  <a:schemeClr val="bg2">
                    <a:lumMod val="75000"/>
                    <a:lumOff val="25000"/>
                  </a:schemeClr>
                </a:solidFill>
              </a:rPr>
              <a:t>The Immune Response</a:t>
            </a:r>
            <a:endParaRPr lang="en-US" sz="4800" b="1" dirty="0">
              <a:solidFill>
                <a:schemeClr val="bg2">
                  <a:lumMod val="75000"/>
                  <a:lumOff val="25000"/>
                </a:schemeClr>
              </a:solidFill>
            </a:endParaRPr>
          </a:p>
        </p:txBody>
      </p:sp>
    </p:spTree>
    <p:extLst>
      <p:ext uri="{BB962C8B-B14F-4D97-AF65-F5344CB8AC3E}">
        <p14:creationId xmlns:p14="http://schemas.microsoft.com/office/powerpoint/2010/main" val="615701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28600" y="457200"/>
            <a:ext cx="8531225" cy="5457825"/>
          </a:xfrm>
          <a:prstGeom prst="rect">
            <a:avLst/>
          </a:prstGeom>
          <a:noFill/>
          <a:ln w="9525">
            <a:noFill/>
            <a:miter lim="800000"/>
            <a:headEnd/>
            <a:tailEnd/>
          </a:ln>
          <a:effectLst/>
        </p:spPr>
        <p:txBody>
          <a:bodyPr wrap="none">
            <a:spAutoFit/>
          </a:bodyPr>
          <a:lstStyle/>
          <a:p>
            <a:pPr algn="ctr"/>
            <a:r>
              <a:rPr lang="en-US" sz="8800" b="1">
                <a:effectLst>
                  <a:outerShdw blurRad="38100" dist="38100" dir="2700000" algn="tl">
                    <a:srgbClr val="000000"/>
                  </a:outerShdw>
                </a:effectLst>
              </a:rPr>
              <a:t>The human body</a:t>
            </a:r>
          </a:p>
          <a:p>
            <a:pPr algn="ctr"/>
            <a:r>
              <a:rPr lang="en-US" sz="8800" b="1">
                <a:effectLst>
                  <a:outerShdw blurRad="38100" dist="38100" dir="2700000" algn="tl">
                    <a:srgbClr val="000000"/>
                  </a:outerShdw>
                </a:effectLst>
              </a:rPr>
              <a:t>has three lines</a:t>
            </a:r>
          </a:p>
          <a:p>
            <a:pPr algn="ctr"/>
            <a:r>
              <a:rPr lang="en-US" sz="8800" b="1">
                <a:effectLst>
                  <a:outerShdw blurRad="38100" dist="38100" dir="2700000" algn="tl">
                    <a:srgbClr val="000000"/>
                  </a:outerShdw>
                </a:effectLst>
              </a:rPr>
              <a:t>of defense</a:t>
            </a:r>
          </a:p>
          <a:p>
            <a:pPr algn="ctr"/>
            <a:r>
              <a:rPr lang="en-US" sz="8800" b="1">
                <a:effectLst>
                  <a:outerShdw blurRad="38100" dist="38100" dir="2700000" algn="tl">
                    <a:srgbClr val="000000"/>
                  </a:outerShdw>
                </a:effectLst>
              </a:rPr>
              <a:t>against infections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292100" y="914400"/>
            <a:ext cx="8602663" cy="4116388"/>
          </a:xfrm>
          <a:prstGeom prst="rect">
            <a:avLst/>
          </a:prstGeom>
          <a:noFill/>
          <a:ln w="9525">
            <a:noFill/>
            <a:miter lim="800000"/>
            <a:headEnd/>
            <a:tailEnd/>
          </a:ln>
          <a:effectLst/>
        </p:spPr>
        <p:txBody>
          <a:bodyPr wrap="none">
            <a:spAutoFit/>
          </a:bodyPr>
          <a:lstStyle/>
          <a:p>
            <a:pPr algn="ctr"/>
            <a:r>
              <a:rPr lang="en-US" sz="8800" b="1">
                <a:effectLst>
                  <a:outerShdw blurRad="38100" dist="38100" dir="2700000" algn="tl">
                    <a:srgbClr val="000000"/>
                  </a:outerShdw>
                </a:effectLst>
              </a:rPr>
              <a:t>Vaccines</a:t>
            </a:r>
          </a:p>
          <a:p>
            <a:pPr algn="ctr"/>
            <a:r>
              <a:rPr lang="en-US" sz="8800" b="1">
                <a:effectLst>
                  <a:outerShdw blurRad="38100" dist="38100" dir="2700000" algn="tl">
                    <a:srgbClr val="000000"/>
                  </a:outerShdw>
                </a:effectLst>
              </a:rPr>
              <a:t>stimulate the</a:t>
            </a:r>
          </a:p>
          <a:p>
            <a:pPr algn="ctr"/>
            <a:r>
              <a:rPr lang="en-US" sz="8800" b="1">
                <a:effectLst>
                  <a:outerShdw blurRad="38100" dist="38100" dir="2700000" algn="tl">
                    <a:srgbClr val="000000"/>
                  </a:outerShdw>
                </a:effectLst>
              </a:rPr>
              <a:t>immune response</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685800" y="-152400"/>
            <a:ext cx="7772400" cy="990600"/>
          </a:xfrm>
        </p:spPr>
        <p:txBody>
          <a:bodyPr/>
          <a:lstStyle/>
          <a:p>
            <a:r>
              <a:rPr lang="en-US" altLang="en-US" sz="4800">
                <a:solidFill>
                  <a:srgbClr val="FFFF00"/>
                </a:solidFill>
              </a:rPr>
              <a:t>Vaccine development</a:t>
            </a:r>
          </a:p>
        </p:txBody>
      </p:sp>
      <p:sp>
        <p:nvSpPr>
          <p:cNvPr id="93187" name="Rectangle 3"/>
          <p:cNvSpPr>
            <a:spLocks noGrp="1" noChangeArrowheads="1"/>
          </p:cNvSpPr>
          <p:nvPr>
            <p:ph type="body" idx="1"/>
          </p:nvPr>
        </p:nvSpPr>
        <p:spPr>
          <a:xfrm>
            <a:off x="228600" y="1447800"/>
            <a:ext cx="8839200" cy="5181600"/>
          </a:xfrm>
        </p:spPr>
        <p:txBody>
          <a:bodyPr/>
          <a:lstStyle/>
          <a:p>
            <a:r>
              <a:rPr lang="en-US" altLang="en-US" sz="6000">
                <a:solidFill>
                  <a:srgbClr val="FF6600"/>
                </a:solidFill>
              </a:rPr>
              <a:t>Edward Jenner</a:t>
            </a:r>
          </a:p>
          <a:p>
            <a:pPr lvl="1"/>
            <a:r>
              <a:rPr lang="en-US" altLang="en-US" sz="6000"/>
              <a:t>1796, used cowpox to provide immunity to small pox</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685800" y="-152400"/>
            <a:ext cx="7772400" cy="990600"/>
          </a:xfrm>
        </p:spPr>
        <p:txBody>
          <a:bodyPr/>
          <a:lstStyle/>
          <a:p>
            <a:r>
              <a:rPr lang="en-US" altLang="en-US" sz="4800">
                <a:solidFill>
                  <a:srgbClr val="FFFF00"/>
                </a:solidFill>
              </a:rPr>
              <a:t>Vaccine development</a:t>
            </a:r>
          </a:p>
        </p:txBody>
      </p:sp>
      <p:sp>
        <p:nvSpPr>
          <p:cNvPr id="96259" name="Rectangle 3"/>
          <p:cNvSpPr>
            <a:spLocks noGrp="1" noChangeArrowheads="1"/>
          </p:cNvSpPr>
          <p:nvPr>
            <p:ph type="body" idx="1"/>
          </p:nvPr>
        </p:nvSpPr>
        <p:spPr>
          <a:xfrm>
            <a:off x="457200" y="1524000"/>
            <a:ext cx="8839200" cy="5181600"/>
          </a:xfrm>
        </p:spPr>
        <p:txBody>
          <a:bodyPr/>
          <a:lstStyle/>
          <a:p>
            <a:r>
              <a:rPr lang="en-US" altLang="en-US" sz="6000">
                <a:solidFill>
                  <a:srgbClr val="FFFF00"/>
                </a:solidFill>
              </a:rPr>
              <a:t>Louis Pasteur</a:t>
            </a:r>
          </a:p>
          <a:p>
            <a:pPr lvl="1"/>
            <a:r>
              <a:rPr lang="en-US" altLang="en-US" sz="6000"/>
              <a:t>1885, developed vaccines for rabies &amp; anthrax</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685800" y="-152400"/>
            <a:ext cx="7772400" cy="990600"/>
          </a:xfrm>
        </p:spPr>
        <p:txBody>
          <a:bodyPr/>
          <a:lstStyle/>
          <a:p>
            <a:r>
              <a:rPr lang="en-US" altLang="en-US" sz="4800">
                <a:solidFill>
                  <a:srgbClr val="FFFF00"/>
                </a:solidFill>
              </a:rPr>
              <a:t>Vaccine development</a:t>
            </a:r>
          </a:p>
        </p:txBody>
      </p:sp>
      <p:sp>
        <p:nvSpPr>
          <p:cNvPr id="98307" name="Rectangle 3"/>
          <p:cNvSpPr>
            <a:spLocks noGrp="1" noChangeArrowheads="1"/>
          </p:cNvSpPr>
          <p:nvPr>
            <p:ph type="body" idx="1"/>
          </p:nvPr>
        </p:nvSpPr>
        <p:spPr>
          <a:xfrm>
            <a:off x="381000" y="914400"/>
            <a:ext cx="8839200" cy="5181600"/>
          </a:xfrm>
        </p:spPr>
        <p:txBody>
          <a:bodyPr/>
          <a:lstStyle/>
          <a:p>
            <a:r>
              <a:rPr lang="en-US" altLang="en-US" sz="6000">
                <a:solidFill>
                  <a:srgbClr val="FF9900"/>
                </a:solidFill>
              </a:rPr>
              <a:t>Jonas Salk/Albert Sabin</a:t>
            </a:r>
          </a:p>
          <a:p>
            <a:pPr lvl="1"/>
            <a:r>
              <a:rPr lang="en-US" altLang="en-US" sz="6000"/>
              <a:t>1955, Salk developed injectable vaccine for polio </a:t>
            </a:r>
          </a:p>
          <a:p>
            <a:pPr lvl="1"/>
            <a:r>
              <a:rPr lang="en-US" altLang="en-US" sz="6000"/>
              <a:t>1961, Sabin developed an oral vaccine </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r>
              <a:rPr lang="en-US" sz="6600"/>
              <a:t>Vaccines</a:t>
            </a:r>
          </a:p>
        </p:txBody>
      </p:sp>
      <p:sp>
        <p:nvSpPr>
          <p:cNvPr id="68611" name="Rectangle 3"/>
          <p:cNvSpPr>
            <a:spLocks noGrp="1" noChangeArrowheads="1"/>
          </p:cNvSpPr>
          <p:nvPr>
            <p:ph type="body" idx="1"/>
          </p:nvPr>
        </p:nvSpPr>
        <p:spPr/>
        <p:txBody>
          <a:bodyPr/>
          <a:lstStyle/>
          <a:p>
            <a:r>
              <a:rPr lang="en-US" sz="6600"/>
              <a:t>Dose of a pathogen or part of a pathogen that is disabled or destroyed </a:t>
            </a:r>
            <a:r>
              <a:rPr lang="en-US" sz="6600">
                <a:sym typeface="Wingdings" pitchFamily="2" charset="2"/>
              </a:rPr>
              <a:t> no longer harmful</a:t>
            </a:r>
            <a:endParaRPr lang="en-US" sz="660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228600"/>
            <a:ext cx="8229600" cy="1143000"/>
          </a:xfrm>
        </p:spPr>
        <p:txBody>
          <a:bodyPr/>
          <a:lstStyle/>
          <a:p>
            <a:r>
              <a:rPr lang="en-US" sz="6600"/>
              <a:t>Vaccines</a:t>
            </a:r>
          </a:p>
        </p:txBody>
      </p:sp>
      <p:sp>
        <p:nvSpPr>
          <p:cNvPr id="69635" name="Rectangle 3"/>
          <p:cNvSpPr>
            <a:spLocks noGrp="1" noChangeArrowheads="1"/>
          </p:cNvSpPr>
          <p:nvPr>
            <p:ph type="body" idx="1"/>
          </p:nvPr>
        </p:nvSpPr>
        <p:spPr>
          <a:xfrm>
            <a:off x="0" y="1295400"/>
            <a:ext cx="9144000" cy="5562600"/>
          </a:xfrm>
        </p:spPr>
        <p:txBody>
          <a:bodyPr/>
          <a:lstStyle/>
          <a:p>
            <a:pPr>
              <a:lnSpc>
                <a:spcPct val="90000"/>
              </a:lnSpc>
            </a:pPr>
            <a:r>
              <a:rPr lang="en-US" sz="6000"/>
              <a:t>Different types:</a:t>
            </a:r>
          </a:p>
          <a:p>
            <a:pPr lvl="1">
              <a:lnSpc>
                <a:spcPct val="90000"/>
              </a:lnSpc>
            </a:pPr>
            <a:r>
              <a:rPr lang="en-US" sz="5400"/>
              <a:t>Use just antigens of pathogen</a:t>
            </a:r>
          </a:p>
          <a:p>
            <a:pPr lvl="1">
              <a:lnSpc>
                <a:spcPct val="90000"/>
              </a:lnSpc>
            </a:pPr>
            <a:r>
              <a:rPr lang="en-US" sz="5400"/>
              <a:t>Grind or heat pathogen so it can’t function</a:t>
            </a:r>
          </a:p>
          <a:p>
            <a:pPr lvl="1">
              <a:lnSpc>
                <a:spcPct val="90000"/>
              </a:lnSpc>
            </a:pPr>
            <a:r>
              <a:rPr lang="en-US" sz="5400"/>
              <a:t>Similar version of pathogen</a:t>
            </a:r>
          </a:p>
          <a:p>
            <a:pPr lvl="1">
              <a:lnSpc>
                <a:spcPct val="90000"/>
              </a:lnSpc>
            </a:pPr>
            <a:r>
              <a:rPr lang="en-US" sz="5400"/>
              <a:t>Booster shots</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0663" name="Text Box 7"/>
          <p:cNvSpPr txBox="1">
            <a:spLocks noChangeArrowheads="1"/>
          </p:cNvSpPr>
          <p:nvPr/>
        </p:nvSpPr>
        <p:spPr bwMode="auto">
          <a:xfrm>
            <a:off x="3048000" y="0"/>
            <a:ext cx="5716588" cy="2835275"/>
          </a:xfrm>
          <a:prstGeom prst="rect">
            <a:avLst/>
          </a:prstGeom>
          <a:noFill/>
          <a:ln w="9525">
            <a:noFill/>
            <a:miter lim="800000"/>
            <a:headEnd/>
            <a:tailEnd/>
          </a:ln>
          <a:effectLst/>
        </p:spPr>
        <p:txBody>
          <a:bodyPr wrap="none">
            <a:spAutoFit/>
          </a:bodyPr>
          <a:lstStyle/>
          <a:p>
            <a:pPr algn="ctr"/>
            <a:r>
              <a:rPr lang="en-US" sz="6000" b="1">
                <a:solidFill>
                  <a:srgbClr val="7C2DAD"/>
                </a:solidFill>
                <a:effectLst>
                  <a:outerShdw blurRad="38100" dist="38100" dir="2700000" algn="tl">
                    <a:srgbClr val="000000"/>
                  </a:outerShdw>
                </a:effectLst>
              </a:rPr>
              <a:t>Stages in </a:t>
            </a:r>
          </a:p>
          <a:p>
            <a:pPr algn="ctr"/>
            <a:r>
              <a:rPr lang="en-US" sz="6000" b="1">
                <a:solidFill>
                  <a:srgbClr val="7C2DAD"/>
                </a:solidFill>
                <a:effectLst>
                  <a:outerShdw blurRad="38100" dist="38100" dir="2700000" algn="tl">
                    <a:srgbClr val="000000"/>
                  </a:outerShdw>
                </a:effectLst>
              </a:rPr>
              <a:t>Vaccine-Induced</a:t>
            </a:r>
          </a:p>
          <a:p>
            <a:pPr algn="ctr"/>
            <a:r>
              <a:rPr lang="en-US" sz="6000" b="1">
                <a:solidFill>
                  <a:srgbClr val="7C2DAD"/>
                </a:solidFill>
                <a:effectLst>
                  <a:outerShdw blurRad="38100" dist="38100" dir="2700000" algn="tl">
                    <a:srgbClr val="000000"/>
                  </a:outerShdw>
                </a:effectLst>
              </a:rPr>
              <a:t>Immunity</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r>
              <a:rPr lang="en-US" sz="6600"/>
              <a:t>Active Immunity</a:t>
            </a:r>
          </a:p>
        </p:txBody>
      </p:sp>
      <p:sp>
        <p:nvSpPr>
          <p:cNvPr id="71683" name="Rectangle 3"/>
          <p:cNvSpPr>
            <a:spLocks noGrp="1" noChangeArrowheads="1"/>
          </p:cNvSpPr>
          <p:nvPr>
            <p:ph type="body" idx="1"/>
          </p:nvPr>
        </p:nvSpPr>
        <p:spPr>
          <a:xfrm>
            <a:off x="381000" y="1600200"/>
            <a:ext cx="8686800" cy="4525963"/>
          </a:xfrm>
        </p:spPr>
        <p:txBody>
          <a:bodyPr/>
          <a:lstStyle/>
          <a:p>
            <a:r>
              <a:rPr lang="en-US" sz="6600"/>
              <a:t>When your body </a:t>
            </a:r>
            <a:r>
              <a:rPr lang="en-US" sz="6600" b="1" i="1"/>
              <a:t>produces</a:t>
            </a:r>
            <a:r>
              <a:rPr lang="en-US" sz="6600"/>
              <a:t> antibodies against an infection</a:t>
            </a:r>
          </a:p>
          <a:p>
            <a:r>
              <a:rPr lang="en-US" sz="6600"/>
              <a:t>Memory Cells are Made</a:t>
            </a:r>
            <a:endParaRPr lang="en-US" sz="6600" b="1"/>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r>
              <a:rPr lang="en-US" sz="6600"/>
              <a:t>Active Immunity</a:t>
            </a:r>
          </a:p>
        </p:txBody>
      </p:sp>
      <p:sp>
        <p:nvSpPr>
          <p:cNvPr id="72707" name="Rectangle 3"/>
          <p:cNvSpPr>
            <a:spLocks noGrp="1" noChangeArrowheads="1"/>
          </p:cNvSpPr>
          <p:nvPr>
            <p:ph type="body" idx="1"/>
          </p:nvPr>
        </p:nvSpPr>
        <p:spPr/>
        <p:txBody>
          <a:bodyPr/>
          <a:lstStyle/>
          <a:p>
            <a:r>
              <a:rPr lang="en-US" sz="6600"/>
              <a:t>2 examples:</a:t>
            </a:r>
          </a:p>
          <a:p>
            <a:pPr lvl="1"/>
            <a:r>
              <a:rPr lang="en-US" sz="6000"/>
              <a:t>Previous infection</a:t>
            </a:r>
          </a:p>
          <a:p>
            <a:pPr lvl="1"/>
            <a:r>
              <a:rPr lang="en-US" sz="6000"/>
              <a:t>Vaccines </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r>
              <a:rPr lang="en-US" sz="6600"/>
              <a:t>Passive Immunity</a:t>
            </a:r>
          </a:p>
        </p:txBody>
      </p:sp>
      <p:sp>
        <p:nvSpPr>
          <p:cNvPr id="73731" name="Rectangle 3"/>
          <p:cNvSpPr>
            <a:spLocks noGrp="1" noChangeArrowheads="1"/>
          </p:cNvSpPr>
          <p:nvPr>
            <p:ph type="body" idx="1"/>
          </p:nvPr>
        </p:nvSpPr>
        <p:spPr/>
        <p:txBody>
          <a:bodyPr/>
          <a:lstStyle/>
          <a:p>
            <a:r>
              <a:rPr lang="en-US" sz="6600"/>
              <a:t>When you </a:t>
            </a:r>
            <a:r>
              <a:rPr lang="en-US" sz="6600" b="1" i="1"/>
              <a:t>receive</a:t>
            </a:r>
            <a:r>
              <a:rPr lang="en-US" sz="6600"/>
              <a:t> antibodies from another source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sz="6000" dirty="0" smtClean="0">
                <a:solidFill>
                  <a:srgbClr val="FFFF00"/>
                </a:solidFill>
              </a:rPr>
              <a:t>The First Line: </a:t>
            </a:r>
            <a:r>
              <a:rPr lang="en-US" sz="6000" dirty="0" smtClean="0"/>
              <a:t>Barriers</a:t>
            </a:r>
          </a:p>
        </p:txBody>
      </p:sp>
      <p:sp>
        <p:nvSpPr>
          <p:cNvPr id="14339" name="Rectangle 3"/>
          <p:cNvSpPr>
            <a:spLocks noGrp="1" noChangeArrowheads="1"/>
          </p:cNvSpPr>
          <p:nvPr>
            <p:ph type="body" idx="1"/>
          </p:nvPr>
        </p:nvSpPr>
        <p:spPr/>
        <p:txBody>
          <a:bodyPr/>
          <a:lstStyle/>
          <a:p>
            <a:pPr eaLnBrk="1" hangingPunct="1">
              <a:defRPr/>
            </a:pPr>
            <a:r>
              <a:rPr lang="en-US" sz="6600" dirty="0" smtClean="0"/>
              <a:t>Physical &amp; chemical (</a:t>
            </a:r>
            <a:r>
              <a:rPr lang="en-US" sz="6600" dirty="0" smtClean="0">
                <a:solidFill>
                  <a:srgbClr val="FFFF00"/>
                </a:solidFill>
              </a:rPr>
              <a:t>non-specific</a:t>
            </a:r>
            <a:r>
              <a:rPr lang="en-US" sz="6600" dirty="0" smtClean="0"/>
              <a:t> defenses)</a:t>
            </a:r>
          </a:p>
          <a:p>
            <a:pPr eaLnBrk="1" hangingPunct="1">
              <a:buFont typeface="Wingdings" pitchFamily="2" charset="2"/>
              <a:buNone/>
              <a:defRPr/>
            </a:pPr>
            <a:endParaRPr lang="en-US" sz="6600" dirty="0" smtClean="0"/>
          </a:p>
        </p:txBody>
      </p:sp>
    </p:spTree>
    <p:extLst>
      <p:ext uri="{BB962C8B-B14F-4D97-AF65-F5344CB8AC3E}">
        <p14:creationId xmlns:p14="http://schemas.microsoft.com/office/powerpoint/2010/main" val="184195707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r>
              <a:rPr lang="en-US" sz="6600"/>
              <a:t>Passive Immunity</a:t>
            </a:r>
          </a:p>
        </p:txBody>
      </p:sp>
      <p:sp>
        <p:nvSpPr>
          <p:cNvPr id="74755" name="Rectangle 3"/>
          <p:cNvSpPr>
            <a:spLocks noGrp="1" noChangeArrowheads="1"/>
          </p:cNvSpPr>
          <p:nvPr>
            <p:ph type="body" idx="1"/>
          </p:nvPr>
        </p:nvSpPr>
        <p:spPr/>
        <p:txBody>
          <a:bodyPr/>
          <a:lstStyle/>
          <a:p>
            <a:r>
              <a:rPr lang="en-US" sz="6600"/>
              <a:t>Examples:</a:t>
            </a:r>
          </a:p>
          <a:p>
            <a:pPr lvl="1"/>
            <a:r>
              <a:rPr lang="en-US" sz="6000"/>
              <a:t>Fetus from mother</a:t>
            </a:r>
          </a:p>
          <a:p>
            <a:pPr lvl="1"/>
            <a:r>
              <a:rPr lang="en-US" sz="6000"/>
              <a:t>Traveling </a:t>
            </a:r>
            <a:r>
              <a:rPr lang="en-US" sz="6000">
                <a:sym typeface="Wingdings" pitchFamily="2" charset="2"/>
              </a:rPr>
              <a:t> antibodies temporarily protect</a:t>
            </a:r>
            <a:endParaRPr lang="en-US" sz="6000"/>
          </a:p>
          <a:p>
            <a:pPr lvl="1"/>
            <a:endParaRPr lang="en-US" sz="600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142875" y="95250"/>
            <a:ext cx="8899525" cy="3382963"/>
          </a:xfrm>
          <a:prstGeom prst="rect">
            <a:avLst/>
          </a:prstGeom>
          <a:noFill/>
          <a:ln w="9525">
            <a:noFill/>
            <a:miter lim="800000"/>
            <a:headEnd/>
            <a:tailEnd/>
          </a:ln>
          <a:effectLst/>
        </p:spPr>
        <p:txBody>
          <a:bodyPr wrap="none">
            <a:spAutoFit/>
          </a:bodyPr>
          <a:lstStyle/>
          <a:p>
            <a:pPr algn="ctr"/>
            <a:r>
              <a:rPr lang="en-US" sz="7200" b="1">
                <a:effectLst>
                  <a:outerShdw blurRad="38100" dist="38100" dir="2700000" algn="tl">
                    <a:srgbClr val="000000"/>
                  </a:outerShdw>
                </a:effectLst>
              </a:rPr>
              <a:t>Disorders of the</a:t>
            </a:r>
          </a:p>
          <a:p>
            <a:pPr algn="ctr"/>
            <a:r>
              <a:rPr lang="en-US" sz="7200" b="1">
                <a:effectLst>
                  <a:outerShdw blurRad="38100" dist="38100" dir="2700000" algn="tl">
                    <a:srgbClr val="000000"/>
                  </a:outerShdw>
                </a:effectLst>
              </a:rPr>
              <a:t>immune system are</a:t>
            </a:r>
          </a:p>
          <a:p>
            <a:pPr algn="ctr"/>
            <a:r>
              <a:rPr lang="en-US" sz="7200" b="1">
                <a:effectLst>
                  <a:outerShdw blurRad="38100" dist="38100" dir="2700000" algn="tl">
                    <a:srgbClr val="000000"/>
                  </a:outerShdw>
                </a:effectLst>
              </a:rPr>
              <a:t>major health problems</a:t>
            </a:r>
          </a:p>
        </p:txBody>
      </p:sp>
      <p:sp>
        <p:nvSpPr>
          <p:cNvPr id="77829" name="Text Box 5"/>
          <p:cNvSpPr txBox="1">
            <a:spLocks noChangeArrowheads="1"/>
          </p:cNvSpPr>
          <p:nvPr/>
        </p:nvSpPr>
        <p:spPr bwMode="auto">
          <a:xfrm>
            <a:off x="793750" y="4197350"/>
            <a:ext cx="7845425" cy="2105025"/>
          </a:xfrm>
          <a:prstGeom prst="rect">
            <a:avLst/>
          </a:prstGeom>
          <a:noFill/>
          <a:ln w="9525">
            <a:noFill/>
            <a:miter lim="800000"/>
            <a:headEnd/>
            <a:tailEnd/>
          </a:ln>
          <a:effectLst/>
        </p:spPr>
        <p:txBody>
          <a:bodyPr wrap="none">
            <a:spAutoFit/>
          </a:bodyPr>
          <a:lstStyle/>
          <a:p>
            <a:pPr algn="ctr"/>
            <a:r>
              <a:rPr lang="en-US" b="1">
                <a:solidFill>
                  <a:schemeClr val="hlink"/>
                </a:solidFill>
                <a:effectLst>
                  <a:outerShdw blurRad="38100" dist="38100" dir="2700000" algn="tl">
                    <a:srgbClr val="000000"/>
                  </a:outerShdw>
                </a:effectLst>
              </a:rPr>
              <a:t>Use textbook to fill in</a:t>
            </a:r>
          </a:p>
          <a:p>
            <a:pPr algn="ctr"/>
            <a:r>
              <a:rPr lang="en-US" b="1">
                <a:solidFill>
                  <a:schemeClr val="hlink"/>
                </a:solidFill>
                <a:effectLst>
                  <a:outerShdw blurRad="38100" dist="38100" dir="2700000" algn="tl">
                    <a:srgbClr val="000000"/>
                  </a:outerShdw>
                </a:effectLst>
              </a:rPr>
              <a:t>page 6 in your notes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dissolve">
                                      <p:cBhvr>
                                        <p:cTn id="7" dur="500"/>
                                        <p:tgtEl>
                                          <p:spTgt spid="7782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wipe(down)">
                                      <p:cBhvr>
                                        <p:cTn id="12" dur="580">
                                          <p:stCondLst>
                                            <p:cond delay="0"/>
                                          </p:stCondLst>
                                        </p:cTn>
                                        <p:tgtEl>
                                          <p:spTgt spid="77829">
                                            <p:txEl>
                                              <p:pRg st="0" end="0"/>
                                            </p:txEl>
                                          </p:spTgt>
                                        </p:tgtEl>
                                      </p:cBhvr>
                                    </p:animEffect>
                                    <p:anim calcmode="lin" valueType="num">
                                      <p:cBhvr>
                                        <p:cTn id="13" dur="1822" tmFilter="0,0; 0.14,0.36; 0.43,0.73; 0.71,0.91; 1.0,1.0">
                                          <p:stCondLst>
                                            <p:cond delay="0"/>
                                          </p:stCondLst>
                                        </p:cTn>
                                        <p:tgtEl>
                                          <p:spTgt spid="77829">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7829">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7829">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7829">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7829">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77829">
                                            <p:txEl>
                                              <p:pRg st="0" end="0"/>
                                            </p:txEl>
                                          </p:spTgt>
                                        </p:tgtEl>
                                      </p:cBhvr>
                                      <p:to x="100000" y="60000"/>
                                    </p:animScale>
                                    <p:animScale>
                                      <p:cBhvr>
                                        <p:cTn id="19" dur="166" decel="50000">
                                          <p:stCondLst>
                                            <p:cond delay="676"/>
                                          </p:stCondLst>
                                        </p:cTn>
                                        <p:tgtEl>
                                          <p:spTgt spid="77829">
                                            <p:txEl>
                                              <p:pRg st="0" end="0"/>
                                            </p:txEl>
                                          </p:spTgt>
                                        </p:tgtEl>
                                      </p:cBhvr>
                                      <p:to x="100000" y="100000"/>
                                    </p:animScale>
                                    <p:animScale>
                                      <p:cBhvr>
                                        <p:cTn id="20" dur="26">
                                          <p:stCondLst>
                                            <p:cond delay="1312"/>
                                          </p:stCondLst>
                                        </p:cTn>
                                        <p:tgtEl>
                                          <p:spTgt spid="77829">
                                            <p:txEl>
                                              <p:pRg st="0" end="0"/>
                                            </p:txEl>
                                          </p:spTgt>
                                        </p:tgtEl>
                                      </p:cBhvr>
                                      <p:to x="100000" y="80000"/>
                                    </p:animScale>
                                    <p:animScale>
                                      <p:cBhvr>
                                        <p:cTn id="21" dur="166" decel="50000">
                                          <p:stCondLst>
                                            <p:cond delay="1338"/>
                                          </p:stCondLst>
                                        </p:cTn>
                                        <p:tgtEl>
                                          <p:spTgt spid="77829">
                                            <p:txEl>
                                              <p:pRg st="0" end="0"/>
                                            </p:txEl>
                                          </p:spTgt>
                                        </p:tgtEl>
                                      </p:cBhvr>
                                      <p:to x="100000" y="100000"/>
                                    </p:animScale>
                                    <p:animScale>
                                      <p:cBhvr>
                                        <p:cTn id="22" dur="26">
                                          <p:stCondLst>
                                            <p:cond delay="1642"/>
                                          </p:stCondLst>
                                        </p:cTn>
                                        <p:tgtEl>
                                          <p:spTgt spid="77829">
                                            <p:txEl>
                                              <p:pRg st="0" end="0"/>
                                            </p:txEl>
                                          </p:spTgt>
                                        </p:tgtEl>
                                      </p:cBhvr>
                                      <p:to x="100000" y="90000"/>
                                    </p:animScale>
                                    <p:animScale>
                                      <p:cBhvr>
                                        <p:cTn id="23" dur="166" decel="50000">
                                          <p:stCondLst>
                                            <p:cond delay="1668"/>
                                          </p:stCondLst>
                                        </p:cTn>
                                        <p:tgtEl>
                                          <p:spTgt spid="77829">
                                            <p:txEl>
                                              <p:pRg st="0" end="0"/>
                                            </p:txEl>
                                          </p:spTgt>
                                        </p:tgtEl>
                                      </p:cBhvr>
                                      <p:to x="100000" y="100000"/>
                                    </p:animScale>
                                    <p:animScale>
                                      <p:cBhvr>
                                        <p:cTn id="24" dur="26">
                                          <p:stCondLst>
                                            <p:cond delay="1808"/>
                                          </p:stCondLst>
                                        </p:cTn>
                                        <p:tgtEl>
                                          <p:spTgt spid="77829">
                                            <p:txEl>
                                              <p:pRg st="0" end="0"/>
                                            </p:txEl>
                                          </p:spTgt>
                                        </p:tgtEl>
                                      </p:cBhvr>
                                      <p:to x="100000" y="95000"/>
                                    </p:animScale>
                                    <p:animScale>
                                      <p:cBhvr>
                                        <p:cTn id="25" dur="166" decel="50000">
                                          <p:stCondLst>
                                            <p:cond delay="1834"/>
                                          </p:stCondLst>
                                        </p:cTn>
                                        <p:tgtEl>
                                          <p:spTgt spid="77829">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77829">
                                            <p:txEl>
                                              <p:pRg st="1" end="1"/>
                                            </p:txEl>
                                          </p:spTgt>
                                        </p:tgtEl>
                                        <p:attrNameLst>
                                          <p:attrName>style.visibility</p:attrName>
                                        </p:attrNameLst>
                                      </p:cBhvr>
                                      <p:to>
                                        <p:strVal val="visible"/>
                                      </p:to>
                                    </p:set>
                                    <p:animEffect transition="in" filter="wipe(down)">
                                      <p:cBhvr>
                                        <p:cTn id="28" dur="580">
                                          <p:stCondLst>
                                            <p:cond delay="0"/>
                                          </p:stCondLst>
                                        </p:cTn>
                                        <p:tgtEl>
                                          <p:spTgt spid="77829">
                                            <p:txEl>
                                              <p:pRg st="1" end="1"/>
                                            </p:txEl>
                                          </p:spTgt>
                                        </p:tgtEl>
                                      </p:cBhvr>
                                    </p:animEffect>
                                    <p:anim calcmode="lin" valueType="num">
                                      <p:cBhvr>
                                        <p:cTn id="29" dur="1822" tmFilter="0,0; 0.14,0.36; 0.43,0.73; 0.71,0.91; 1.0,1.0">
                                          <p:stCondLst>
                                            <p:cond delay="0"/>
                                          </p:stCondLst>
                                        </p:cTn>
                                        <p:tgtEl>
                                          <p:spTgt spid="77829">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7829">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7829">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7829">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7829">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77829">
                                            <p:txEl>
                                              <p:pRg st="1" end="1"/>
                                            </p:txEl>
                                          </p:spTgt>
                                        </p:tgtEl>
                                      </p:cBhvr>
                                      <p:to x="100000" y="60000"/>
                                    </p:animScale>
                                    <p:animScale>
                                      <p:cBhvr>
                                        <p:cTn id="35" dur="166" decel="50000">
                                          <p:stCondLst>
                                            <p:cond delay="676"/>
                                          </p:stCondLst>
                                        </p:cTn>
                                        <p:tgtEl>
                                          <p:spTgt spid="77829">
                                            <p:txEl>
                                              <p:pRg st="1" end="1"/>
                                            </p:txEl>
                                          </p:spTgt>
                                        </p:tgtEl>
                                      </p:cBhvr>
                                      <p:to x="100000" y="100000"/>
                                    </p:animScale>
                                    <p:animScale>
                                      <p:cBhvr>
                                        <p:cTn id="36" dur="26">
                                          <p:stCondLst>
                                            <p:cond delay="1312"/>
                                          </p:stCondLst>
                                        </p:cTn>
                                        <p:tgtEl>
                                          <p:spTgt spid="77829">
                                            <p:txEl>
                                              <p:pRg st="1" end="1"/>
                                            </p:txEl>
                                          </p:spTgt>
                                        </p:tgtEl>
                                      </p:cBhvr>
                                      <p:to x="100000" y="80000"/>
                                    </p:animScale>
                                    <p:animScale>
                                      <p:cBhvr>
                                        <p:cTn id="37" dur="166" decel="50000">
                                          <p:stCondLst>
                                            <p:cond delay="1338"/>
                                          </p:stCondLst>
                                        </p:cTn>
                                        <p:tgtEl>
                                          <p:spTgt spid="77829">
                                            <p:txEl>
                                              <p:pRg st="1" end="1"/>
                                            </p:txEl>
                                          </p:spTgt>
                                        </p:tgtEl>
                                      </p:cBhvr>
                                      <p:to x="100000" y="100000"/>
                                    </p:animScale>
                                    <p:animScale>
                                      <p:cBhvr>
                                        <p:cTn id="38" dur="26">
                                          <p:stCondLst>
                                            <p:cond delay="1642"/>
                                          </p:stCondLst>
                                        </p:cTn>
                                        <p:tgtEl>
                                          <p:spTgt spid="77829">
                                            <p:txEl>
                                              <p:pRg st="1" end="1"/>
                                            </p:txEl>
                                          </p:spTgt>
                                        </p:tgtEl>
                                      </p:cBhvr>
                                      <p:to x="100000" y="90000"/>
                                    </p:animScale>
                                    <p:animScale>
                                      <p:cBhvr>
                                        <p:cTn id="39" dur="166" decel="50000">
                                          <p:stCondLst>
                                            <p:cond delay="1668"/>
                                          </p:stCondLst>
                                        </p:cTn>
                                        <p:tgtEl>
                                          <p:spTgt spid="77829">
                                            <p:txEl>
                                              <p:pRg st="1" end="1"/>
                                            </p:txEl>
                                          </p:spTgt>
                                        </p:tgtEl>
                                      </p:cBhvr>
                                      <p:to x="100000" y="100000"/>
                                    </p:animScale>
                                    <p:animScale>
                                      <p:cBhvr>
                                        <p:cTn id="40" dur="26">
                                          <p:stCondLst>
                                            <p:cond delay="1808"/>
                                          </p:stCondLst>
                                        </p:cTn>
                                        <p:tgtEl>
                                          <p:spTgt spid="77829">
                                            <p:txEl>
                                              <p:pRg st="1" end="1"/>
                                            </p:txEl>
                                          </p:spTgt>
                                        </p:tgtEl>
                                      </p:cBhvr>
                                      <p:to x="100000" y="95000"/>
                                    </p:animScale>
                                    <p:animScale>
                                      <p:cBhvr>
                                        <p:cTn id="41" dur="166" decel="50000">
                                          <p:stCondLst>
                                            <p:cond delay="1834"/>
                                          </p:stCondLst>
                                        </p:cTn>
                                        <p:tgtEl>
                                          <p:spTgt spid="7782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en-US" sz="6600" dirty="0" smtClean="0"/>
              <a:t>ABO Blood </a:t>
            </a:r>
            <a:r>
              <a:rPr lang="en-US" sz="6600" dirty="0"/>
              <a:t>Groups</a:t>
            </a:r>
          </a:p>
        </p:txBody>
      </p:sp>
      <p:sp>
        <p:nvSpPr>
          <p:cNvPr id="65539" name="Rectangle 3"/>
          <p:cNvSpPr>
            <a:spLocks noGrp="1" noChangeArrowheads="1"/>
          </p:cNvSpPr>
          <p:nvPr>
            <p:ph type="body" idx="1"/>
          </p:nvPr>
        </p:nvSpPr>
        <p:spPr>
          <a:xfrm>
            <a:off x="0" y="1371600"/>
            <a:ext cx="8991600" cy="5486400"/>
          </a:xfrm>
        </p:spPr>
        <p:txBody>
          <a:bodyPr/>
          <a:lstStyle/>
          <a:p>
            <a:r>
              <a:rPr lang="en-US" sz="6600" dirty="0" smtClean="0"/>
              <a:t>Blood typing is determined by the antigens present on the surface of the RBCs.</a:t>
            </a:r>
          </a:p>
          <a:p>
            <a:r>
              <a:rPr lang="en-US" sz="6600" dirty="0" smtClean="0"/>
              <a:t>There are A &amp; B antigens</a:t>
            </a:r>
            <a:endParaRPr lang="en-US" sz="6000"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en-US" sz="6600"/>
              <a:t>Blood Groups</a:t>
            </a:r>
          </a:p>
        </p:txBody>
      </p:sp>
      <p:sp>
        <p:nvSpPr>
          <p:cNvPr id="65539" name="Rectangle 3"/>
          <p:cNvSpPr>
            <a:spLocks noGrp="1" noChangeArrowheads="1"/>
          </p:cNvSpPr>
          <p:nvPr>
            <p:ph type="body" idx="1"/>
          </p:nvPr>
        </p:nvSpPr>
        <p:spPr>
          <a:xfrm>
            <a:off x="457200" y="1828800"/>
            <a:ext cx="8229600" cy="4419600"/>
          </a:xfrm>
        </p:spPr>
        <p:txBody>
          <a:bodyPr/>
          <a:lstStyle/>
          <a:p>
            <a:r>
              <a:rPr lang="en-US" sz="6600" dirty="0" smtClean="0"/>
              <a:t>This results in Four possible blood </a:t>
            </a:r>
            <a:r>
              <a:rPr lang="en-US" sz="6600" dirty="0"/>
              <a:t>types:</a:t>
            </a:r>
          </a:p>
          <a:p>
            <a:pPr lvl="1"/>
            <a:r>
              <a:rPr lang="en-US" sz="6000" dirty="0" smtClean="0"/>
              <a:t>A, B, AB, O</a:t>
            </a:r>
            <a:endParaRPr lang="en-US" sz="6000"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685800" y="228600"/>
            <a:ext cx="7772400" cy="1143000"/>
          </a:xfrm>
        </p:spPr>
        <p:txBody>
          <a:bodyPr/>
          <a:lstStyle/>
          <a:p>
            <a:r>
              <a:rPr lang="en-US" sz="5400" b="0"/>
              <a:t>BLOOD TYPE A</a:t>
            </a:r>
          </a:p>
        </p:txBody>
      </p:sp>
      <p:graphicFrame>
        <p:nvGraphicFramePr>
          <p:cNvPr id="50179" name="Object 3"/>
          <p:cNvGraphicFramePr>
            <a:graphicFrameLocks noChangeAspect="1"/>
          </p:cNvGraphicFramePr>
          <p:nvPr/>
        </p:nvGraphicFramePr>
        <p:xfrm>
          <a:off x="1600200" y="1173163"/>
          <a:ext cx="5943600" cy="5684837"/>
        </p:xfrm>
        <a:graphic>
          <a:graphicData uri="http://schemas.openxmlformats.org/presentationml/2006/ole">
            <mc:AlternateContent xmlns:mc="http://schemas.openxmlformats.org/markup-compatibility/2006">
              <mc:Choice xmlns:v="urn:schemas-microsoft-com:vml" Requires="v">
                <p:oleObj spid="_x0000_s50201" name="Bitmap Image" r:id="rId3" imgW="2857899" imgH="2734057" progId="PBrush">
                  <p:embed/>
                </p:oleObj>
              </mc:Choice>
              <mc:Fallback>
                <p:oleObj name="Bitmap Image" r:id="rId3" imgW="2857899" imgH="2734057"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173163"/>
                        <a:ext cx="5943600" cy="56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762000" y="228600"/>
            <a:ext cx="7772400" cy="1143000"/>
          </a:xfrm>
        </p:spPr>
        <p:txBody>
          <a:bodyPr/>
          <a:lstStyle/>
          <a:p>
            <a:r>
              <a:rPr lang="en-US" sz="5400" b="0"/>
              <a:t>BLOOD TYPE B</a:t>
            </a:r>
          </a:p>
        </p:txBody>
      </p:sp>
      <p:graphicFrame>
        <p:nvGraphicFramePr>
          <p:cNvPr id="51203" name="Object 3"/>
          <p:cNvGraphicFramePr>
            <a:graphicFrameLocks noChangeAspect="1"/>
          </p:cNvGraphicFramePr>
          <p:nvPr/>
        </p:nvGraphicFramePr>
        <p:xfrm>
          <a:off x="0" y="1358900"/>
          <a:ext cx="8229600" cy="5499100"/>
        </p:xfrm>
        <a:graphic>
          <a:graphicData uri="http://schemas.openxmlformats.org/presentationml/2006/ole">
            <mc:AlternateContent xmlns:mc="http://schemas.openxmlformats.org/markup-compatibility/2006">
              <mc:Choice xmlns:v="urn:schemas-microsoft-com:vml" Requires="v">
                <p:oleObj spid="_x0000_s51225" name="Bitmap Image" r:id="rId3" imgW="3933333" imgH="2629267" progId="PBrush">
                  <p:embed/>
                </p:oleObj>
              </mc:Choice>
              <mc:Fallback>
                <p:oleObj name="Bitmap Image" r:id="rId3" imgW="3933333" imgH="2629267"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58900"/>
                        <a:ext cx="8229600"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762000" y="381000"/>
            <a:ext cx="7772400" cy="1143000"/>
          </a:xfrm>
        </p:spPr>
        <p:txBody>
          <a:bodyPr/>
          <a:lstStyle/>
          <a:p>
            <a:r>
              <a:rPr lang="en-US" sz="5400" b="0"/>
              <a:t>BLOOD TYPE AB</a:t>
            </a:r>
          </a:p>
        </p:txBody>
      </p:sp>
      <p:graphicFrame>
        <p:nvGraphicFramePr>
          <p:cNvPr id="52227" name="Object 3"/>
          <p:cNvGraphicFramePr>
            <a:graphicFrameLocks noChangeAspect="1"/>
          </p:cNvGraphicFramePr>
          <p:nvPr/>
        </p:nvGraphicFramePr>
        <p:xfrm>
          <a:off x="304800" y="1535113"/>
          <a:ext cx="7620000" cy="5322887"/>
        </p:xfrm>
        <a:graphic>
          <a:graphicData uri="http://schemas.openxmlformats.org/presentationml/2006/ole">
            <mc:AlternateContent xmlns:mc="http://schemas.openxmlformats.org/markup-compatibility/2006">
              <mc:Choice xmlns:v="urn:schemas-microsoft-com:vml" Requires="v">
                <p:oleObj spid="_x0000_s52249" name="Bitmap Image" r:id="rId3" imgW="3982006" imgH="2781688" progId="PBrush">
                  <p:embed/>
                </p:oleObj>
              </mc:Choice>
              <mc:Fallback>
                <p:oleObj name="Bitmap Image" r:id="rId3" imgW="3982006" imgH="2781688"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35113"/>
                        <a:ext cx="7620000"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r>
              <a:rPr lang="en-US" sz="5400" b="0"/>
              <a:t>BLOOD TYPE O</a:t>
            </a:r>
          </a:p>
        </p:txBody>
      </p:sp>
      <p:graphicFrame>
        <p:nvGraphicFramePr>
          <p:cNvPr id="53251" name="Object 3"/>
          <p:cNvGraphicFramePr>
            <a:graphicFrameLocks noChangeAspect="1"/>
          </p:cNvGraphicFramePr>
          <p:nvPr/>
        </p:nvGraphicFramePr>
        <p:xfrm>
          <a:off x="1981200" y="1676400"/>
          <a:ext cx="5562600" cy="5010150"/>
        </p:xfrm>
        <a:graphic>
          <a:graphicData uri="http://schemas.openxmlformats.org/presentationml/2006/ole">
            <mc:AlternateContent xmlns:mc="http://schemas.openxmlformats.org/markup-compatibility/2006">
              <mc:Choice xmlns:v="urn:schemas-microsoft-com:vml" Requires="v">
                <p:oleObj spid="_x0000_s53273" name="Bitmap Image" r:id="rId3" imgW="2495238" imgH="2247619" progId="PBrush">
                  <p:embed/>
                </p:oleObj>
              </mc:Choice>
              <mc:Fallback>
                <p:oleObj name="Bitmap Image" r:id="rId3" imgW="2495238" imgH="2247619"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76400"/>
                        <a:ext cx="55626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graphicFrame>
        <p:nvGraphicFramePr>
          <p:cNvPr id="6146" name="Object 3"/>
          <p:cNvGraphicFramePr>
            <a:graphicFrameLocks noChangeAspect="1"/>
          </p:cNvGraphicFramePr>
          <p:nvPr/>
        </p:nvGraphicFramePr>
        <p:xfrm>
          <a:off x="457200" y="381000"/>
          <a:ext cx="3200400" cy="3060700"/>
        </p:xfrm>
        <a:graphic>
          <a:graphicData uri="http://schemas.openxmlformats.org/presentationml/2006/ole">
            <mc:AlternateContent xmlns:mc="http://schemas.openxmlformats.org/markup-compatibility/2006">
              <mc:Choice xmlns:v="urn:schemas-microsoft-com:vml" Requires="v">
                <p:oleObj spid="_x0000_s145476" name="Bitmap Image" r:id="rId3" imgW="2857899" imgH="2734057" progId="PBrush">
                  <p:embed/>
                </p:oleObj>
              </mc:Choice>
              <mc:Fallback>
                <p:oleObj name="Bitmap Image" r:id="rId3" imgW="2857899" imgH="2734057"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2004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3962400" y="304800"/>
          <a:ext cx="4724400" cy="3157538"/>
        </p:xfrm>
        <a:graphic>
          <a:graphicData uri="http://schemas.openxmlformats.org/presentationml/2006/ole">
            <mc:AlternateContent xmlns:mc="http://schemas.openxmlformats.org/markup-compatibility/2006">
              <mc:Choice xmlns:v="urn:schemas-microsoft-com:vml" Requires="v">
                <p:oleObj spid="_x0000_s145477" name="Bitmap Image" r:id="rId5" imgW="3933333" imgH="2629267" progId="PBrush">
                  <p:embed/>
                </p:oleObj>
              </mc:Choice>
              <mc:Fallback>
                <p:oleObj name="Bitmap Image" r:id="rId5" imgW="3933333" imgH="2629267"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4724400"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3"/>
          <p:cNvGraphicFramePr>
            <a:graphicFrameLocks noChangeAspect="1"/>
          </p:cNvGraphicFramePr>
          <p:nvPr/>
        </p:nvGraphicFramePr>
        <p:xfrm>
          <a:off x="0" y="3668713"/>
          <a:ext cx="4565650" cy="3189287"/>
        </p:xfrm>
        <a:graphic>
          <a:graphicData uri="http://schemas.openxmlformats.org/presentationml/2006/ole">
            <mc:AlternateContent xmlns:mc="http://schemas.openxmlformats.org/markup-compatibility/2006">
              <mc:Choice xmlns:v="urn:schemas-microsoft-com:vml" Requires="v">
                <p:oleObj spid="_x0000_s145478" name="Bitmap Image" r:id="rId7" imgW="3982006" imgH="2781688" progId="PBrush">
                  <p:embed/>
                </p:oleObj>
              </mc:Choice>
              <mc:Fallback>
                <p:oleObj name="Bitmap Image" r:id="rId7" imgW="3982006" imgH="2781688" progId="PBrus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668713"/>
                        <a:ext cx="4565650" cy="318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0" name="Picture 6"/>
          <p:cNvPicPr>
            <a:picLocks noChangeAspect="1" noChangeArrowheads="1"/>
          </p:cNvPicPr>
          <p:nvPr/>
        </p:nvPicPr>
        <p:blipFill>
          <a:blip r:embed="rId9" cstate="print"/>
          <a:srcRect/>
          <a:stretch>
            <a:fillRect/>
          </a:stretch>
        </p:blipFill>
        <p:spPr bwMode="auto">
          <a:xfrm>
            <a:off x="5181600" y="3810000"/>
            <a:ext cx="3194050" cy="2876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0"/>
            <a:ext cx="8229600" cy="1143000"/>
          </a:xfrm>
        </p:spPr>
        <p:txBody>
          <a:bodyPr/>
          <a:lstStyle/>
          <a:p>
            <a:r>
              <a:rPr lang="en-US" sz="5400" b="0" dirty="0"/>
              <a:t>BLOOD TYPE</a:t>
            </a:r>
          </a:p>
        </p:txBody>
      </p:sp>
      <p:graphicFrame>
        <p:nvGraphicFramePr>
          <p:cNvPr id="5" name="Table 4"/>
          <p:cNvGraphicFramePr>
            <a:graphicFrameLocks noGrp="1"/>
          </p:cNvGraphicFramePr>
          <p:nvPr/>
        </p:nvGraphicFramePr>
        <p:xfrm>
          <a:off x="1524000" y="1143000"/>
          <a:ext cx="6096000" cy="5459304"/>
        </p:xfrm>
        <a:graphic>
          <a:graphicData uri="http://schemas.openxmlformats.org/drawingml/2006/table">
            <a:tbl>
              <a:tblPr/>
              <a:tblGrid>
                <a:gridCol w="3490148"/>
                <a:gridCol w="2605852"/>
              </a:tblGrid>
              <a:tr h="575734">
                <a:tc>
                  <a:txBody>
                    <a:bodyPr/>
                    <a:lstStyle/>
                    <a:p>
                      <a:pPr marL="0" marR="0" algn="ctr">
                        <a:spcBef>
                          <a:spcPts val="0"/>
                        </a:spcBef>
                        <a:spcAft>
                          <a:spcPts val="0"/>
                        </a:spcAft>
                      </a:pPr>
                      <a:r>
                        <a:rPr lang="en-US" sz="2800" b="1" dirty="0">
                          <a:latin typeface="Times New Roman"/>
                          <a:ea typeface="Times New Roman"/>
                          <a:cs typeface="Times New Roman"/>
                        </a:rPr>
                        <a:t>RBC Antigens Present</a:t>
                      </a:r>
                      <a:endParaRPr lang="en-US" sz="28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dirty="0">
                          <a:latin typeface="Times New Roman"/>
                          <a:ea typeface="Times New Roman"/>
                          <a:cs typeface="Times New Roman"/>
                        </a:rPr>
                        <a:t>Blood Type</a:t>
                      </a:r>
                      <a:endParaRPr lang="en-US" sz="32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466">
                <a:tc>
                  <a:txBody>
                    <a:bodyPr/>
                    <a:lstStyle/>
                    <a:p>
                      <a:pPr marL="0" marR="0" algn="ctr">
                        <a:spcBef>
                          <a:spcPts val="0"/>
                        </a:spcBef>
                        <a:spcAft>
                          <a:spcPts val="0"/>
                        </a:spcAft>
                      </a:pPr>
                      <a:endParaRPr lang="en-US" sz="3600" dirty="0">
                        <a:latin typeface="Times New Roman"/>
                        <a:ea typeface="Times New Roman"/>
                        <a:cs typeface="Times New Roman"/>
                      </a:endParaRPr>
                    </a:p>
                    <a:p>
                      <a:pPr marL="0" marR="0" algn="ctr">
                        <a:spcBef>
                          <a:spcPts val="0"/>
                        </a:spcBef>
                        <a:spcAft>
                          <a:spcPts val="0"/>
                        </a:spcAft>
                      </a:pPr>
                      <a:r>
                        <a:rPr lang="en-US" sz="3600" b="1" dirty="0">
                          <a:latin typeface="Times New Roman"/>
                          <a:ea typeface="Times New Roman"/>
                          <a:cs typeface="Times New Roman"/>
                        </a:rPr>
                        <a:t>A</a:t>
                      </a:r>
                      <a:endParaRPr lang="en-US" sz="36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466">
                <a:tc>
                  <a:txBody>
                    <a:bodyPr/>
                    <a:lstStyle/>
                    <a:p>
                      <a:pPr marL="0" marR="0" algn="ctr">
                        <a:spcBef>
                          <a:spcPts val="0"/>
                        </a:spcBef>
                        <a:spcAft>
                          <a:spcPts val="0"/>
                        </a:spcAft>
                      </a:pPr>
                      <a:endParaRPr lang="en-US" sz="3600" dirty="0">
                        <a:latin typeface="Times New Roman"/>
                        <a:ea typeface="Times New Roman"/>
                        <a:cs typeface="Times New Roman"/>
                      </a:endParaRPr>
                    </a:p>
                    <a:p>
                      <a:pPr marL="0" marR="0" algn="ctr">
                        <a:spcBef>
                          <a:spcPts val="0"/>
                        </a:spcBef>
                        <a:spcAft>
                          <a:spcPts val="0"/>
                        </a:spcAft>
                      </a:pPr>
                      <a:r>
                        <a:rPr lang="en-US" sz="3600" b="1" dirty="0">
                          <a:latin typeface="Times New Roman"/>
                          <a:ea typeface="Times New Roman"/>
                          <a:cs typeface="Times New Roman"/>
                        </a:rPr>
                        <a:t>B</a:t>
                      </a:r>
                      <a:endParaRPr lang="en-US" sz="36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466">
                <a:tc>
                  <a:txBody>
                    <a:bodyPr/>
                    <a:lstStyle/>
                    <a:p>
                      <a:pPr marL="0" marR="0" algn="ctr">
                        <a:spcBef>
                          <a:spcPts val="0"/>
                        </a:spcBef>
                        <a:spcAft>
                          <a:spcPts val="0"/>
                        </a:spcAft>
                      </a:pPr>
                      <a:endParaRPr lang="en-US" sz="3600" dirty="0">
                        <a:latin typeface="Times New Roman"/>
                        <a:ea typeface="Times New Roman"/>
                        <a:cs typeface="Times New Roman"/>
                      </a:endParaRPr>
                    </a:p>
                    <a:p>
                      <a:pPr marL="0" marR="0" algn="ctr">
                        <a:spcBef>
                          <a:spcPts val="0"/>
                        </a:spcBef>
                        <a:spcAft>
                          <a:spcPts val="0"/>
                        </a:spcAft>
                      </a:pPr>
                      <a:r>
                        <a:rPr lang="en-US" sz="3600" b="1" dirty="0">
                          <a:latin typeface="Times New Roman"/>
                          <a:ea typeface="Times New Roman"/>
                          <a:cs typeface="Times New Roman"/>
                        </a:rPr>
                        <a:t>A &amp; B</a:t>
                      </a:r>
                      <a:endParaRPr lang="en-US" sz="36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466">
                <a:tc>
                  <a:txBody>
                    <a:bodyPr/>
                    <a:lstStyle/>
                    <a:p>
                      <a:pPr marL="0" marR="0" algn="ctr">
                        <a:spcBef>
                          <a:spcPts val="0"/>
                        </a:spcBef>
                        <a:spcAft>
                          <a:spcPts val="0"/>
                        </a:spcAft>
                      </a:pPr>
                      <a:endParaRPr lang="en-US" sz="3600" dirty="0">
                        <a:latin typeface="Times New Roman"/>
                        <a:ea typeface="Times New Roman"/>
                        <a:cs typeface="Times New Roman"/>
                      </a:endParaRPr>
                    </a:p>
                    <a:p>
                      <a:pPr marL="0" marR="0" algn="ctr">
                        <a:spcBef>
                          <a:spcPts val="0"/>
                        </a:spcBef>
                        <a:spcAft>
                          <a:spcPts val="0"/>
                        </a:spcAft>
                      </a:pPr>
                      <a:r>
                        <a:rPr lang="en-US" sz="3600" b="1" dirty="0">
                          <a:latin typeface="Times New Roman"/>
                          <a:ea typeface="Times New Roman"/>
                          <a:cs typeface="Times New Roman"/>
                        </a:rPr>
                        <a:t>neither A nor B</a:t>
                      </a:r>
                      <a:endParaRPr lang="en-US" sz="36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5867400" y="2057400"/>
            <a:ext cx="1066800" cy="1107996"/>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5943600" y="3235404"/>
            <a:ext cx="1066800" cy="1107996"/>
          </a:xfrm>
          <a:prstGeom prst="rect">
            <a:avLst/>
          </a:prstGeom>
          <a:noFill/>
        </p:spPr>
        <p:txBody>
          <a:bodyPr wrap="square" rtlCol="0">
            <a:spAutoFit/>
          </a:bodyPr>
          <a:lstStyle/>
          <a:p>
            <a:r>
              <a:rPr lang="en-US" dirty="0"/>
              <a:t>B</a:t>
            </a:r>
          </a:p>
        </p:txBody>
      </p:sp>
      <p:sp>
        <p:nvSpPr>
          <p:cNvPr id="8" name="TextBox 7"/>
          <p:cNvSpPr txBox="1"/>
          <p:nvPr/>
        </p:nvSpPr>
        <p:spPr>
          <a:xfrm>
            <a:off x="5791200" y="4343400"/>
            <a:ext cx="1371600" cy="1107996"/>
          </a:xfrm>
          <a:prstGeom prst="rect">
            <a:avLst/>
          </a:prstGeom>
          <a:noFill/>
        </p:spPr>
        <p:txBody>
          <a:bodyPr wrap="square" rtlCol="0">
            <a:spAutoFit/>
          </a:bodyPr>
          <a:lstStyle/>
          <a:p>
            <a:r>
              <a:rPr lang="en-US" dirty="0" smtClean="0"/>
              <a:t>AB</a:t>
            </a:r>
            <a:endParaRPr lang="en-US" dirty="0"/>
          </a:p>
        </p:txBody>
      </p:sp>
      <p:sp>
        <p:nvSpPr>
          <p:cNvPr id="9" name="TextBox 8"/>
          <p:cNvSpPr txBox="1"/>
          <p:nvPr/>
        </p:nvSpPr>
        <p:spPr>
          <a:xfrm>
            <a:off x="5867400" y="5486400"/>
            <a:ext cx="1066800" cy="1107996"/>
          </a:xfrm>
          <a:prstGeom prst="rect">
            <a:avLst/>
          </a:prstGeom>
          <a:noFill/>
        </p:spPr>
        <p:txBody>
          <a:bodyPr wrap="square" rtlCol="0">
            <a:spAutoFit/>
          </a:bodyPr>
          <a:lstStyle/>
          <a:p>
            <a:r>
              <a:rPr lang="en-US" dirty="0" smtClean="0"/>
              <a:t>O</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57200" y="76200"/>
            <a:ext cx="8229600" cy="1143000"/>
          </a:xfrm>
        </p:spPr>
        <p:txBody>
          <a:bodyPr/>
          <a:lstStyle/>
          <a:p>
            <a:pPr eaLnBrk="1" hangingPunct="1">
              <a:defRPr/>
            </a:pPr>
            <a:r>
              <a:rPr lang="en-US" sz="6600" dirty="0" smtClean="0">
                <a:solidFill>
                  <a:srgbClr val="FFFF00"/>
                </a:solidFill>
              </a:rPr>
              <a:t>Examples:</a:t>
            </a:r>
          </a:p>
        </p:txBody>
      </p:sp>
      <p:sp>
        <p:nvSpPr>
          <p:cNvPr id="15363" name="Rectangle 3"/>
          <p:cNvSpPr>
            <a:spLocks noGrp="1" noChangeArrowheads="1"/>
          </p:cNvSpPr>
          <p:nvPr>
            <p:ph type="body" idx="1"/>
          </p:nvPr>
        </p:nvSpPr>
        <p:spPr>
          <a:xfrm>
            <a:off x="0" y="1295400"/>
            <a:ext cx="9144000" cy="4830763"/>
          </a:xfrm>
        </p:spPr>
        <p:txBody>
          <a:bodyPr/>
          <a:lstStyle/>
          <a:p>
            <a:pPr eaLnBrk="1" hangingPunct="1">
              <a:lnSpc>
                <a:spcPct val="80000"/>
              </a:lnSpc>
              <a:defRPr/>
            </a:pPr>
            <a:r>
              <a:rPr lang="en-US" sz="6000" smtClean="0"/>
              <a:t>Skin, Hair</a:t>
            </a:r>
          </a:p>
          <a:p>
            <a:pPr eaLnBrk="1" hangingPunct="1">
              <a:lnSpc>
                <a:spcPct val="80000"/>
              </a:lnSpc>
              <a:defRPr/>
            </a:pPr>
            <a:r>
              <a:rPr lang="en-US" sz="6000" smtClean="0"/>
              <a:t>Mucous membranes</a:t>
            </a:r>
          </a:p>
          <a:p>
            <a:pPr eaLnBrk="1" hangingPunct="1">
              <a:lnSpc>
                <a:spcPct val="80000"/>
              </a:lnSpc>
              <a:defRPr/>
            </a:pPr>
            <a:r>
              <a:rPr lang="en-US" sz="6000" smtClean="0"/>
              <a:t>Saliva</a:t>
            </a:r>
          </a:p>
          <a:p>
            <a:pPr eaLnBrk="1" hangingPunct="1">
              <a:lnSpc>
                <a:spcPct val="80000"/>
              </a:lnSpc>
              <a:defRPr/>
            </a:pPr>
            <a:r>
              <a:rPr lang="en-US" sz="6000" smtClean="0"/>
              <a:t>Stomach acid &amp; enzymes</a:t>
            </a:r>
          </a:p>
          <a:p>
            <a:pPr eaLnBrk="1" hangingPunct="1">
              <a:lnSpc>
                <a:spcPct val="80000"/>
              </a:lnSpc>
              <a:defRPr/>
            </a:pPr>
            <a:r>
              <a:rPr lang="en-US" sz="6000" smtClean="0"/>
              <a:t>Sweat, tears</a:t>
            </a:r>
          </a:p>
        </p:txBody>
      </p:sp>
    </p:spTree>
    <p:extLst>
      <p:ext uri="{BB962C8B-B14F-4D97-AF65-F5344CB8AC3E}">
        <p14:creationId xmlns:p14="http://schemas.microsoft.com/office/powerpoint/2010/main" val="80121627"/>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0"/>
            <a:ext cx="8229600" cy="1143000"/>
          </a:xfrm>
        </p:spPr>
        <p:txBody>
          <a:bodyPr/>
          <a:lstStyle/>
          <a:p>
            <a:r>
              <a:rPr lang="en-US" sz="5400" b="0" dirty="0"/>
              <a:t>BLOOD TYPE</a:t>
            </a:r>
          </a:p>
        </p:txBody>
      </p:sp>
      <p:graphicFrame>
        <p:nvGraphicFramePr>
          <p:cNvPr id="10" name="Table 9"/>
          <p:cNvGraphicFramePr>
            <a:graphicFrameLocks noGrp="1"/>
          </p:cNvGraphicFramePr>
          <p:nvPr/>
        </p:nvGraphicFramePr>
        <p:xfrm>
          <a:off x="914400" y="1143003"/>
          <a:ext cx="7162800" cy="5562600"/>
        </p:xfrm>
        <a:graphic>
          <a:graphicData uri="http://schemas.openxmlformats.org/drawingml/2006/table">
            <a:tbl>
              <a:tblPr/>
              <a:tblGrid>
                <a:gridCol w="3352800"/>
                <a:gridCol w="3810000"/>
              </a:tblGrid>
              <a:tr h="1112520">
                <a:tc>
                  <a:txBody>
                    <a:bodyPr/>
                    <a:lstStyle/>
                    <a:p>
                      <a:pPr marL="0" marR="0" algn="ctr">
                        <a:spcBef>
                          <a:spcPts val="0"/>
                        </a:spcBef>
                        <a:spcAft>
                          <a:spcPts val="0"/>
                        </a:spcAft>
                      </a:pPr>
                      <a:r>
                        <a:rPr lang="en-US" sz="4800" b="1" dirty="0">
                          <a:latin typeface="Times New Roman"/>
                          <a:ea typeface="Times New Roman"/>
                          <a:cs typeface="Times New Roman"/>
                        </a:rPr>
                        <a:t>Blood Type</a:t>
                      </a:r>
                      <a:endParaRPr lang="en-US" sz="48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600" b="1" dirty="0">
                          <a:latin typeface="Times New Roman"/>
                          <a:ea typeface="Times New Roman"/>
                          <a:cs typeface="Times New Roman"/>
                        </a:rPr>
                        <a:t>Antibodies Present in Plasma</a:t>
                      </a:r>
                      <a:endParaRPr lang="en-US" sz="36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A</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B</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AB</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O</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5638800" y="2286000"/>
            <a:ext cx="1066800" cy="1107996"/>
          </a:xfrm>
          <a:prstGeom prst="rect">
            <a:avLst/>
          </a:prstGeom>
          <a:noFill/>
        </p:spPr>
        <p:txBody>
          <a:bodyPr wrap="square" rtlCol="0">
            <a:spAutoFit/>
          </a:bodyPr>
          <a:lstStyle/>
          <a:p>
            <a:r>
              <a:rPr lang="en-US" dirty="0"/>
              <a:t>B</a:t>
            </a:r>
          </a:p>
        </p:txBody>
      </p:sp>
      <p:sp>
        <p:nvSpPr>
          <p:cNvPr id="12" name="TextBox 11"/>
          <p:cNvSpPr txBox="1"/>
          <p:nvPr/>
        </p:nvSpPr>
        <p:spPr>
          <a:xfrm>
            <a:off x="5562600" y="3429000"/>
            <a:ext cx="1066800" cy="1107996"/>
          </a:xfrm>
          <a:prstGeom prst="rect">
            <a:avLst/>
          </a:prstGeom>
          <a:noFill/>
        </p:spPr>
        <p:txBody>
          <a:bodyPr wrap="square" rtlCol="0">
            <a:spAutoFit/>
          </a:bodyPr>
          <a:lstStyle/>
          <a:p>
            <a:r>
              <a:rPr lang="en-US" dirty="0" smtClean="0"/>
              <a:t>A</a:t>
            </a:r>
            <a:endParaRPr lang="en-US" dirty="0"/>
          </a:p>
        </p:txBody>
      </p:sp>
      <p:sp>
        <p:nvSpPr>
          <p:cNvPr id="13" name="TextBox 12"/>
          <p:cNvSpPr txBox="1"/>
          <p:nvPr/>
        </p:nvSpPr>
        <p:spPr>
          <a:xfrm>
            <a:off x="4953000" y="5562600"/>
            <a:ext cx="2743200" cy="1107996"/>
          </a:xfrm>
          <a:prstGeom prst="rect">
            <a:avLst/>
          </a:prstGeom>
          <a:noFill/>
        </p:spPr>
        <p:txBody>
          <a:bodyPr wrap="square" rtlCol="0">
            <a:spAutoFit/>
          </a:bodyPr>
          <a:lstStyle/>
          <a:p>
            <a:r>
              <a:rPr lang="en-US" dirty="0" smtClean="0"/>
              <a:t>A &amp; B</a:t>
            </a:r>
            <a:endParaRPr lang="en-US" dirty="0"/>
          </a:p>
        </p:txBody>
      </p:sp>
      <p:sp>
        <p:nvSpPr>
          <p:cNvPr id="14" name="TextBox 13"/>
          <p:cNvSpPr txBox="1"/>
          <p:nvPr/>
        </p:nvSpPr>
        <p:spPr>
          <a:xfrm>
            <a:off x="4953000" y="4495800"/>
            <a:ext cx="2590800" cy="1107996"/>
          </a:xfrm>
          <a:prstGeom prst="rect">
            <a:avLst/>
          </a:prstGeom>
          <a:noFill/>
        </p:spPr>
        <p:txBody>
          <a:bodyPr wrap="square" rtlCol="0">
            <a:spAutoFit/>
          </a:bodyPr>
          <a:lstStyle/>
          <a:p>
            <a:r>
              <a:rPr lang="en-US" dirty="0" smtClean="0"/>
              <a:t>None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200"/>
            <a:ext cx="9144000" cy="1107996"/>
          </a:xfrm>
          <a:prstGeom prst="rect">
            <a:avLst/>
          </a:prstGeom>
          <a:noFill/>
        </p:spPr>
        <p:txBody>
          <a:bodyPr wrap="square" rtlCol="0">
            <a:spAutoFit/>
          </a:bodyPr>
          <a:lstStyle/>
          <a:p>
            <a:pPr algn="ctr"/>
            <a:r>
              <a:rPr lang="en-US" dirty="0" smtClean="0"/>
              <a:t>How Many Blood Types?</a:t>
            </a:r>
            <a:endParaRPr lang="en-US" dirty="0"/>
          </a:p>
        </p:txBody>
      </p:sp>
      <p:sp>
        <p:nvSpPr>
          <p:cNvPr id="7" name="TextBox 6"/>
          <p:cNvSpPr txBox="1"/>
          <p:nvPr/>
        </p:nvSpPr>
        <p:spPr>
          <a:xfrm>
            <a:off x="1981200" y="2895600"/>
            <a:ext cx="2743200" cy="830997"/>
          </a:xfrm>
          <a:prstGeom prst="rect">
            <a:avLst/>
          </a:prstGeom>
          <a:noFill/>
        </p:spPr>
        <p:txBody>
          <a:bodyPr wrap="square" rtlCol="0">
            <a:spAutoFit/>
          </a:bodyPr>
          <a:lstStyle/>
          <a:p>
            <a:r>
              <a:rPr lang="en-US" sz="4800" b="1" dirty="0" smtClean="0">
                <a:solidFill>
                  <a:srgbClr val="FFFF00"/>
                </a:solidFill>
              </a:rPr>
              <a:t>Type A</a:t>
            </a:r>
            <a:endParaRPr lang="en-US" sz="4800" b="1" dirty="0">
              <a:solidFill>
                <a:srgbClr val="FFFF00"/>
              </a:solidFill>
            </a:endParaRPr>
          </a:p>
        </p:txBody>
      </p:sp>
      <p:sp>
        <p:nvSpPr>
          <p:cNvPr id="8" name="TextBox 7"/>
          <p:cNvSpPr txBox="1"/>
          <p:nvPr/>
        </p:nvSpPr>
        <p:spPr>
          <a:xfrm>
            <a:off x="1676400" y="5638800"/>
            <a:ext cx="2743200" cy="830997"/>
          </a:xfrm>
          <a:prstGeom prst="rect">
            <a:avLst/>
          </a:prstGeom>
          <a:noFill/>
        </p:spPr>
        <p:txBody>
          <a:bodyPr wrap="square" rtlCol="0">
            <a:spAutoFit/>
          </a:bodyPr>
          <a:lstStyle/>
          <a:p>
            <a:r>
              <a:rPr lang="en-US" sz="4800" b="1" dirty="0" smtClean="0">
                <a:solidFill>
                  <a:srgbClr val="FFFF00"/>
                </a:solidFill>
              </a:rPr>
              <a:t>Type B</a:t>
            </a:r>
            <a:endParaRPr lang="en-US" sz="4800" b="1" dirty="0">
              <a:solidFill>
                <a:srgbClr val="FFFF00"/>
              </a:solidFill>
            </a:endParaRPr>
          </a:p>
        </p:txBody>
      </p:sp>
      <p:sp>
        <p:nvSpPr>
          <p:cNvPr id="9" name="TextBox 8"/>
          <p:cNvSpPr txBox="1"/>
          <p:nvPr/>
        </p:nvSpPr>
        <p:spPr>
          <a:xfrm>
            <a:off x="6400800" y="2819400"/>
            <a:ext cx="2743200" cy="830997"/>
          </a:xfrm>
          <a:prstGeom prst="rect">
            <a:avLst/>
          </a:prstGeom>
          <a:noFill/>
        </p:spPr>
        <p:txBody>
          <a:bodyPr wrap="square" rtlCol="0">
            <a:spAutoFit/>
          </a:bodyPr>
          <a:lstStyle/>
          <a:p>
            <a:r>
              <a:rPr lang="en-US" sz="4800" b="1" dirty="0" smtClean="0">
                <a:solidFill>
                  <a:srgbClr val="FFFF00"/>
                </a:solidFill>
              </a:rPr>
              <a:t>Type AB</a:t>
            </a:r>
            <a:endParaRPr lang="en-US" sz="4800" b="1" dirty="0">
              <a:solidFill>
                <a:srgbClr val="FFFF00"/>
              </a:solidFill>
            </a:endParaRPr>
          </a:p>
        </p:txBody>
      </p:sp>
      <p:sp>
        <p:nvSpPr>
          <p:cNvPr id="10" name="TextBox 9"/>
          <p:cNvSpPr txBox="1"/>
          <p:nvPr/>
        </p:nvSpPr>
        <p:spPr>
          <a:xfrm>
            <a:off x="5867400" y="5798403"/>
            <a:ext cx="2743200" cy="830997"/>
          </a:xfrm>
          <a:prstGeom prst="rect">
            <a:avLst/>
          </a:prstGeom>
          <a:noFill/>
        </p:spPr>
        <p:txBody>
          <a:bodyPr wrap="square" rtlCol="0">
            <a:spAutoFit/>
          </a:bodyPr>
          <a:lstStyle/>
          <a:p>
            <a:r>
              <a:rPr lang="en-US" sz="4800" b="1" dirty="0" smtClean="0">
                <a:solidFill>
                  <a:srgbClr val="FFFF00"/>
                </a:solidFill>
              </a:rPr>
              <a:t>Type O</a:t>
            </a:r>
            <a:endParaRPr lang="en-US" sz="4800" b="1" dirty="0">
              <a:solidFill>
                <a:srgbClr val="FFFF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53402"/>
            <a:ext cx="1782041" cy="167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874"/>
            <a:ext cx="2259895" cy="159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182" y="3874233"/>
            <a:ext cx="1401618" cy="19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099" y="4154052"/>
            <a:ext cx="2188129" cy="125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371600"/>
            <a:ext cx="1457027" cy="162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6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4943" y="2362200"/>
            <a:ext cx="132805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6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154052"/>
            <a:ext cx="1272300" cy="164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104" y="3955197"/>
            <a:ext cx="1657310" cy="117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57316"/>
            <a:ext cx="1599921" cy="91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0"/>
            <a:ext cx="8229600" cy="1143000"/>
          </a:xfrm>
        </p:spPr>
        <p:txBody>
          <a:bodyPr/>
          <a:lstStyle/>
          <a:p>
            <a:r>
              <a:rPr lang="en-US" sz="5400" b="0" dirty="0"/>
              <a:t>BLOOD TYPE</a:t>
            </a:r>
          </a:p>
        </p:txBody>
      </p:sp>
      <p:graphicFrame>
        <p:nvGraphicFramePr>
          <p:cNvPr id="10" name="Table 9"/>
          <p:cNvGraphicFramePr>
            <a:graphicFrameLocks noGrp="1"/>
          </p:cNvGraphicFramePr>
          <p:nvPr/>
        </p:nvGraphicFramePr>
        <p:xfrm>
          <a:off x="914400" y="1143003"/>
          <a:ext cx="7162800" cy="5562600"/>
        </p:xfrm>
        <a:graphic>
          <a:graphicData uri="http://schemas.openxmlformats.org/drawingml/2006/table">
            <a:tbl>
              <a:tblPr/>
              <a:tblGrid>
                <a:gridCol w="3352800"/>
                <a:gridCol w="3810000"/>
              </a:tblGrid>
              <a:tr h="1112520">
                <a:tc>
                  <a:txBody>
                    <a:bodyPr/>
                    <a:lstStyle/>
                    <a:p>
                      <a:pPr marL="0" marR="0" algn="ctr">
                        <a:spcBef>
                          <a:spcPts val="0"/>
                        </a:spcBef>
                        <a:spcAft>
                          <a:spcPts val="0"/>
                        </a:spcAft>
                      </a:pPr>
                      <a:r>
                        <a:rPr lang="en-US" sz="4800" b="1" dirty="0">
                          <a:latin typeface="Times New Roman"/>
                          <a:ea typeface="Times New Roman"/>
                          <a:cs typeface="Times New Roman"/>
                        </a:rPr>
                        <a:t>Blood Type</a:t>
                      </a:r>
                      <a:endParaRPr lang="en-US" sz="48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600" b="1" dirty="0" smtClean="0">
                          <a:latin typeface="Times New Roman"/>
                          <a:ea typeface="Times New Roman"/>
                          <a:cs typeface="Times New Roman"/>
                        </a:rPr>
                        <a:t>Can Receive Type:</a:t>
                      </a:r>
                      <a:endParaRPr lang="en-US" sz="36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A</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B</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AB</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O</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4495800" y="2286000"/>
            <a:ext cx="1066800" cy="1107996"/>
          </a:xfrm>
          <a:prstGeom prst="rect">
            <a:avLst/>
          </a:prstGeom>
          <a:noFill/>
        </p:spPr>
        <p:txBody>
          <a:bodyPr wrap="square" rtlCol="0">
            <a:spAutoFit/>
          </a:bodyPr>
          <a:lstStyle/>
          <a:p>
            <a:r>
              <a:rPr lang="en-US" dirty="0" smtClean="0"/>
              <a:t>A</a:t>
            </a:r>
            <a:endParaRPr lang="en-US" dirty="0"/>
          </a:p>
        </p:txBody>
      </p:sp>
      <p:sp>
        <p:nvSpPr>
          <p:cNvPr id="9" name="TextBox 8"/>
          <p:cNvSpPr txBox="1"/>
          <p:nvPr/>
        </p:nvSpPr>
        <p:spPr>
          <a:xfrm>
            <a:off x="7162800" y="2286000"/>
            <a:ext cx="1066800" cy="1107996"/>
          </a:xfrm>
          <a:prstGeom prst="rect">
            <a:avLst/>
          </a:prstGeom>
          <a:noFill/>
        </p:spPr>
        <p:txBody>
          <a:bodyPr wrap="square" rtlCol="0">
            <a:spAutoFit/>
          </a:bodyPr>
          <a:lstStyle/>
          <a:p>
            <a:r>
              <a:rPr lang="en-US" dirty="0"/>
              <a:t>O</a:t>
            </a:r>
          </a:p>
        </p:txBody>
      </p:sp>
      <p:sp>
        <p:nvSpPr>
          <p:cNvPr id="15" name="TextBox 14"/>
          <p:cNvSpPr txBox="1"/>
          <p:nvPr/>
        </p:nvSpPr>
        <p:spPr>
          <a:xfrm>
            <a:off x="5181600" y="3464004"/>
            <a:ext cx="1066800" cy="1107996"/>
          </a:xfrm>
          <a:prstGeom prst="rect">
            <a:avLst/>
          </a:prstGeom>
          <a:noFill/>
        </p:spPr>
        <p:txBody>
          <a:bodyPr wrap="square" rtlCol="0">
            <a:spAutoFit/>
          </a:bodyPr>
          <a:lstStyle/>
          <a:p>
            <a:r>
              <a:rPr lang="en-US" dirty="0"/>
              <a:t>B</a:t>
            </a:r>
          </a:p>
        </p:txBody>
      </p:sp>
      <p:sp>
        <p:nvSpPr>
          <p:cNvPr id="16" name="TextBox 15"/>
          <p:cNvSpPr txBox="1"/>
          <p:nvPr/>
        </p:nvSpPr>
        <p:spPr>
          <a:xfrm>
            <a:off x="7162800" y="3429000"/>
            <a:ext cx="1066800" cy="1107996"/>
          </a:xfrm>
          <a:prstGeom prst="rect">
            <a:avLst/>
          </a:prstGeom>
          <a:noFill/>
        </p:spPr>
        <p:txBody>
          <a:bodyPr wrap="square" rtlCol="0">
            <a:spAutoFit/>
          </a:bodyPr>
          <a:lstStyle/>
          <a:p>
            <a:r>
              <a:rPr lang="en-US" dirty="0"/>
              <a:t>O</a:t>
            </a:r>
          </a:p>
        </p:txBody>
      </p:sp>
      <p:sp>
        <p:nvSpPr>
          <p:cNvPr id="17" name="TextBox 16"/>
          <p:cNvSpPr txBox="1"/>
          <p:nvPr/>
        </p:nvSpPr>
        <p:spPr>
          <a:xfrm>
            <a:off x="4267200" y="4495800"/>
            <a:ext cx="1066800" cy="1107996"/>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5181600" y="4495800"/>
            <a:ext cx="1066800" cy="1107996"/>
          </a:xfrm>
          <a:prstGeom prst="rect">
            <a:avLst/>
          </a:prstGeom>
          <a:noFill/>
        </p:spPr>
        <p:txBody>
          <a:bodyPr wrap="square" rtlCol="0">
            <a:spAutoFit/>
          </a:bodyPr>
          <a:lstStyle/>
          <a:p>
            <a:r>
              <a:rPr lang="en-US" dirty="0"/>
              <a:t>B</a:t>
            </a:r>
          </a:p>
        </p:txBody>
      </p:sp>
      <p:sp>
        <p:nvSpPr>
          <p:cNvPr id="19" name="TextBox 18"/>
          <p:cNvSpPr txBox="1"/>
          <p:nvPr/>
        </p:nvSpPr>
        <p:spPr>
          <a:xfrm>
            <a:off x="5867400" y="4495800"/>
            <a:ext cx="1447800" cy="1107996"/>
          </a:xfrm>
          <a:prstGeom prst="rect">
            <a:avLst/>
          </a:prstGeom>
          <a:noFill/>
        </p:spPr>
        <p:txBody>
          <a:bodyPr wrap="square" rtlCol="0">
            <a:spAutoFit/>
          </a:bodyPr>
          <a:lstStyle/>
          <a:p>
            <a:r>
              <a:rPr lang="en-US" dirty="0" smtClean="0"/>
              <a:t>AB</a:t>
            </a:r>
            <a:endParaRPr lang="en-US" dirty="0"/>
          </a:p>
        </p:txBody>
      </p:sp>
      <p:sp>
        <p:nvSpPr>
          <p:cNvPr id="20" name="TextBox 19"/>
          <p:cNvSpPr txBox="1"/>
          <p:nvPr/>
        </p:nvSpPr>
        <p:spPr>
          <a:xfrm>
            <a:off x="7162800" y="4495800"/>
            <a:ext cx="1066800" cy="1107996"/>
          </a:xfrm>
          <a:prstGeom prst="rect">
            <a:avLst/>
          </a:prstGeom>
          <a:noFill/>
        </p:spPr>
        <p:txBody>
          <a:bodyPr wrap="square" rtlCol="0">
            <a:spAutoFit/>
          </a:bodyPr>
          <a:lstStyle/>
          <a:p>
            <a:r>
              <a:rPr lang="en-US" dirty="0"/>
              <a:t>O</a:t>
            </a:r>
          </a:p>
        </p:txBody>
      </p:sp>
      <p:sp>
        <p:nvSpPr>
          <p:cNvPr id="21" name="TextBox 20"/>
          <p:cNvSpPr txBox="1"/>
          <p:nvPr/>
        </p:nvSpPr>
        <p:spPr>
          <a:xfrm>
            <a:off x="7162800" y="5597604"/>
            <a:ext cx="1066800" cy="1107996"/>
          </a:xfrm>
          <a:prstGeom prst="rect">
            <a:avLst/>
          </a:prstGeom>
          <a:noFill/>
        </p:spPr>
        <p:txBody>
          <a:bodyPr wrap="square" rtlCol="0">
            <a:spAutoFit/>
          </a:bodyPr>
          <a:lstStyle/>
          <a:p>
            <a:r>
              <a:rPr lang="en-US" dirty="0"/>
              <a:t>O</a:t>
            </a:r>
          </a:p>
        </p:txBody>
      </p:sp>
      <p:sp>
        <p:nvSpPr>
          <p:cNvPr id="22" name="Rounded Rectangle 21"/>
          <p:cNvSpPr/>
          <p:nvPr/>
        </p:nvSpPr>
        <p:spPr bwMode="auto">
          <a:xfrm>
            <a:off x="4343400" y="4495800"/>
            <a:ext cx="3657600" cy="1066800"/>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endParaRPr>
          </a:p>
        </p:txBody>
      </p:sp>
      <p:sp>
        <p:nvSpPr>
          <p:cNvPr id="23" name="TextBox 22"/>
          <p:cNvSpPr txBox="1"/>
          <p:nvPr/>
        </p:nvSpPr>
        <p:spPr>
          <a:xfrm>
            <a:off x="2590800" y="6088559"/>
            <a:ext cx="5029200" cy="769441"/>
          </a:xfrm>
          <a:prstGeom prst="rect">
            <a:avLst/>
          </a:prstGeom>
          <a:noFill/>
        </p:spPr>
        <p:txBody>
          <a:bodyPr wrap="square" rtlCol="0">
            <a:spAutoFit/>
          </a:bodyPr>
          <a:lstStyle/>
          <a:p>
            <a:r>
              <a:rPr lang="en-US" sz="4400" b="1" dirty="0" smtClean="0">
                <a:solidFill>
                  <a:srgbClr val="FF0000"/>
                </a:solidFill>
              </a:rPr>
              <a:t>Universal Recipient</a:t>
            </a:r>
            <a:endParaRPr lang="en-US" sz="4400" b="1" dirty="0">
              <a:solidFill>
                <a:srgbClr val="FF0000"/>
              </a:solidFill>
            </a:endParaRPr>
          </a:p>
        </p:txBody>
      </p:sp>
      <p:cxnSp>
        <p:nvCxnSpPr>
          <p:cNvPr id="25" name="Straight Arrow Connector 24"/>
          <p:cNvCxnSpPr/>
          <p:nvPr/>
        </p:nvCxnSpPr>
        <p:spPr bwMode="auto">
          <a:xfrm rot="10800000">
            <a:off x="3124200" y="5181600"/>
            <a:ext cx="1600200" cy="10668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7" grpId="0"/>
      <p:bldP spid="18" grpId="0"/>
      <p:bldP spid="19" grpId="0"/>
      <p:bldP spid="20" grpId="0"/>
      <p:bldP spid="21" grpId="0"/>
      <p:bldP spid="22" grpId="0" animBg="1"/>
      <p:bldP spid="2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0"/>
            <a:ext cx="8229600" cy="1143000"/>
          </a:xfrm>
        </p:spPr>
        <p:txBody>
          <a:bodyPr/>
          <a:lstStyle/>
          <a:p>
            <a:r>
              <a:rPr lang="en-US" sz="5400" b="0" dirty="0"/>
              <a:t>BLOOD TYPE</a:t>
            </a:r>
          </a:p>
        </p:txBody>
      </p:sp>
      <p:graphicFrame>
        <p:nvGraphicFramePr>
          <p:cNvPr id="10" name="Table 9"/>
          <p:cNvGraphicFramePr>
            <a:graphicFrameLocks noGrp="1"/>
          </p:cNvGraphicFramePr>
          <p:nvPr/>
        </p:nvGraphicFramePr>
        <p:xfrm>
          <a:off x="914400" y="1143003"/>
          <a:ext cx="7162800" cy="5562600"/>
        </p:xfrm>
        <a:graphic>
          <a:graphicData uri="http://schemas.openxmlformats.org/drawingml/2006/table">
            <a:tbl>
              <a:tblPr/>
              <a:tblGrid>
                <a:gridCol w="3352800"/>
                <a:gridCol w="3810000"/>
              </a:tblGrid>
              <a:tr h="1112520">
                <a:tc>
                  <a:txBody>
                    <a:bodyPr/>
                    <a:lstStyle/>
                    <a:p>
                      <a:pPr marL="0" marR="0" algn="ctr">
                        <a:spcBef>
                          <a:spcPts val="0"/>
                        </a:spcBef>
                        <a:spcAft>
                          <a:spcPts val="0"/>
                        </a:spcAft>
                      </a:pPr>
                      <a:r>
                        <a:rPr lang="en-US" sz="4800" b="1" dirty="0">
                          <a:latin typeface="Times New Roman"/>
                          <a:ea typeface="Times New Roman"/>
                          <a:cs typeface="Times New Roman"/>
                        </a:rPr>
                        <a:t>Blood Type</a:t>
                      </a:r>
                      <a:endParaRPr lang="en-US" sz="48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600" b="1" dirty="0" smtClean="0">
                          <a:latin typeface="Times New Roman"/>
                          <a:ea typeface="Times New Roman"/>
                          <a:cs typeface="Times New Roman"/>
                        </a:rPr>
                        <a:t>Can Donate</a:t>
                      </a:r>
                      <a:r>
                        <a:rPr lang="en-US" sz="3600" b="1" baseline="0" dirty="0" smtClean="0">
                          <a:latin typeface="Times New Roman"/>
                          <a:ea typeface="Times New Roman"/>
                          <a:cs typeface="Times New Roman"/>
                        </a:rPr>
                        <a:t> To</a:t>
                      </a:r>
                      <a:r>
                        <a:rPr lang="en-US" sz="3600" b="1" dirty="0" smtClean="0">
                          <a:latin typeface="Times New Roman"/>
                          <a:ea typeface="Times New Roman"/>
                          <a:cs typeface="Times New Roman"/>
                        </a:rPr>
                        <a:t>:</a:t>
                      </a:r>
                      <a:endParaRPr lang="en-US" sz="36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A</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B</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AB</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O</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4495800" y="2286000"/>
            <a:ext cx="1066800" cy="1107996"/>
          </a:xfrm>
          <a:prstGeom prst="rect">
            <a:avLst/>
          </a:prstGeom>
          <a:noFill/>
        </p:spPr>
        <p:txBody>
          <a:bodyPr wrap="square" rtlCol="0">
            <a:spAutoFit/>
          </a:bodyPr>
          <a:lstStyle/>
          <a:p>
            <a:r>
              <a:rPr lang="en-US" dirty="0" smtClean="0"/>
              <a:t>A</a:t>
            </a:r>
            <a:endParaRPr lang="en-US" dirty="0"/>
          </a:p>
        </p:txBody>
      </p:sp>
      <p:sp>
        <p:nvSpPr>
          <p:cNvPr id="9" name="TextBox 8"/>
          <p:cNvSpPr txBox="1"/>
          <p:nvPr/>
        </p:nvSpPr>
        <p:spPr>
          <a:xfrm>
            <a:off x="5867400" y="2286000"/>
            <a:ext cx="1295400" cy="1107996"/>
          </a:xfrm>
          <a:prstGeom prst="rect">
            <a:avLst/>
          </a:prstGeom>
          <a:noFill/>
        </p:spPr>
        <p:txBody>
          <a:bodyPr wrap="square" rtlCol="0">
            <a:spAutoFit/>
          </a:bodyPr>
          <a:lstStyle/>
          <a:p>
            <a:r>
              <a:rPr lang="en-US" dirty="0" smtClean="0"/>
              <a:t>AB</a:t>
            </a:r>
            <a:endParaRPr lang="en-US" dirty="0"/>
          </a:p>
        </p:txBody>
      </p:sp>
      <p:sp>
        <p:nvSpPr>
          <p:cNvPr id="15" name="TextBox 14"/>
          <p:cNvSpPr txBox="1"/>
          <p:nvPr/>
        </p:nvSpPr>
        <p:spPr>
          <a:xfrm>
            <a:off x="5181600" y="3464004"/>
            <a:ext cx="1066800" cy="1107996"/>
          </a:xfrm>
          <a:prstGeom prst="rect">
            <a:avLst/>
          </a:prstGeom>
          <a:noFill/>
        </p:spPr>
        <p:txBody>
          <a:bodyPr wrap="square" rtlCol="0">
            <a:spAutoFit/>
          </a:bodyPr>
          <a:lstStyle/>
          <a:p>
            <a:r>
              <a:rPr lang="en-US" dirty="0"/>
              <a:t>B</a:t>
            </a:r>
          </a:p>
        </p:txBody>
      </p:sp>
      <p:sp>
        <p:nvSpPr>
          <p:cNvPr id="16" name="TextBox 15"/>
          <p:cNvSpPr txBox="1"/>
          <p:nvPr/>
        </p:nvSpPr>
        <p:spPr>
          <a:xfrm>
            <a:off x="5867400" y="3429000"/>
            <a:ext cx="1600200" cy="1107996"/>
          </a:xfrm>
          <a:prstGeom prst="rect">
            <a:avLst/>
          </a:prstGeom>
          <a:noFill/>
        </p:spPr>
        <p:txBody>
          <a:bodyPr wrap="square" rtlCol="0">
            <a:spAutoFit/>
          </a:bodyPr>
          <a:lstStyle/>
          <a:p>
            <a:r>
              <a:rPr lang="en-US" dirty="0" smtClean="0"/>
              <a:t>AB</a:t>
            </a:r>
            <a:endParaRPr lang="en-US" dirty="0"/>
          </a:p>
        </p:txBody>
      </p:sp>
      <p:sp>
        <p:nvSpPr>
          <p:cNvPr id="19" name="TextBox 18"/>
          <p:cNvSpPr txBox="1"/>
          <p:nvPr/>
        </p:nvSpPr>
        <p:spPr>
          <a:xfrm>
            <a:off x="5867400" y="4495800"/>
            <a:ext cx="1447800" cy="1107996"/>
          </a:xfrm>
          <a:prstGeom prst="rect">
            <a:avLst/>
          </a:prstGeom>
          <a:noFill/>
        </p:spPr>
        <p:txBody>
          <a:bodyPr wrap="square" rtlCol="0">
            <a:spAutoFit/>
          </a:bodyPr>
          <a:lstStyle/>
          <a:p>
            <a:r>
              <a:rPr lang="en-US" dirty="0" smtClean="0"/>
              <a:t>AB</a:t>
            </a:r>
            <a:endParaRPr lang="en-US" dirty="0"/>
          </a:p>
        </p:txBody>
      </p:sp>
      <p:sp>
        <p:nvSpPr>
          <p:cNvPr id="21" name="TextBox 20"/>
          <p:cNvSpPr txBox="1"/>
          <p:nvPr/>
        </p:nvSpPr>
        <p:spPr>
          <a:xfrm>
            <a:off x="7162800" y="5597604"/>
            <a:ext cx="1066800" cy="1107996"/>
          </a:xfrm>
          <a:prstGeom prst="rect">
            <a:avLst/>
          </a:prstGeom>
          <a:noFill/>
        </p:spPr>
        <p:txBody>
          <a:bodyPr wrap="square" rtlCol="0">
            <a:spAutoFit/>
          </a:bodyPr>
          <a:lstStyle/>
          <a:p>
            <a:r>
              <a:rPr lang="en-US" dirty="0"/>
              <a:t>O</a:t>
            </a:r>
          </a:p>
        </p:txBody>
      </p:sp>
      <p:sp>
        <p:nvSpPr>
          <p:cNvPr id="22" name="Rounded Rectangle 21"/>
          <p:cNvSpPr/>
          <p:nvPr/>
        </p:nvSpPr>
        <p:spPr bwMode="auto">
          <a:xfrm>
            <a:off x="4343400" y="5562600"/>
            <a:ext cx="3657600" cy="1066800"/>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endParaRPr>
          </a:p>
        </p:txBody>
      </p:sp>
      <p:sp>
        <p:nvSpPr>
          <p:cNvPr id="23" name="TextBox 22"/>
          <p:cNvSpPr txBox="1"/>
          <p:nvPr/>
        </p:nvSpPr>
        <p:spPr>
          <a:xfrm>
            <a:off x="3048000" y="3886200"/>
            <a:ext cx="2667000" cy="1446550"/>
          </a:xfrm>
          <a:prstGeom prst="rect">
            <a:avLst/>
          </a:prstGeom>
          <a:noFill/>
        </p:spPr>
        <p:txBody>
          <a:bodyPr wrap="square" rtlCol="0">
            <a:spAutoFit/>
          </a:bodyPr>
          <a:lstStyle/>
          <a:p>
            <a:r>
              <a:rPr lang="en-US" sz="4400" b="1" dirty="0" smtClean="0">
                <a:solidFill>
                  <a:srgbClr val="FF0000"/>
                </a:solidFill>
              </a:rPr>
              <a:t>Universal </a:t>
            </a:r>
          </a:p>
          <a:p>
            <a:r>
              <a:rPr lang="en-US" sz="4400" b="1" dirty="0" smtClean="0">
                <a:solidFill>
                  <a:srgbClr val="FF0000"/>
                </a:solidFill>
              </a:rPr>
              <a:t>D</a:t>
            </a:r>
            <a:r>
              <a:rPr lang="en-US" sz="4400" b="1" u="sng" dirty="0" smtClean="0">
                <a:solidFill>
                  <a:srgbClr val="FF0000"/>
                </a:solidFill>
              </a:rPr>
              <a:t>o</a:t>
            </a:r>
            <a:r>
              <a:rPr lang="en-US" sz="4400" b="1" dirty="0" smtClean="0">
                <a:solidFill>
                  <a:srgbClr val="FF0000"/>
                </a:solidFill>
              </a:rPr>
              <a:t>n</a:t>
            </a:r>
            <a:r>
              <a:rPr lang="en-US" sz="4400" b="1" u="sng" dirty="0" smtClean="0">
                <a:solidFill>
                  <a:srgbClr val="FF0000"/>
                </a:solidFill>
              </a:rPr>
              <a:t>o</a:t>
            </a:r>
            <a:r>
              <a:rPr lang="en-US" sz="4400" b="1" dirty="0" smtClean="0">
                <a:solidFill>
                  <a:srgbClr val="FF0000"/>
                </a:solidFill>
              </a:rPr>
              <a:t>r</a:t>
            </a:r>
          </a:p>
        </p:txBody>
      </p:sp>
      <p:cxnSp>
        <p:nvCxnSpPr>
          <p:cNvPr id="25" name="Straight Arrow Connector 24"/>
          <p:cNvCxnSpPr/>
          <p:nvPr/>
        </p:nvCxnSpPr>
        <p:spPr bwMode="auto">
          <a:xfrm rot="5400000">
            <a:off x="2819400" y="5257800"/>
            <a:ext cx="914400" cy="91440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27" name="TextBox 26"/>
          <p:cNvSpPr txBox="1"/>
          <p:nvPr/>
        </p:nvSpPr>
        <p:spPr>
          <a:xfrm>
            <a:off x="4343400" y="5562600"/>
            <a:ext cx="1066800" cy="1107996"/>
          </a:xfrm>
          <a:prstGeom prst="rect">
            <a:avLst/>
          </a:prstGeom>
          <a:noFill/>
        </p:spPr>
        <p:txBody>
          <a:bodyPr wrap="square" rtlCol="0">
            <a:spAutoFit/>
          </a:bodyPr>
          <a:lstStyle/>
          <a:p>
            <a:r>
              <a:rPr lang="en-US" dirty="0" smtClean="0"/>
              <a:t>A</a:t>
            </a:r>
            <a:endParaRPr lang="en-US" dirty="0"/>
          </a:p>
        </p:txBody>
      </p:sp>
      <p:sp>
        <p:nvSpPr>
          <p:cNvPr id="28" name="TextBox 27"/>
          <p:cNvSpPr txBox="1"/>
          <p:nvPr/>
        </p:nvSpPr>
        <p:spPr>
          <a:xfrm>
            <a:off x="5181600" y="5597604"/>
            <a:ext cx="1066800" cy="1107996"/>
          </a:xfrm>
          <a:prstGeom prst="rect">
            <a:avLst/>
          </a:prstGeom>
          <a:noFill/>
        </p:spPr>
        <p:txBody>
          <a:bodyPr wrap="square" rtlCol="0">
            <a:spAutoFit/>
          </a:bodyPr>
          <a:lstStyle/>
          <a:p>
            <a:r>
              <a:rPr lang="en-US" dirty="0"/>
              <a:t>B</a:t>
            </a:r>
          </a:p>
        </p:txBody>
      </p:sp>
      <p:sp>
        <p:nvSpPr>
          <p:cNvPr id="29" name="TextBox 28"/>
          <p:cNvSpPr txBox="1"/>
          <p:nvPr/>
        </p:nvSpPr>
        <p:spPr>
          <a:xfrm>
            <a:off x="5867400" y="5597604"/>
            <a:ext cx="1447800" cy="1107996"/>
          </a:xfrm>
          <a:prstGeom prst="rect">
            <a:avLst/>
          </a:prstGeom>
          <a:noFill/>
        </p:spPr>
        <p:txBody>
          <a:bodyPr wrap="square" rtlCol="0">
            <a:spAutoFit/>
          </a:bodyPr>
          <a:lstStyle/>
          <a:p>
            <a:r>
              <a:rPr lang="en-US" dirty="0" smtClean="0"/>
              <a:t>AB</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9" grpId="0"/>
      <p:bldP spid="21" grpId="0"/>
      <p:bldP spid="22" grpId="0" animBg="1"/>
      <p:bldP spid="23" grpId="0"/>
      <p:bldP spid="27" grpId="0"/>
      <p:bldP spid="28" grpId="0"/>
      <p:bldP spid="2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593725" y="706438"/>
            <a:ext cx="184150" cy="1098550"/>
          </a:xfrm>
          <a:prstGeom prst="rect">
            <a:avLst/>
          </a:prstGeom>
          <a:noFill/>
          <a:ln w="9525">
            <a:noFill/>
            <a:miter lim="800000"/>
            <a:headEnd/>
            <a:tailEnd/>
          </a:ln>
          <a:effectLst/>
        </p:spPr>
        <p:txBody>
          <a:bodyPr wrap="none">
            <a:spAutoFit/>
          </a:bodyPr>
          <a:lstStyle/>
          <a:p>
            <a:endParaRPr lang="en-US" b="1">
              <a:effectLst>
                <a:outerShdw blurRad="38100" dist="38100" dir="2700000" algn="tl">
                  <a:srgbClr val="000000"/>
                </a:outerShdw>
              </a:effectLst>
            </a:endParaRPr>
          </a:p>
        </p:txBody>
      </p:sp>
      <p:sp>
        <p:nvSpPr>
          <p:cNvPr id="75781" name="Rectangle 5"/>
          <p:cNvSpPr>
            <a:spLocks noGrp="1" noRot="1" noChangeArrowheads="1"/>
          </p:cNvSpPr>
          <p:nvPr>
            <p:ph type="title"/>
          </p:nvPr>
        </p:nvSpPr>
        <p:spPr>
          <a:xfrm>
            <a:off x="457200" y="0"/>
            <a:ext cx="8229600" cy="1143000"/>
          </a:xfrm>
        </p:spPr>
        <p:txBody>
          <a:bodyPr/>
          <a:lstStyle/>
          <a:p>
            <a:r>
              <a:rPr lang="en-US" sz="6600"/>
              <a:t>Organ Transplants</a:t>
            </a:r>
          </a:p>
        </p:txBody>
      </p:sp>
      <p:sp>
        <p:nvSpPr>
          <p:cNvPr id="75782" name="Rectangle 6"/>
          <p:cNvSpPr>
            <a:spLocks noGrp="1" noChangeArrowheads="1"/>
          </p:cNvSpPr>
          <p:nvPr>
            <p:ph type="body" idx="1"/>
          </p:nvPr>
        </p:nvSpPr>
        <p:spPr>
          <a:xfrm>
            <a:off x="381000" y="1828800"/>
            <a:ext cx="8534400" cy="3733800"/>
          </a:xfrm>
        </p:spPr>
        <p:txBody>
          <a:bodyPr/>
          <a:lstStyle/>
          <a:p>
            <a:r>
              <a:rPr lang="en-US" sz="6600"/>
              <a:t>Possible rejection because body is recognizing “self” versus “non-self” tissues</a:t>
            </a:r>
          </a:p>
        </p:txBody>
      </p:sp>
    </p:spTree>
  </p:cSld>
  <p:clrMapOvr>
    <a:masterClrMapping/>
  </p:clrMapOvr>
  <p:transition>
    <p:fade/>
  </p:transition>
  <p:timing>
    <p:tnLst>
      <p:par>
        <p:cTn id="1" dur="indefinite" restart="never" nodeType="tmRoot"/>
      </p:par>
    </p:tnLst>
    <p:bldLst>
      <p:bldP spid="75781" grpId="0"/>
      <p:bldP spid="75782" grpId="0" build="p">
        <p:tmplLst>
          <p:tmpl lvl="1">
            <p:tnLst>
              <p:par>
                <p:cTn presetID="44" presetClass="entr" presetSubtype="0" fill="hold" nodeType="clickEffect">
                  <p:stCondLst>
                    <p:cond delay="0"/>
                  </p:stCondLst>
                  <p:childTnLst>
                    <p:set>
                      <p:cBhvr>
                        <p:cTn dur="1" fill="hold">
                          <p:stCondLst>
                            <p:cond delay="0"/>
                          </p:stCondLst>
                        </p:cTn>
                        <p:tgtEl>
                          <p:spTgt spid="75782"/>
                        </p:tgtEl>
                        <p:attrNameLst>
                          <p:attrName>style.visibility</p:attrName>
                        </p:attrNameLst>
                      </p:cBhvr>
                      <p:to>
                        <p:strVal val="visible"/>
                      </p:to>
                    </p:set>
                    <p:animEffect transition="in" filter="fade">
                      <p:cBhvr>
                        <p:cTn dur="500"/>
                        <p:tgtEl>
                          <p:spTgt spid="75782"/>
                        </p:tgtEl>
                      </p:cBhvr>
                    </p:animEffect>
                    <p:anim calcmode="lin" valueType="num">
                      <p:cBhvr>
                        <p:cTn dur="500" fill="hold"/>
                        <p:tgtEl>
                          <p:spTgt spid="75782"/>
                        </p:tgtEl>
                        <p:attrNameLst>
                          <p:attrName>ppt_x</p:attrName>
                        </p:attrNameLst>
                      </p:cBhvr>
                      <p:tavLst>
                        <p:tav tm="0">
                          <p:val>
                            <p:strVal val="#ppt_x"/>
                          </p:val>
                        </p:tav>
                        <p:tav tm="100000">
                          <p:val>
                            <p:strVal val="#ppt_x"/>
                          </p:val>
                        </p:tav>
                      </p:tavLst>
                    </p:anim>
                    <p:anim calcmode="lin" valueType="num">
                      <p:cBhvr>
                        <p:cTn dur="500" fill="hold"/>
                        <p:tgtEl>
                          <p:spTgt spid="7578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75782"/>
                        </p:tgtEl>
                        <p:attrNameLst>
                          <p:attrName>style.visibility</p:attrName>
                        </p:attrNameLst>
                      </p:cBhvr>
                      <p:to>
                        <p:strVal val="visible"/>
                      </p:to>
                    </p:set>
                    <p:animEffect transition="in" filter="fade">
                      <p:cBhvr>
                        <p:cTn dur="500"/>
                        <p:tgtEl>
                          <p:spTgt spid="75782"/>
                        </p:tgtEl>
                      </p:cBhvr>
                    </p:animEffect>
                    <p:anim calcmode="lin" valueType="num">
                      <p:cBhvr>
                        <p:cTn dur="500" fill="hold"/>
                        <p:tgtEl>
                          <p:spTgt spid="75782"/>
                        </p:tgtEl>
                        <p:attrNameLst>
                          <p:attrName>ppt_x</p:attrName>
                        </p:attrNameLst>
                      </p:cBhvr>
                      <p:tavLst>
                        <p:tav tm="0">
                          <p:val>
                            <p:strVal val="#ppt_x"/>
                          </p:val>
                        </p:tav>
                        <p:tav tm="100000">
                          <p:val>
                            <p:strVal val="#ppt_x"/>
                          </p:val>
                        </p:tav>
                      </p:tavLst>
                    </p:anim>
                    <p:anim calcmode="lin" valueType="num">
                      <p:cBhvr>
                        <p:cTn dur="500" fill="hold"/>
                        <p:tgtEl>
                          <p:spTgt spid="7578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75782"/>
                        </p:tgtEl>
                        <p:attrNameLst>
                          <p:attrName>style.visibility</p:attrName>
                        </p:attrNameLst>
                      </p:cBhvr>
                      <p:to>
                        <p:strVal val="visible"/>
                      </p:to>
                    </p:set>
                    <p:animEffect transition="in" filter="fade">
                      <p:cBhvr>
                        <p:cTn dur="500"/>
                        <p:tgtEl>
                          <p:spTgt spid="75782"/>
                        </p:tgtEl>
                      </p:cBhvr>
                    </p:animEffect>
                    <p:anim calcmode="lin" valueType="num">
                      <p:cBhvr>
                        <p:cTn dur="500" fill="hold"/>
                        <p:tgtEl>
                          <p:spTgt spid="75782"/>
                        </p:tgtEl>
                        <p:attrNameLst>
                          <p:attrName>ppt_x</p:attrName>
                        </p:attrNameLst>
                      </p:cBhvr>
                      <p:tavLst>
                        <p:tav tm="0">
                          <p:val>
                            <p:strVal val="#ppt_x"/>
                          </p:val>
                        </p:tav>
                        <p:tav tm="100000">
                          <p:val>
                            <p:strVal val="#ppt_x"/>
                          </p:val>
                        </p:tav>
                      </p:tavLst>
                    </p:anim>
                    <p:anim calcmode="lin" valueType="num">
                      <p:cBhvr>
                        <p:cTn dur="500" fill="hold"/>
                        <p:tgtEl>
                          <p:spTgt spid="7578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75782"/>
                        </p:tgtEl>
                        <p:attrNameLst>
                          <p:attrName>style.visibility</p:attrName>
                        </p:attrNameLst>
                      </p:cBhvr>
                      <p:to>
                        <p:strVal val="visible"/>
                      </p:to>
                    </p:set>
                    <p:animEffect transition="in" filter="fade">
                      <p:cBhvr>
                        <p:cTn dur="500"/>
                        <p:tgtEl>
                          <p:spTgt spid="75782"/>
                        </p:tgtEl>
                      </p:cBhvr>
                    </p:animEffect>
                    <p:anim calcmode="lin" valueType="num">
                      <p:cBhvr>
                        <p:cTn dur="500" fill="hold"/>
                        <p:tgtEl>
                          <p:spTgt spid="75782"/>
                        </p:tgtEl>
                        <p:attrNameLst>
                          <p:attrName>ppt_x</p:attrName>
                        </p:attrNameLst>
                      </p:cBhvr>
                      <p:tavLst>
                        <p:tav tm="0">
                          <p:val>
                            <p:strVal val="#ppt_x"/>
                          </p:val>
                        </p:tav>
                        <p:tav tm="100000">
                          <p:val>
                            <p:strVal val="#ppt_x"/>
                          </p:val>
                        </p:tav>
                      </p:tavLst>
                    </p:anim>
                    <p:anim calcmode="lin" valueType="num">
                      <p:cBhvr>
                        <p:cTn dur="500" fill="hold"/>
                        <p:tgtEl>
                          <p:spTgt spid="7578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75782"/>
                        </p:tgtEl>
                        <p:attrNameLst>
                          <p:attrName>style.visibility</p:attrName>
                        </p:attrNameLst>
                      </p:cBhvr>
                      <p:to>
                        <p:strVal val="visible"/>
                      </p:to>
                    </p:set>
                    <p:animEffect transition="in" filter="fade">
                      <p:cBhvr>
                        <p:cTn dur="500"/>
                        <p:tgtEl>
                          <p:spTgt spid="75782"/>
                        </p:tgtEl>
                      </p:cBhvr>
                    </p:animEffect>
                    <p:anim calcmode="lin" valueType="num">
                      <p:cBhvr>
                        <p:cTn dur="500" fill="hold"/>
                        <p:tgtEl>
                          <p:spTgt spid="75782"/>
                        </p:tgtEl>
                        <p:attrNameLst>
                          <p:attrName>ppt_x</p:attrName>
                        </p:attrNameLst>
                      </p:cBhvr>
                      <p:tavLst>
                        <p:tav tm="0">
                          <p:val>
                            <p:strVal val="#ppt_x"/>
                          </p:val>
                        </p:tav>
                        <p:tav tm="100000">
                          <p:val>
                            <p:strVal val="#ppt_x"/>
                          </p:val>
                        </p:tav>
                      </p:tavLst>
                    </p:anim>
                    <p:anim calcmode="lin" valueType="num">
                      <p:cBhvr>
                        <p:cTn dur="500" fill="hold"/>
                        <p:tgtEl>
                          <p:spTgt spid="75782"/>
                        </p:tgtEl>
                        <p:attrNameLst>
                          <p:attrName>ppt_y</p:attrName>
                        </p:attrNameLst>
                      </p:cBhvr>
                      <p:tavLst>
                        <p:tav tm="0">
                          <p:val>
                            <p:strVal val="#ppt_y+.05"/>
                          </p:val>
                        </p:tav>
                        <p:tav tm="100000">
                          <p:val>
                            <p:strVal val="#ppt_y"/>
                          </p:val>
                        </p:tav>
                      </p:tavLst>
                    </p:anim>
                  </p:childTnLst>
                </p:cTn>
              </p:par>
            </p:tnLst>
          </p:tmpl>
        </p:tmplLst>
      </p:b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593725" y="706438"/>
            <a:ext cx="184150" cy="1098550"/>
          </a:xfrm>
          <a:prstGeom prst="rect">
            <a:avLst/>
          </a:prstGeom>
          <a:noFill/>
          <a:ln w="9525">
            <a:noFill/>
            <a:miter lim="800000"/>
            <a:headEnd/>
            <a:tailEnd/>
          </a:ln>
          <a:effectLst/>
        </p:spPr>
        <p:txBody>
          <a:bodyPr wrap="none">
            <a:spAutoFit/>
          </a:bodyPr>
          <a:lstStyle/>
          <a:p>
            <a:endParaRPr lang="en-US" b="1">
              <a:effectLst>
                <a:outerShdw blurRad="38100" dist="38100" dir="2700000" algn="tl">
                  <a:srgbClr val="000000"/>
                </a:outerShdw>
              </a:effectLst>
            </a:endParaRPr>
          </a:p>
        </p:txBody>
      </p:sp>
      <p:sp>
        <p:nvSpPr>
          <p:cNvPr id="95235" name="Rectangle 3"/>
          <p:cNvSpPr>
            <a:spLocks noGrp="1" noRot="1" noChangeArrowheads="1"/>
          </p:cNvSpPr>
          <p:nvPr>
            <p:ph type="title"/>
          </p:nvPr>
        </p:nvSpPr>
        <p:spPr>
          <a:xfrm>
            <a:off x="457200" y="0"/>
            <a:ext cx="8229600" cy="1143000"/>
          </a:xfrm>
        </p:spPr>
        <p:txBody>
          <a:bodyPr/>
          <a:lstStyle/>
          <a:p>
            <a:r>
              <a:rPr lang="en-US" sz="6600"/>
              <a:t>Organ Transplants</a:t>
            </a:r>
          </a:p>
        </p:txBody>
      </p:sp>
      <p:sp>
        <p:nvSpPr>
          <p:cNvPr id="95236" name="Rectangle 4"/>
          <p:cNvSpPr>
            <a:spLocks noGrp="1" noChangeArrowheads="1"/>
          </p:cNvSpPr>
          <p:nvPr>
            <p:ph type="body" idx="1"/>
          </p:nvPr>
        </p:nvSpPr>
        <p:spPr>
          <a:xfrm>
            <a:off x="0" y="1295400"/>
            <a:ext cx="9144000" cy="5562600"/>
          </a:xfrm>
        </p:spPr>
        <p:txBody>
          <a:bodyPr/>
          <a:lstStyle/>
          <a:p>
            <a:r>
              <a:rPr lang="en-US" sz="6600"/>
              <a:t>Medications suppress immune system to decrease rejection </a:t>
            </a:r>
            <a:r>
              <a:rPr lang="en-US" sz="6600">
                <a:sym typeface="Wingdings" pitchFamily="2" charset="2"/>
              </a:rPr>
              <a:t> but lowers defense system against other infections</a:t>
            </a:r>
            <a:endParaRPr lang="en-US" sz="660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0"/>
            <a:ext cx="6858000" cy="1108075"/>
          </a:xfrm>
          <a:prstGeom prst="rect">
            <a:avLst/>
          </a:prstGeom>
          <a:noFill/>
        </p:spPr>
        <p:txBody>
          <a:bodyPr>
            <a:spAutoFit/>
          </a:bodyPr>
          <a:lstStyle/>
          <a:p>
            <a:pPr>
              <a:defRPr/>
            </a:pPr>
            <a:r>
              <a:rPr lang="en-US" dirty="0">
                <a:solidFill>
                  <a:srgbClr val="FFFF00"/>
                </a:solidFill>
              </a:rPr>
              <a:t>Plasma Donations</a:t>
            </a:r>
          </a:p>
        </p:txBody>
      </p:sp>
      <p:sp>
        <p:nvSpPr>
          <p:cNvPr id="3" name="TextBox 2"/>
          <p:cNvSpPr txBox="1"/>
          <p:nvPr/>
        </p:nvSpPr>
        <p:spPr>
          <a:xfrm>
            <a:off x="152400" y="990600"/>
            <a:ext cx="8839200" cy="4154488"/>
          </a:xfrm>
          <a:prstGeom prst="rect">
            <a:avLst/>
          </a:prstGeom>
          <a:noFill/>
        </p:spPr>
        <p:txBody>
          <a:bodyPr>
            <a:spAutoFit/>
          </a:bodyPr>
          <a:lstStyle/>
          <a:p>
            <a:pPr>
              <a:defRPr/>
            </a:pPr>
            <a:r>
              <a:rPr lang="en-US" dirty="0"/>
              <a:t>In an emergency situation plasma may be transfused instead of blood cells.  </a:t>
            </a:r>
            <a:r>
              <a:rPr lang="en-US" dirty="0">
                <a:solidFill>
                  <a:srgbClr val="FFFF00"/>
                </a:solidFill>
              </a:rPr>
              <a:t>Why??</a:t>
            </a:r>
          </a:p>
        </p:txBody>
      </p:sp>
      <p:sp>
        <p:nvSpPr>
          <p:cNvPr id="4" name="TextBox 3"/>
          <p:cNvSpPr txBox="1"/>
          <p:nvPr/>
        </p:nvSpPr>
        <p:spPr>
          <a:xfrm>
            <a:off x="304800" y="5181600"/>
            <a:ext cx="8915400" cy="1107996"/>
          </a:xfrm>
          <a:prstGeom prst="rect">
            <a:avLst/>
          </a:prstGeom>
          <a:noFill/>
        </p:spPr>
        <p:txBody>
          <a:bodyPr wrap="square">
            <a:spAutoFit/>
          </a:bodyPr>
          <a:lstStyle/>
          <a:p>
            <a:pPr>
              <a:defRPr/>
            </a:pPr>
            <a:r>
              <a:rPr lang="en-US" b="1" dirty="0">
                <a:solidFill>
                  <a:srgbClr val="FF0000"/>
                </a:solidFill>
              </a:rPr>
              <a:t>No typing is necessary!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1219200" y="2133600"/>
            <a:ext cx="6853238" cy="1098550"/>
          </a:xfrm>
          <a:prstGeom prst="rect">
            <a:avLst/>
          </a:prstGeom>
          <a:noFill/>
          <a:ln w="9525">
            <a:noFill/>
            <a:miter lim="800000"/>
            <a:headEnd/>
            <a:tailEnd/>
          </a:ln>
          <a:effectLst/>
        </p:spPr>
        <p:txBody>
          <a:bodyPr wrap="none">
            <a:spAutoFit/>
          </a:bodyPr>
          <a:lstStyle/>
          <a:p>
            <a:r>
              <a:rPr lang="en-US" dirty="0">
                <a:effectLst>
                  <a:outerShdw blurRad="38100" dist="38100" dir="2700000" algn="tl">
                    <a:srgbClr val="000000"/>
                  </a:outerShdw>
                </a:effectLst>
              </a:rPr>
              <a:t>Blood Typing Game</a:t>
            </a:r>
          </a:p>
        </p:txBody>
      </p:sp>
      <p:sp>
        <p:nvSpPr>
          <p:cNvPr id="67589" name="Text Box 5"/>
          <p:cNvSpPr txBox="1">
            <a:spLocks noChangeArrowheads="1"/>
          </p:cNvSpPr>
          <p:nvPr/>
        </p:nvSpPr>
        <p:spPr bwMode="auto">
          <a:xfrm>
            <a:off x="365125" y="3860800"/>
            <a:ext cx="184150" cy="1431925"/>
          </a:xfrm>
          <a:prstGeom prst="rect">
            <a:avLst/>
          </a:prstGeom>
          <a:noFill/>
          <a:ln w="9525">
            <a:noFill/>
            <a:miter lim="800000"/>
            <a:headEnd/>
            <a:tailEnd/>
          </a:ln>
          <a:effectLst/>
        </p:spPr>
        <p:txBody>
          <a:bodyPr wrap="none">
            <a:spAutoFit/>
          </a:bodyPr>
          <a:lstStyle/>
          <a:p>
            <a:endParaRPr lang="en-US" sz="4400" b="1">
              <a:effectLst>
                <a:outerShdw blurRad="38100" dist="38100" dir="2700000" algn="tl">
                  <a:srgbClr val="000000"/>
                </a:outerShdw>
              </a:effectLst>
            </a:endParaRPr>
          </a:p>
          <a:p>
            <a:endParaRPr lang="en-US" sz="4400" b="1">
              <a:effectLst>
                <a:outerShdw blurRad="38100" dist="38100" dir="2700000" algn="tl">
                  <a:srgbClr val="000000"/>
                </a:outerShdw>
              </a:effectLst>
            </a:endParaRPr>
          </a:p>
        </p:txBody>
      </p:sp>
      <p:sp>
        <p:nvSpPr>
          <p:cNvPr id="4" name="TextBox 3"/>
          <p:cNvSpPr txBox="1"/>
          <p:nvPr/>
        </p:nvSpPr>
        <p:spPr>
          <a:xfrm>
            <a:off x="1828800" y="3810000"/>
            <a:ext cx="5410200" cy="1107996"/>
          </a:xfrm>
          <a:prstGeom prst="rect">
            <a:avLst/>
          </a:prstGeom>
          <a:noFill/>
        </p:spPr>
        <p:txBody>
          <a:bodyPr wrap="square" rtlCol="0">
            <a:spAutoFit/>
          </a:bodyPr>
          <a:lstStyle/>
          <a:p>
            <a:r>
              <a:rPr lang="en-US" dirty="0" smtClean="0"/>
              <a:t>Turn to Page 8</a:t>
            </a:r>
            <a:endParaRPr lang="en-US" dirty="0"/>
          </a:p>
        </p:txBody>
      </p:sp>
      <p:pic>
        <p:nvPicPr>
          <p:cNvPr id="146434" name="Picture 2" descr="Image from the g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28361"/>
            <a:ext cx="490537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259211"/>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9144000" cy="1107996"/>
          </a:xfrm>
          <a:prstGeom prst="rect">
            <a:avLst/>
          </a:prstGeom>
          <a:noFill/>
        </p:spPr>
        <p:txBody>
          <a:bodyPr wrap="square" rtlCol="0">
            <a:spAutoFit/>
          </a:bodyPr>
          <a:lstStyle/>
          <a:p>
            <a:pPr algn="ctr"/>
            <a:r>
              <a:rPr lang="en-US" dirty="0" smtClean="0"/>
              <a:t>Add the </a:t>
            </a:r>
            <a:r>
              <a:rPr lang="en-US" dirty="0" err="1" smtClean="0"/>
              <a:t>Rh</a:t>
            </a:r>
            <a:r>
              <a:rPr lang="en-US" dirty="0" smtClean="0"/>
              <a:t> Factor…</a:t>
            </a:r>
            <a:endParaRPr lang="en-US" dirty="0"/>
          </a:p>
        </p:txBody>
      </p:sp>
      <p:pic>
        <p:nvPicPr>
          <p:cNvPr id="146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3276600" cy="356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1524000" y="2209800"/>
            <a:ext cx="533400" cy="609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endParaRPr>
          </a:p>
        </p:txBody>
      </p:sp>
      <p:pic>
        <p:nvPicPr>
          <p:cNvPr id="146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58247"/>
            <a:ext cx="32004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00200" y="5750004"/>
            <a:ext cx="1828800" cy="1107996"/>
          </a:xfrm>
          <a:prstGeom prst="rect">
            <a:avLst/>
          </a:prstGeom>
          <a:noFill/>
        </p:spPr>
        <p:txBody>
          <a:bodyPr wrap="square" rtlCol="0">
            <a:spAutoFit/>
          </a:bodyPr>
          <a:lstStyle/>
          <a:p>
            <a:r>
              <a:rPr lang="en-US" b="1" dirty="0" smtClean="0">
                <a:solidFill>
                  <a:srgbClr val="FF0000"/>
                </a:solidFill>
              </a:rPr>
              <a:t>A+</a:t>
            </a:r>
            <a:endParaRPr lang="en-US" b="1" dirty="0">
              <a:solidFill>
                <a:srgbClr val="FF0000"/>
              </a:solidFill>
            </a:endParaRPr>
          </a:p>
        </p:txBody>
      </p:sp>
      <p:sp>
        <p:nvSpPr>
          <p:cNvPr id="8" name="TextBox 7"/>
          <p:cNvSpPr txBox="1"/>
          <p:nvPr/>
        </p:nvSpPr>
        <p:spPr>
          <a:xfrm>
            <a:off x="5867400" y="5672972"/>
            <a:ext cx="1828800" cy="1107996"/>
          </a:xfrm>
          <a:prstGeom prst="rect">
            <a:avLst/>
          </a:prstGeom>
          <a:noFill/>
        </p:spPr>
        <p:txBody>
          <a:bodyPr wrap="square" rtlCol="0">
            <a:spAutoFit/>
          </a:bodyPr>
          <a:lstStyle/>
          <a:p>
            <a:r>
              <a:rPr lang="en-US" b="1" dirty="0" smtClean="0">
                <a:solidFill>
                  <a:srgbClr val="FF0000"/>
                </a:solidFill>
              </a:rPr>
              <a:t>A-</a:t>
            </a:r>
            <a:endParaRPr lang="en-US"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76200"/>
            <a:ext cx="9144000" cy="1107996"/>
          </a:xfrm>
          <a:prstGeom prst="rect">
            <a:avLst/>
          </a:prstGeom>
          <a:noFill/>
        </p:spPr>
        <p:txBody>
          <a:bodyPr wrap="square" rtlCol="0">
            <a:spAutoFit/>
          </a:bodyPr>
          <a:lstStyle/>
          <a:p>
            <a:pPr algn="ctr"/>
            <a:r>
              <a:rPr lang="en-US" dirty="0" smtClean="0"/>
              <a:t>Determining Blood Type:</a:t>
            </a:r>
            <a:endParaRPr lang="en-US" dirty="0"/>
          </a:p>
        </p:txBody>
      </p:sp>
      <p:pic>
        <p:nvPicPr>
          <p:cNvPr id="148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710" y="3429000"/>
            <a:ext cx="3810000" cy="261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31768"/>
            <a:ext cx="21717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685800"/>
            <a:ext cx="8229600" cy="1143000"/>
          </a:xfrm>
        </p:spPr>
        <p:txBody>
          <a:bodyPr/>
          <a:lstStyle/>
          <a:p>
            <a:r>
              <a:rPr lang="en-US" sz="6000" dirty="0">
                <a:solidFill>
                  <a:srgbClr val="FFFF00"/>
                </a:solidFill>
              </a:rPr>
              <a:t>The Second Line: </a:t>
            </a:r>
            <a:r>
              <a:rPr lang="en-US" sz="6000" dirty="0"/>
              <a:t>Internal Nonspecific Defenses</a:t>
            </a:r>
          </a:p>
        </p:txBody>
      </p:sp>
      <p:sp>
        <p:nvSpPr>
          <p:cNvPr id="16387" name="Rectangle 3"/>
          <p:cNvSpPr>
            <a:spLocks noGrp="1" noChangeArrowheads="1"/>
          </p:cNvSpPr>
          <p:nvPr>
            <p:ph type="body" idx="1"/>
          </p:nvPr>
        </p:nvSpPr>
        <p:spPr>
          <a:xfrm>
            <a:off x="457200" y="2590800"/>
            <a:ext cx="8229600" cy="4267200"/>
          </a:xfrm>
        </p:spPr>
        <p:txBody>
          <a:bodyPr/>
          <a:lstStyle/>
          <a:p>
            <a:pPr>
              <a:lnSpc>
                <a:spcPct val="90000"/>
              </a:lnSpc>
            </a:pPr>
            <a:r>
              <a:rPr lang="en-US" sz="6600"/>
              <a:t>3 types:</a:t>
            </a:r>
          </a:p>
          <a:p>
            <a:pPr lvl="1">
              <a:lnSpc>
                <a:spcPct val="90000"/>
              </a:lnSpc>
            </a:pPr>
            <a:r>
              <a:rPr lang="en-US" sz="6000"/>
              <a:t>White blood cells</a:t>
            </a:r>
          </a:p>
          <a:p>
            <a:pPr lvl="1">
              <a:lnSpc>
                <a:spcPct val="90000"/>
              </a:lnSpc>
            </a:pPr>
            <a:r>
              <a:rPr lang="en-US" sz="6000"/>
              <a:t>Inflammatory response</a:t>
            </a:r>
          </a:p>
          <a:p>
            <a:pPr lvl="1">
              <a:lnSpc>
                <a:spcPct val="90000"/>
              </a:lnSpc>
            </a:pPr>
            <a:r>
              <a:rPr lang="en-US" sz="6000"/>
              <a:t>Specialized proteins</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20419"/>
            <a:ext cx="9144000" cy="4708981"/>
          </a:xfrm>
          <a:prstGeom prst="rect">
            <a:avLst/>
          </a:prstGeom>
        </p:spPr>
        <p:txBody>
          <a:bodyPr wrap="square">
            <a:spAutoFit/>
          </a:bodyPr>
          <a:lstStyle/>
          <a:p>
            <a:endParaRPr lang="en-US" sz="2000" b="1" dirty="0" smtClean="0">
              <a:solidFill>
                <a:srgbClr val="FFFF00"/>
              </a:solidFill>
            </a:endParaRPr>
          </a:p>
          <a:p>
            <a:r>
              <a:rPr lang="en-US" sz="4000" b="1" dirty="0" smtClean="0">
                <a:solidFill>
                  <a:srgbClr val="FFFF00"/>
                </a:solidFill>
              </a:rPr>
              <a:t>If test tube A clumps, </a:t>
            </a:r>
          </a:p>
          <a:p>
            <a:r>
              <a:rPr lang="en-US" sz="4000" b="1" dirty="0" smtClean="0">
                <a:solidFill>
                  <a:srgbClr val="FFFF00"/>
                </a:solidFill>
              </a:rPr>
              <a:t>the blood contains the  _______ antigen.</a:t>
            </a:r>
          </a:p>
          <a:p>
            <a:endParaRPr lang="en-US" sz="2000" b="1" dirty="0" smtClean="0">
              <a:solidFill>
                <a:srgbClr val="FFFF00"/>
              </a:solidFill>
            </a:endParaRPr>
          </a:p>
          <a:p>
            <a:r>
              <a:rPr lang="en-US" sz="4000" b="1" dirty="0" smtClean="0">
                <a:solidFill>
                  <a:srgbClr val="FFFF00"/>
                </a:solidFill>
              </a:rPr>
              <a:t>If test tube B clumps, </a:t>
            </a:r>
          </a:p>
          <a:p>
            <a:r>
              <a:rPr lang="en-US" sz="4000" b="1" dirty="0" smtClean="0">
                <a:solidFill>
                  <a:srgbClr val="FFFF00"/>
                </a:solidFill>
              </a:rPr>
              <a:t>the blood contains the  _______ antigen.</a:t>
            </a:r>
          </a:p>
          <a:p>
            <a:endParaRPr lang="en-US" sz="2000" b="1" dirty="0" smtClean="0">
              <a:solidFill>
                <a:srgbClr val="FFFF00"/>
              </a:solidFill>
            </a:endParaRPr>
          </a:p>
          <a:p>
            <a:r>
              <a:rPr lang="en-US" sz="4000" b="1" dirty="0" smtClean="0">
                <a:solidFill>
                  <a:srgbClr val="FFFF00"/>
                </a:solidFill>
              </a:rPr>
              <a:t>If test tube </a:t>
            </a:r>
            <a:r>
              <a:rPr lang="en-US" sz="4000" b="1" dirty="0" err="1" smtClean="0">
                <a:solidFill>
                  <a:srgbClr val="FFFF00"/>
                </a:solidFill>
              </a:rPr>
              <a:t>Rh</a:t>
            </a:r>
            <a:r>
              <a:rPr lang="en-US" sz="4000" b="1" dirty="0" smtClean="0">
                <a:solidFill>
                  <a:srgbClr val="FFFF00"/>
                </a:solidFill>
              </a:rPr>
              <a:t> clumps, </a:t>
            </a:r>
          </a:p>
          <a:p>
            <a:r>
              <a:rPr lang="en-US" sz="4000" b="1" dirty="0" smtClean="0">
                <a:solidFill>
                  <a:srgbClr val="FFFF00"/>
                </a:solidFill>
              </a:rPr>
              <a:t>the blood contains the  _______ antigen.</a:t>
            </a:r>
            <a:endParaRPr lang="en-US" sz="4000" b="1" dirty="0">
              <a:solidFill>
                <a:srgbClr val="FFFF00"/>
              </a:solidFill>
            </a:endParaRPr>
          </a:p>
        </p:txBody>
      </p:sp>
      <p:sp>
        <p:nvSpPr>
          <p:cNvPr id="3" name="TextBox 2"/>
          <p:cNvSpPr txBox="1"/>
          <p:nvPr/>
        </p:nvSpPr>
        <p:spPr>
          <a:xfrm>
            <a:off x="0" y="0"/>
            <a:ext cx="9144000" cy="1938992"/>
          </a:xfrm>
          <a:prstGeom prst="rect">
            <a:avLst/>
          </a:prstGeom>
          <a:noFill/>
        </p:spPr>
        <p:txBody>
          <a:bodyPr wrap="square" rtlCol="0">
            <a:spAutoFit/>
          </a:bodyPr>
          <a:lstStyle/>
          <a:p>
            <a:r>
              <a:rPr lang="en-US" sz="6000" dirty="0" smtClean="0"/>
              <a:t>When we add a patients blood to each test tube:</a:t>
            </a:r>
          </a:p>
        </p:txBody>
      </p:sp>
      <p:sp>
        <p:nvSpPr>
          <p:cNvPr id="4" name="TextBox 3"/>
          <p:cNvSpPr txBox="1"/>
          <p:nvPr/>
        </p:nvSpPr>
        <p:spPr>
          <a:xfrm>
            <a:off x="5638800" y="2473404"/>
            <a:ext cx="1828800" cy="1107996"/>
          </a:xfrm>
          <a:prstGeom prst="rect">
            <a:avLst/>
          </a:prstGeom>
          <a:noFill/>
        </p:spPr>
        <p:txBody>
          <a:bodyPr wrap="square" rtlCol="0">
            <a:spAutoFit/>
          </a:bodyPr>
          <a:lstStyle/>
          <a:p>
            <a:r>
              <a:rPr lang="en-US" b="1" dirty="0" smtClean="0">
                <a:solidFill>
                  <a:srgbClr val="FF0000"/>
                </a:solidFill>
              </a:rPr>
              <a:t>A</a:t>
            </a:r>
            <a:endParaRPr lang="en-US" b="1" dirty="0">
              <a:solidFill>
                <a:srgbClr val="FF0000"/>
              </a:solidFill>
            </a:endParaRPr>
          </a:p>
        </p:txBody>
      </p:sp>
      <p:sp>
        <p:nvSpPr>
          <p:cNvPr id="5" name="TextBox 4"/>
          <p:cNvSpPr txBox="1"/>
          <p:nvPr/>
        </p:nvSpPr>
        <p:spPr>
          <a:xfrm>
            <a:off x="5638800" y="3962400"/>
            <a:ext cx="1828800" cy="1107996"/>
          </a:xfrm>
          <a:prstGeom prst="rect">
            <a:avLst/>
          </a:prstGeom>
          <a:noFill/>
        </p:spPr>
        <p:txBody>
          <a:bodyPr wrap="square" rtlCol="0">
            <a:spAutoFit/>
          </a:bodyPr>
          <a:lstStyle/>
          <a:p>
            <a:r>
              <a:rPr lang="en-US" b="1" dirty="0" smtClean="0">
                <a:solidFill>
                  <a:srgbClr val="FF0000"/>
                </a:solidFill>
              </a:rPr>
              <a:t>B</a:t>
            </a:r>
            <a:endParaRPr lang="en-US" b="1" dirty="0">
              <a:solidFill>
                <a:srgbClr val="FF0000"/>
              </a:solidFill>
            </a:endParaRPr>
          </a:p>
        </p:txBody>
      </p:sp>
      <p:sp>
        <p:nvSpPr>
          <p:cNvPr id="6" name="TextBox 5"/>
          <p:cNvSpPr txBox="1"/>
          <p:nvPr/>
        </p:nvSpPr>
        <p:spPr>
          <a:xfrm>
            <a:off x="5562600" y="5486400"/>
            <a:ext cx="1828800" cy="1107996"/>
          </a:xfrm>
          <a:prstGeom prst="rect">
            <a:avLst/>
          </a:prstGeom>
          <a:noFill/>
        </p:spPr>
        <p:txBody>
          <a:bodyPr wrap="square" rtlCol="0">
            <a:spAutoFit/>
          </a:bodyPr>
          <a:lstStyle/>
          <a:p>
            <a:r>
              <a:rPr lang="en-US" b="1" dirty="0" err="1" smtClean="0">
                <a:solidFill>
                  <a:srgbClr val="FF0000"/>
                </a:solidFill>
              </a:rPr>
              <a:t>Rh</a:t>
            </a:r>
            <a:endParaRPr lang="en-US"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1219200" y="2133600"/>
            <a:ext cx="6853238" cy="1098550"/>
          </a:xfrm>
          <a:prstGeom prst="rect">
            <a:avLst/>
          </a:prstGeom>
          <a:noFill/>
          <a:ln w="9525">
            <a:noFill/>
            <a:miter lim="800000"/>
            <a:headEnd/>
            <a:tailEnd/>
          </a:ln>
          <a:effectLst/>
        </p:spPr>
        <p:txBody>
          <a:bodyPr wrap="none">
            <a:spAutoFit/>
          </a:bodyPr>
          <a:lstStyle/>
          <a:p>
            <a:r>
              <a:rPr lang="en-US" dirty="0">
                <a:effectLst>
                  <a:outerShdw blurRad="38100" dist="38100" dir="2700000" algn="tl">
                    <a:srgbClr val="000000"/>
                  </a:outerShdw>
                </a:effectLst>
                <a:hlinkClick r:id="rId2"/>
              </a:rPr>
              <a:t>Blood Typing Game</a:t>
            </a:r>
            <a:endParaRPr lang="en-US" dirty="0">
              <a:effectLst>
                <a:outerShdw blurRad="38100" dist="38100" dir="2700000" algn="tl">
                  <a:srgbClr val="000000"/>
                </a:outerShdw>
              </a:effectLst>
            </a:endParaRPr>
          </a:p>
        </p:txBody>
      </p:sp>
      <p:sp>
        <p:nvSpPr>
          <p:cNvPr id="67589" name="Text Box 5"/>
          <p:cNvSpPr txBox="1">
            <a:spLocks noChangeArrowheads="1"/>
          </p:cNvSpPr>
          <p:nvPr/>
        </p:nvSpPr>
        <p:spPr bwMode="auto">
          <a:xfrm>
            <a:off x="365125" y="3860800"/>
            <a:ext cx="184150" cy="1431925"/>
          </a:xfrm>
          <a:prstGeom prst="rect">
            <a:avLst/>
          </a:prstGeom>
          <a:noFill/>
          <a:ln w="9525">
            <a:noFill/>
            <a:miter lim="800000"/>
            <a:headEnd/>
            <a:tailEnd/>
          </a:ln>
          <a:effectLst/>
        </p:spPr>
        <p:txBody>
          <a:bodyPr wrap="none">
            <a:spAutoFit/>
          </a:bodyPr>
          <a:lstStyle/>
          <a:p>
            <a:endParaRPr lang="en-US" sz="4400" b="1">
              <a:effectLst>
                <a:outerShdw blurRad="38100" dist="38100" dir="2700000" algn="tl">
                  <a:srgbClr val="000000"/>
                </a:outerShdw>
              </a:effectLst>
            </a:endParaRPr>
          </a:p>
          <a:p>
            <a:endParaRPr lang="en-US" sz="4400" b="1">
              <a:effectLst>
                <a:outerShdw blurRad="38100" dist="38100" dir="2700000" algn="tl">
                  <a:srgbClr val="000000"/>
                </a:outerShdw>
              </a:effectLst>
            </a:endParaRPr>
          </a:p>
        </p:txBody>
      </p:sp>
      <p:pic>
        <p:nvPicPr>
          <p:cNvPr id="146434" name="Picture 2" descr="Image from the ga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28361"/>
            <a:ext cx="4905375"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sz="6600" dirty="0" smtClean="0">
                <a:solidFill>
                  <a:srgbClr val="FFFF00"/>
                </a:solidFill>
              </a:rPr>
              <a:t>White Blood Cells</a:t>
            </a:r>
          </a:p>
        </p:txBody>
      </p:sp>
      <p:sp>
        <p:nvSpPr>
          <p:cNvPr id="17411" name="Rectangle 3"/>
          <p:cNvSpPr>
            <a:spLocks noGrp="1" noChangeArrowheads="1"/>
          </p:cNvSpPr>
          <p:nvPr>
            <p:ph type="body" idx="1"/>
          </p:nvPr>
        </p:nvSpPr>
        <p:spPr>
          <a:xfrm>
            <a:off x="0" y="1600200"/>
            <a:ext cx="9144000" cy="5257800"/>
          </a:xfrm>
        </p:spPr>
        <p:txBody>
          <a:bodyPr/>
          <a:lstStyle/>
          <a:p>
            <a:pPr eaLnBrk="1" hangingPunct="1">
              <a:defRPr/>
            </a:pPr>
            <a:r>
              <a:rPr lang="en-US" sz="6600" dirty="0" smtClean="0">
                <a:effectLst/>
                <a:sym typeface="Wingdings" pitchFamily="2" charset="2"/>
              </a:rPr>
              <a:t>Travel through the body engulfing foreign invaders or destroying infected &amp; abnormal acting cells</a:t>
            </a:r>
          </a:p>
          <a:p>
            <a:pPr eaLnBrk="1" hangingPunct="1">
              <a:buFont typeface="Wingdings" pitchFamily="2" charset="2"/>
              <a:buNone/>
              <a:defRPr/>
            </a:pPr>
            <a:endParaRPr lang="en-US" sz="6600" dirty="0" smtClean="0"/>
          </a:p>
        </p:txBody>
      </p:sp>
    </p:spTree>
    <p:extLst>
      <p:ext uri="{BB962C8B-B14F-4D97-AF65-F5344CB8AC3E}">
        <p14:creationId xmlns:p14="http://schemas.microsoft.com/office/powerpoint/2010/main" val="180844580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6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6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2907</TotalTime>
  <Words>2222</Words>
  <Application>Microsoft Office PowerPoint</Application>
  <PresentationFormat>On-screen Show (4:3)</PresentationFormat>
  <Paragraphs>306</Paragraphs>
  <Slides>81</Slides>
  <Notes>5</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9" baseType="lpstr">
      <vt:lpstr>Arial</vt:lpstr>
      <vt:lpstr>Garamond</vt:lpstr>
      <vt:lpstr>Symbol</vt:lpstr>
      <vt:lpstr>Times New Roman</vt:lpstr>
      <vt:lpstr>Wingdings</vt:lpstr>
      <vt:lpstr>Stream</vt:lpstr>
      <vt:lpstr>Picture</vt:lpstr>
      <vt:lpstr>Bitmap Image</vt:lpstr>
      <vt:lpstr>Chapter 31 </vt:lpstr>
      <vt:lpstr>The Germ Theory of Disease</vt:lpstr>
      <vt:lpstr>Pathogen</vt:lpstr>
      <vt:lpstr>Transmission of Infectious Diseases</vt:lpstr>
      <vt:lpstr>PowerPoint Presentation</vt:lpstr>
      <vt:lpstr>The First Line: Barriers</vt:lpstr>
      <vt:lpstr>Examples:</vt:lpstr>
      <vt:lpstr>The Second Line: Internal Nonspecific Defenses</vt:lpstr>
      <vt:lpstr>White Blood Cells</vt:lpstr>
      <vt:lpstr>Macrophage</vt:lpstr>
      <vt:lpstr>Macrophage and E. coli</vt:lpstr>
      <vt:lpstr>Natural Killer Cells</vt:lpstr>
      <vt:lpstr>White Blood Cells</vt:lpstr>
      <vt:lpstr>These cells are from the same person so they have the same “self” proteins on their cell membranes</vt:lpstr>
      <vt:lpstr>Inflammatory Response</vt:lpstr>
      <vt:lpstr>Inflammatory Response</vt:lpstr>
      <vt:lpstr>PowerPoint Presentation</vt:lpstr>
      <vt:lpstr>Inflammatory Response</vt:lpstr>
      <vt:lpstr>Specialized Proteins (cytokines): released by cells to help destroy invaders</vt:lpstr>
      <vt:lpstr>The Third Line: Targeted Defense</vt:lpstr>
      <vt:lpstr>STARTING AN IMMUNE RESPONSE</vt:lpstr>
      <vt:lpstr>Antigens cause a Specific Immune Response</vt:lpstr>
      <vt:lpstr>PowerPoint Presentation</vt:lpstr>
      <vt:lpstr>Macrophage ingesting yeast</vt:lpstr>
      <vt:lpstr>Macrophage</vt:lpstr>
      <vt:lpstr>PowerPoint Presentation</vt:lpstr>
      <vt:lpstr>Helper T Lymphocytes</vt:lpstr>
      <vt:lpstr>PowerPoint Presentation</vt:lpstr>
      <vt:lpstr>B Cell Lymphocytes  </vt:lpstr>
      <vt:lpstr>PowerPoint Presentation</vt:lpstr>
      <vt:lpstr>Antibodies Attach to Antigens</vt:lpstr>
      <vt:lpstr>PowerPoint Presentation</vt:lpstr>
      <vt:lpstr>PowerPoint Presentation</vt:lpstr>
      <vt:lpstr>Cytotoxic T Cell Lymphocytes </vt:lpstr>
      <vt:lpstr>PowerPoint Presentation</vt:lpstr>
      <vt:lpstr>PowerPoint Presentation</vt:lpstr>
      <vt:lpstr>Memory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Vaccine development</vt:lpstr>
      <vt:lpstr>Vaccine development</vt:lpstr>
      <vt:lpstr>Vaccine development</vt:lpstr>
      <vt:lpstr>Vaccines</vt:lpstr>
      <vt:lpstr>Vaccines</vt:lpstr>
      <vt:lpstr>PowerPoint Presentation</vt:lpstr>
      <vt:lpstr>Active Immunity</vt:lpstr>
      <vt:lpstr>Active Immunity</vt:lpstr>
      <vt:lpstr>Passive Immunity</vt:lpstr>
      <vt:lpstr>Passive Immunity</vt:lpstr>
      <vt:lpstr>PowerPoint Presentation</vt:lpstr>
      <vt:lpstr>ABO Blood Groups</vt:lpstr>
      <vt:lpstr>Blood Groups</vt:lpstr>
      <vt:lpstr>BLOOD TYPE A</vt:lpstr>
      <vt:lpstr>BLOOD TYPE B</vt:lpstr>
      <vt:lpstr>BLOOD TYPE AB</vt:lpstr>
      <vt:lpstr>BLOOD TYPE O</vt:lpstr>
      <vt:lpstr>PowerPoint Presentation</vt:lpstr>
      <vt:lpstr>BLOOD TYPE</vt:lpstr>
      <vt:lpstr>BLOOD TYPE</vt:lpstr>
      <vt:lpstr>PowerPoint Presentation</vt:lpstr>
      <vt:lpstr>BLOOD TYPE</vt:lpstr>
      <vt:lpstr>BLOOD TYPE</vt:lpstr>
      <vt:lpstr>Organ Transplants</vt:lpstr>
      <vt:lpstr>Organ Transplants</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31 </dc:title>
  <dc:creator>Janet</dc:creator>
  <cp:lastModifiedBy>Stacy Rominger</cp:lastModifiedBy>
  <cp:revision>87</cp:revision>
  <dcterms:created xsi:type="dcterms:W3CDTF">2008-03-30T18:16:54Z</dcterms:created>
  <dcterms:modified xsi:type="dcterms:W3CDTF">2015-04-07T17:03:29Z</dcterms:modified>
</cp:coreProperties>
</file>