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26FB-1059-4C93-B309-96ED7A388C79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F279-ED0D-4BEF-804B-934E2BAE2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3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26FB-1059-4C93-B309-96ED7A388C79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F279-ED0D-4BEF-804B-934E2BAE2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6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26FB-1059-4C93-B309-96ED7A388C79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F279-ED0D-4BEF-804B-934E2BAE2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9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26FB-1059-4C93-B309-96ED7A388C79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F279-ED0D-4BEF-804B-934E2BAE2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0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26FB-1059-4C93-B309-96ED7A388C79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F279-ED0D-4BEF-804B-934E2BAE2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26FB-1059-4C93-B309-96ED7A388C79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F279-ED0D-4BEF-804B-934E2BAE2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47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26FB-1059-4C93-B309-96ED7A388C79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F279-ED0D-4BEF-804B-934E2BAE2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7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26FB-1059-4C93-B309-96ED7A388C79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F279-ED0D-4BEF-804B-934E2BAE2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26FB-1059-4C93-B309-96ED7A388C79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F279-ED0D-4BEF-804B-934E2BAE2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4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26FB-1059-4C93-B309-96ED7A388C79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F279-ED0D-4BEF-804B-934E2BAE2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8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26FB-1059-4C93-B309-96ED7A388C79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F279-ED0D-4BEF-804B-934E2BAE2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9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126FB-1059-4C93-B309-96ED7A388C79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5F279-ED0D-4BEF-804B-934E2BAE2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63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smarthistory.khanacademy.org/brunelleschis-dome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marthistory.khanacademy.org/donatello-madonna-of-the-clouds.html" TargetMode="External"/><Relationship Id="rId2" Type="http://schemas.openxmlformats.org/officeDocument/2006/relationships/hyperlink" Target="http://smarthistory.khanacademy.org/Donatello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biography.com/people/petrarch-9438891#awesm=~oCLjsnourFnjm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y.hanover.edu/courses/excerpts/165mach.html" TargetMode="External"/><Relationship Id="rId2" Type="http://schemas.openxmlformats.org/officeDocument/2006/relationships/hyperlink" Target="http://www.biography.com/people/niccol%C3%B2-machiavelli-9392446#authoring-the-prince&amp;awesm=~oCLlB4GcB7ZZrQ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biography.com/people/erasmus-21291705#later-life&amp;awesm=~oCLhey1zTOPuTm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graphy.com/people/william-shakespeare-9480323#awesm=~oCLgNfeyLyO18e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artscolumbia.org/art-history/post-classical/renaissance/southern-italian-renaissance-vs-northern-20713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Vufba_ZcoR0" TargetMode="External"/><Relationship Id="rId4" Type="http://schemas.openxmlformats.org/officeDocument/2006/relationships/hyperlink" Target="http://smarthistory.khanacademy.org/1400-1500-Renaissance-in-Italy-and-the-North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://www.slideshare.net/gsill/renaissance-vs-medieval-art-lesson-pp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iewoncities.com/rome/sanpietro.htm" TargetMode="External"/><Relationship Id="rId2" Type="http://schemas.openxmlformats.org/officeDocument/2006/relationships/hyperlink" Target="http://www.vatican.va/various/basiliche/san_pietro/vr_tour/index-en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iblio.org/wm/paint/auth/vinci/" TargetMode="External"/><Relationship Id="rId2" Type="http://schemas.openxmlformats.org/officeDocument/2006/relationships/hyperlink" Target="http://smarthistory.khanacademy.org/leonardo-notebooks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://legacy.mos.org/leonardo/bio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ibiblio.org/wm/paint/auth/michelangelo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elangelo.com/buon/bio-index2.html" TargetMode="External"/><Relationship Id="rId2" Type="http://schemas.openxmlformats.org/officeDocument/2006/relationships/hyperlink" Target="http://www.vatican.va/various/cappelle/sistina_vr/index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6876" y="773327"/>
            <a:ext cx="10325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Georgia" panose="02040502050405020303" pitchFamily="18" charset="0"/>
                <a:ea typeface="MS Gothic" panose="020B0609070205080204" pitchFamily="49" charset="-128"/>
              </a:rPr>
              <a:t>Renaissance</a:t>
            </a:r>
          </a:p>
          <a:p>
            <a:pPr algn="ctr"/>
            <a:r>
              <a:rPr lang="en-US" sz="7200" dirty="0" smtClean="0">
                <a:latin typeface="Georgia" panose="02040502050405020303" pitchFamily="18" charset="0"/>
                <a:ea typeface="MS Gothic" panose="020B0609070205080204" pitchFamily="49" charset="-128"/>
              </a:rPr>
              <a:t> Web quest</a:t>
            </a:r>
            <a:endParaRPr lang="en-US" sz="7200" dirty="0">
              <a:latin typeface="Georgia" panose="02040502050405020303" pitchFamily="18" charset="0"/>
              <a:ea typeface="MS Gothic" panose="020B0609070205080204" pitchFamily="49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0" y="2049462"/>
            <a:ext cx="2857500" cy="4257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102" y="3328087"/>
            <a:ext cx="3180642" cy="318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114" y="740229"/>
            <a:ext cx="1121228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chemeClr val="accent5"/>
                </a:solidFill>
              </a:rPr>
              <a:t>Bruneslleschi’s</a:t>
            </a:r>
            <a:r>
              <a:rPr lang="en-US" sz="6000" dirty="0">
                <a:solidFill>
                  <a:schemeClr val="accent5"/>
                </a:solidFill>
              </a:rPr>
              <a:t> Dome</a:t>
            </a:r>
          </a:p>
          <a:p>
            <a:r>
              <a:rPr lang="en-US" sz="3600" dirty="0"/>
              <a:t>✫Click on the following link and watch the video</a:t>
            </a:r>
          </a:p>
          <a:p>
            <a:endParaRPr lang="en-US" sz="3600" dirty="0"/>
          </a:p>
          <a:p>
            <a:r>
              <a:rPr lang="en-US" sz="3600" dirty="0">
                <a:hlinkClick r:id="rId2"/>
              </a:rPr>
              <a:t>http://smarthistory.khanacademy.org/brunelleschis-dome.html</a:t>
            </a:r>
            <a:endParaRPr lang="en-US" sz="36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93" y="3979906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5320" y="262839"/>
            <a:ext cx="20955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1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3" y="1088571"/>
            <a:ext cx="1110342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chemeClr val="accent5"/>
                </a:solidFill>
              </a:rPr>
              <a:t>Donatello</a:t>
            </a:r>
          </a:p>
          <a:p>
            <a:r>
              <a:rPr lang="en-US" sz="2800" dirty="0"/>
              <a:t>✫Click on the following link and watch a video about David</a:t>
            </a:r>
          </a:p>
          <a:p>
            <a:endParaRPr lang="en-US" sz="2800" dirty="0"/>
          </a:p>
          <a:p>
            <a:r>
              <a:rPr lang="en-US" sz="2800" dirty="0">
                <a:hlinkClick r:id="rId2"/>
              </a:rPr>
              <a:t>http://smarthistory.khanacademy.org/Donatello.html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✫Now click on the next link to learn about Donatello’s Madonna</a:t>
            </a:r>
          </a:p>
          <a:p>
            <a:r>
              <a:rPr lang="en-US" sz="2800" dirty="0">
                <a:hlinkClick r:id="rId3"/>
              </a:rPr>
              <a:t>http://smarthistory.khanacademy.org/donatello-madonna-of-the-clouds.html</a:t>
            </a:r>
            <a:endParaRPr lang="en-US" sz="28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1353" y="839790"/>
            <a:ext cx="20955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8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571" y="740229"/>
            <a:ext cx="111034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err="1">
                <a:solidFill>
                  <a:schemeClr val="accent5"/>
                </a:solidFill>
              </a:rPr>
              <a:t>Pertrarch</a:t>
            </a:r>
            <a:endParaRPr lang="en-US" sz="7200" dirty="0">
              <a:solidFill>
                <a:schemeClr val="accent5"/>
              </a:solidFill>
            </a:endParaRPr>
          </a:p>
          <a:p>
            <a:r>
              <a:rPr lang="en-US" sz="3200" dirty="0"/>
              <a:t>✫Click on the following link to read a biography of the poet, philosopher Petrarch</a:t>
            </a:r>
          </a:p>
          <a:p>
            <a:endParaRPr lang="en-US" sz="3200" dirty="0"/>
          </a:p>
          <a:p>
            <a:r>
              <a:rPr lang="en-US" sz="3200" dirty="0">
                <a:hlinkClick r:id="rId2"/>
              </a:rPr>
              <a:t>http://www.biography.com/people/petrarch-9438891#awesm=~oCLjsnourFnjm4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281" y="2904610"/>
            <a:ext cx="18288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1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0857" y="544287"/>
            <a:ext cx="105156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chemeClr val="accent5"/>
                </a:solidFill>
              </a:rPr>
              <a:t>Machiavelli</a:t>
            </a:r>
            <a:endParaRPr lang="en-US" sz="7200" dirty="0">
              <a:solidFill>
                <a:schemeClr val="accent5"/>
              </a:solidFill>
            </a:endParaRPr>
          </a:p>
          <a:p>
            <a:r>
              <a:rPr lang="en-US" sz="2800" dirty="0"/>
              <a:t>✫Click on the following link to read and summarize about this diplomat and writer</a:t>
            </a:r>
          </a:p>
          <a:p>
            <a:r>
              <a:rPr lang="en-US" sz="2800" dirty="0">
                <a:hlinkClick r:id="rId2"/>
              </a:rPr>
              <a:t>http://www.biography.com/people/niccol%C3%B2-machiavelli-9392446#authoring-the-prince&amp;awesm=~oCLlB4GcB7ZZrQ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✫Now read excerpts from the Prince and summarize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http://history.hanover.edu/courses/excerpts/165mach.html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743" y="435428"/>
            <a:ext cx="1260565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Desiderius Erasmus: Dutch Renaissance humanist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200" dirty="0"/>
          </a:p>
          <a:p>
            <a:r>
              <a:rPr lang="en-US" sz="3200" dirty="0"/>
              <a:t>✫Read about </a:t>
            </a:r>
            <a:r>
              <a:rPr lang="en-US" sz="3200" dirty="0" smtClean="0"/>
              <a:t>Erasmus </a:t>
            </a:r>
            <a:r>
              <a:rPr lang="en-US" sz="3200" dirty="0"/>
              <a:t>the scholar and take notes</a:t>
            </a:r>
          </a:p>
          <a:p>
            <a:endParaRPr lang="en-US" sz="3200" dirty="0"/>
          </a:p>
          <a:p>
            <a:r>
              <a:rPr lang="en-US" sz="3200" dirty="0">
                <a:hlinkClick r:id="rId2"/>
              </a:rPr>
              <a:t>http://www.biography.com/people/erasmus-21291705#later-life&amp;awesm=~oCLhey1zTOPuTm</a:t>
            </a:r>
            <a:endParaRPr lang="en-US" sz="32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192" y="3689577"/>
            <a:ext cx="20955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7" y="474345"/>
            <a:ext cx="115606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chemeClr val="accent5"/>
                </a:solidFill>
              </a:rPr>
              <a:t>England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✫</a:t>
            </a:r>
            <a:r>
              <a:rPr lang="en-US" sz="2400" dirty="0"/>
              <a:t>Click on the following link to learn about William Shakespeare the poet and playwright</a:t>
            </a:r>
          </a:p>
          <a:p>
            <a:endParaRPr lang="en-US" sz="2400" dirty="0"/>
          </a:p>
          <a:p>
            <a:r>
              <a:rPr lang="en-US" sz="2400" dirty="0">
                <a:hlinkClick r:id="rId2"/>
              </a:rPr>
              <a:t>http://www.biography.com/people/william-shakespeare-9480323#awesm=~oCLgNfeyLyO18e</a:t>
            </a:r>
            <a:endParaRPr lang="en-US" sz="2400" dirty="0"/>
          </a:p>
          <a:p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6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8472" y="3990592"/>
            <a:ext cx="10363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hlinkClick r:id="rId2"/>
              </a:rPr>
              <a:t>https://artscolumbia.org/art-history/post-classical/renaissance/southern-italian-renaissance-vs-northern-20713/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01486" y="1132114"/>
            <a:ext cx="98971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Now read the following article and summarize the difference between the Northern and Southern Renaissance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236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615405"/>
            <a:ext cx="9226860" cy="1135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23" y="2324256"/>
            <a:ext cx="5066043" cy="32383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88230" y="1874083"/>
            <a:ext cx="42384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Watch these two videos as an introduction before class</a:t>
            </a:r>
          </a:p>
          <a:p>
            <a:endParaRPr lang="en-US" dirty="0" smtClean="0"/>
          </a:p>
          <a:p>
            <a:r>
              <a:rPr lang="en-US" dirty="0" smtClean="0"/>
              <a:t>These two videos will give you back ground about the Renaissance</a:t>
            </a:r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http://smarthistory.khanacademy.org/1400-1500-Renaissance-in-Italy-and-the-North.html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https://www.youtube.com/watch?v=Vufba_ZcoR0	</a:t>
            </a:r>
            <a:r>
              <a:rPr lang="en-US" dirty="0" smtClean="0"/>
              <a:t>				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0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5130801"/>
            <a:ext cx="10554141" cy="71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6500" y="596900"/>
            <a:ext cx="7315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First you will familiarize yourself with the architecture from the Middle Ages</a:t>
            </a:r>
          </a:p>
          <a:p>
            <a:endParaRPr lang="en-US" sz="4000" dirty="0"/>
          </a:p>
          <a:p>
            <a:r>
              <a:rPr lang="en-US" sz="4000" dirty="0"/>
              <a:t>Look at the first 50 slides from this slide show: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000" y="1206501"/>
            <a:ext cx="99187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Architecture: Google the following churches and take some notes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 smtClean="0"/>
              <a:t>Westminster </a:t>
            </a:r>
            <a:r>
              <a:rPr lang="en-US" sz="3600" dirty="0"/>
              <a:t>Abbey</a:t>
            </a:r>
          </a:p>
          <a:p>
            <a:r>
              <a:rPr lang="en-US" sz="3600" dirty="0"/>
              <a:t>Notre Dame Cathedral in Paris</a:t>
            </a:r>
          </a:p>
          <a:p>
            <a:r>
              <a:rPr lang="en-US" sz="3600" dirty="0" smtClean="0"/>
              <a:t>Basilica </a:t>
            </a:r>
            <a:r>
              <a:rPr lang="en-US" sz="3600" dirty="0"/>
              <a:t>of St. Denis</a:t>
            </a:r>
          </a:p>
          <a:p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829" y="2146300"/>
            <a:ext cx="4668546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8500" y="609600"/>
            <a:ext cx="98679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chemeClr val="accent4">
                    <a:lumMod val="75000"/>
                  </a:schemeClr>
                </a:solidFill>
              </a:rPr>
              <a:t>Rome</a:t>
            </a:r>
          </a:p>
          <a:p>
            <a:endParaRPr lang="en-US" sz="2800" dirty="0"/>
          </a:p>
          <a:p>
            <a:r>
              <a:rPr lang="en-US" sz="2800" dirty="0"/>
              <a:t>Look at some of the architecture that characterized the Renaissance: Click on the following link and explore the Vatican</a:t>
            </a:r>
          </a:p>
          <a:p>
            <a:endParaRPr lang="en-US" sz="2800" dirty="0"/>
          </a:p>
          <a:p>
            <a:r>
              <a:rPr lang="en-US" sz="2800" dirty="0"/>
              <a:t>St. Peter’s Basilica</a:t>
            </a:r>
          </a:p>
          <a:p>
            <a:endParaRPr lang="en-US" sz="2800" dirty="0"/>
          </a:p>
          <a:p>
            <a:r>
              <a:rPr lang="en-US" sz="2800" dirty="0">
                <a:hlinkClick r:id="rId2"/>
              </a:rPr>
              <a:t>http://www.vatican.va/various/basiliche/san_pietro/vr_tour/index-en.html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http://www.aviewoncities.com/rome/sanpietro.htm</a:t>
            </a:r>
          </a:p>
          <a:p>
            <a:r>
              <a:rPr lang="en-US" sz="2800" dirty="0">
                <a:hlinkClick r:id="rId3"/>
              </a:rPr>
              <a:t>http://www.vatican.va/various/cappelle/sistina_vr/index.html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424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200" y="863600"/>
            <a:ext cx="8051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accent5">
                    <a:lumMod val="75000"/>
                  </a:schemeClr>
                </a:solidFill>
              </a:rPr>
              <a:t>Florence</a:t>
            </a:r>
          </a:p>
          <a:p>
            <a:r>
              <a:rPr lang="en-US" sz="3600" dirty="0"/>
              <a:t>“Of all Italian cities, Florence was the cradle of the Renaissance...Florence was a city of violent contrasts, a city of the light and the dark. “J.H. Plumb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100" y="3827163"/>
            <a:ext cx="5944115" cy="25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1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054" y="335846"/>
            <a:ext cx="115606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chemeClr val="accent5">
                    <a:lumMod val="75000"/>
                  </a:schemeClr>
                </a:solidFill>
              </a:rPr>
              <a:t>Leonardo da Vinci: </a:t>
            </a:r>
          </a:p>
          <a:p>
            <a:endParaRPr lang="en-US" dirty="0"/>
          </a:p>
          <a:p>
            <a:r>
              <a:rPr lang="en-US" dirty="0"/>
              <a:t>✫</a:t>
            </a:r>
            <a:r>
              <a:rPr lang="en-US" sz="2000" dirty="0"/>
              <a:t>Watch the video and take notes on the video 			</a:t>
            </a:r>
          </a:p>
          <a:p>
            <a:r>
              <a:rPr lang="en-US" sz="2000" dirty="0">
                <a:hlinkClick r:id="rId2"/>
              </a:rPr>
              <a:t>http://smarthistory.khanacademy.org/leonardo-notebooks.html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✫ Click on the following link and observe and take notes on various pieces of </a:t>
            </a:r>
            <a:r>
              <a:rPr lang="en-US" sz="2000" dirty="0" smtClean="0"/>
              <a:t>his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work; Mona Lisa, Ginevra de’ </a:t>
            </a:r>
            <a:r>
              <a:rPr lang="en-US" sz="2000" dirty="0" err="1"/>
              <a:t>Benci</a:t>
            </a:r>
            <a:r>
              <a:rPr lang="en-US" sz="2000" dirty="0"/>
              <a:t>, Lady with an ermine, The Last Supper, </a:t>
            </a:r>
            <a:endParaRPr lang="en-US" sz="2000" dirty="0" smtClean="0"/>
          </a:p>
          <a:p>
            <a:r>
              <a:rPr lang="en-US" sz="2000" dirty="0" smtClean="0"/>
              <a:t>and </a:t>
            </a:r>
            <a:r>
              <a:rPr lang="en-US" sz="2000" dirty="0"/>
              <a:t>The Virgin of the Rocks. </a:t>
            </a:r>
          </a:p>
          <a:p>
            <a:r>
              <a:rPr lang="en-US" sz="2000" dirty="0"/>
              <a:t>		</a:t>
            </a:r>
          </a:p>
          <a:p>
            <a:r>
              <a:rPr lang="en-US" sz="2000" dirty="0">
                <a:hlinkClick r:id="rId3"/>
              </a:rPr>
              <a:t>http://www.ibiblio.org/wm/paint/auth/vinci/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✫On the same web page click the hyperlink from sketches to paintings on this web page and take notes on the following: Vitruvian Man, Study of proportions, 	</a:t>
            </a:r>
          </a:p>
          <a:p>
            <a:endParaRPr lang="en-US" sz="2000" dirty="0"/>
          </a:p>
          <a:p>
            <a:r>
              <a:rPr lang="en-US" sz="2000" dirty="0"/>
              <a:t>✫Now click on the following link and look at the Leonardo the scientist, inventor, and artist </a:t>
            </a:r>
          </a:p>
          <a:p>
            <a:r>
              <a:rPr lang="en-US" sz="2000" dirty="0">
                <a:hlinkClick r:id="rId4"/>
              </a:rPr>
              <a:t>http://legacy.mos.org/leonardo/bio.html</a:t>
            </a:r>
            <a:endParaRPr lang="en-US" sz="20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5759" y="335846"/>
            <a:ext cx="2734355" cy="415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57943"/>
            <a:ext cx="111905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</a:rPr>
              <a:t>Michelangelo</a:t>
            </a:r>
          </a:p>
          <a:p>
            <a:r>
              <a:rPr lang="en-US" sz="2400" dirty="0"/>
              <a:t>			</a:t>
            </a:r>
          </a:p>
          <a:p>
            <a:endParaRPr lang="en-US" sz="2400" dirty="0"/>
          </a:p>
          <a:p>
            <a:r>
              <a:rPr lang="en-US" sz="2400" dirty="0"/>
              <a:t>✫Click on the following link and  take notes on Michelangelo’s background</a:t>
            </a:r>
          </a:p>
          <a:p>
            <a:endParaRPr lang="en-US" sz="2400" dirty="0"/>
          </a:p>
          <a:p>
            <a:r>
              <a:rPr lang="en-US" sz="2400" dirty="0">
                <a:hlinkClick r:id="rId2"/>
              </a:rPr>
              <a:t>http://www.ibiblio.org/wm/paint/auth/michelangelo/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✫Now click on the next link and Read the biography and click on Pieta, David , and Sistine Chapel Ceiling and take notes on the videos</a:t>
            </a:r>
          </a:p>
          <a:p>
            <a:r>
              <a:rPr lang="en-US" sz="2400" dirty="0"/>
              <a:t>http://smarthistory.khanacademy.org/michelangelo.html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838" y="354228"/>
            <a:ext cx="3014876" cy="226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7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887" y="805543"/>
            <a:ext cx="1156062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✫</a:t>
            </a:r>
            <a:r>
              <a:rPr lang="en-US" sz="3200" dirty="0"/>
              <a:t>Now you will view a virtual tour of the Sistine Chapel: Use your mouse to zoom in and navigate the room</a:t>
            </a:r>
          </a:p>
          <a:p>
            <a:r>
              <a:rPr lang="en-US" sz="3200" dirty="0"/>
              <a:t> </a:t>
            </a:r>
          </a:p>
          <a:p>
            <a:r>
              <a:rPr lang="en-US" sz="3200" dirty="0">
                <a:hlinkClick r:id="rId2"/>
              </a:rPr>
              <a:t>http://www.vatican.va/various/cappelle/sistina_vr/index.html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✫Now look at the next web page and click on Last judgement. Summarize the scandal</a:t>
            </a:r>
          </a:p>
          <a:p>
            <a:endParaRPr lang="en-US" sz="3200" dirty="0"/>
          </a:p>
          <a:p>
            <a:r>
              <a:rPr lang="en-US" sz="3200" dirty="0">
                <a:hlinkClick r:id="rId3"/>
              </a:rPr>
              <a:t>http://www.michelangelo.com/buon/bio-index2.html</a:t>
            </a:r>
            <a:endParaRPr lang="en-US" sz="32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684" y="352462"/>
            <a:ext cx="37433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879</TotalTime>
  <Words>369</Words>
  <Application>Microsoft Office PowerPoint</Application>
  <PresentationFormat>Widescreen</PresentationFormat>
  <Paragraphs>101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MS Gothic</vt:lpstr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Leanne Karalus</dc:creator>
  <cp:lastModifiedBy>Leanne Karalus</cp:lastModifiedBy>
  <cp:revision>20</cp:revision>
  <dcterms:created xsi:type="dcterms:W3CDTF">2018-03-27T14:17:32Z</dcterms:created>
  <dcterms:modified xsi:type="dcterms:W3CDTF">2018-04-23T14:10:59Z</dcterms:modified>
</cp:coreProperties>
</file>