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10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2" r:id="rId75"/>
    <p:sldId id="330" r:id="rId76"/>
    <p:sldId id="331"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810" y="-102"/>
      </p:cViewPr>
      <p:guideLst>
        <p:guide orient="horz" pos="2160"/>
        <p:guide pos="2880"/>
      </p:guideLst>
    </p:cSldViewPr>
  </p:slideViewPr>
  <p:notesTextViewPr>
    <p:cViewPr>
      <p:scale>
        <a:sx n="1" d="1"/>
        <a:sy n="1" d="1"/>
      </p:scale>
      <p:origin x="0" y="0"/>
    </p:cViewPr>
  </p:notesTextViewPr>
  <p:sorterViewPr>
    <p:cViewPr>
      <p:scale>
        <a:sx n="100" d="100"/>
        <a:sy n="100" d="100"/>
      </p:scale>
      <p:origin x="0" y="312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B0109E-1A05-46FE-8548-9B72BA55ABB1}" type="datetimeFigureOut">
              <a:rPr lang="en-US" smtClean="0"/>
              <a:t>1/20/2016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4B2158-E537-497B-9035-2D9C3D86233B}" type="slidenum">
              <a:rPr lang="en-US" smtClean="0"/>
              <a:t>‹#›</a:t>
            </a:fld>
            <a:endParaRPr lang="en-US"/>
          </a:p>
        </p:txBody>
      </p:sp>
    </p:spTree>
    <p:extLst>
      <p:ext uri="{BB962C8B-B14F-4D97-AF65-F5344CB8AC3E}">
        <p14:creationId xmlns:p14="http://schemas.microsoft.com/office/powerpoint/2010/main" val="1909119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74">
              <a:defRPr>
                <a:solidFill>
                  <a:schemeClr val="tx1"/>
                </a:solidFill>
                <a:latin typeface="Arial" charset="0"/>
              </a:defRPr>
            </a:lvl1pPr>
            <a:lvl2pPr marL="728165" indent="-280064" defTabSz="914874">
              <a:defRPr>
                <a:solidFill>
                  <a:schemeClr val="tx1"/>
                </a:solidFill>
                <a:latin typeface="Arial" charset="0"/>
              </a:defRPr>
            </a:lvl2pPr>
            <a:lvl3pPr marL="1120254" indent="-224051" defTabSz="914874">
              <a:defRPr>
                <a:solidFill>
                  <a:schemeClr val="tx1"/>
                </a:solidFill>
                <a:latin typeface="Arial" charset="0"/>
              </a:defRPr>
            </a:lvl3pPr>
            <a:lvl4pPr marL="1568356" indent="-224051" defTabSz="914874">
              <a:defRPr>
                <a:solidFill>
                  <a:schemeClr val="tx1"/>
                </a:solidFill>
                <a:latin typeface="Arial" charset="0"/>
              </a:defRPr>
            </a:lvl4pPr>
            <a:lvl5pPr marL="2016458" indent="-224051" defTabSz="914874">
              <a:defRPr>
                <a:solidFill>
                  <a:schemeClr val="tx1"/>
                </a:solidFill>
                <a:latin typeface="Arial" charset="0"/>
              </a:defRPr>
            </a:lvl5pPr>
            <a:lvl6pPr marL="2464559" indent="-224051" defTabSz="914874" eaLnBrk="0" fontAlgn="base" hangingPunct="0">
              <a:spcBef>
                <a:spcPct val="0"/>
              </a:spcBef>
              <a:spcAft>
                <a:spcPct val="0"/>
              </a:spcAft>
              <a:defRPr>
                <a:solidFill>
                  <a:schemeClr val="tx1"/>
                </a:solidFill>
                <a:latin typeface="Arial" charset="0"/>
              </a:defRPr>
            </a:lvl6pPr>
            <a:lvl7pPr marL="2912661" indent="-224051" defTabSz="914874" eaLnBrk="0" fontAlgn="base" hangingPunct="0">
              <a:spcBef>
                <a:spcPct val="0"/>
              </a:spcBef>
              <a:spcAft>
                <a:spcPct val="0"/>
              </a:spcAft>
              <a:defRPr>
                <a:solidFill>
                  <a:schemeClr val="tx1"/>
                </a:solidFill>
                <a:latin typeface="Arial" charset="0"/>
              </a:defRPr>
            </a:lvl7pPr>
            <a:lvl8pPr marL="3360763" indent="-224051" defTabSz="914874" eaLnBrk="0" fontAlgn="base" hangingPunct="0">
              <a:spcBef>
                <a:spcPct val="0"/>
              </a:spcBef>
              <a:spcAft>
                <a:spcPct val="0"/>
              </a:spcAft>
              <a:defRPr>
                <a:solidFill>
                  <a:schemeClr val="tx1"/>
                </a:solidFill>
                <a:latin typeface="Arial" charset="0"/>
              </a:defRPr>
            </a:lvl8pPr>
            <a:lvl9pPr marL="3808865" indent="-224051" defTabSz="914874" eaLnBrk="0" fontAlgn="base" hangingPunct="0">
              <a:spcBef>
                <a:spcPct val="0"/>
              </a:spcBef>
              <a:spcAft>
                <a:spcPct val="0"/>
              </a:spcAft>
              <a:defRPr>
                <a:solidFill>
                  <a:schemeClr val="tx1"/>
                </a:solidFill>
                <a:latin typeface="Arial" charset="0"/>
              </a:defRPr>
            </a:lvl9pPr>
          </a:lstStyle>
          <a:p>
            <a:fld id="{DA7F6769-27E9-4301-BBCF-CA94D7F30DAB}" type="slidenum">
              <a:rPr lang="en-US" smtClean="0"/>
              <a:pPr/>
              <a:t>14</a:t>
            </a:fld>
            <a:endParaRPr lang="en-US" smtClean="0"/>
          </a:p>
        </p:txBody>
      </p:sp>
      <p:sp>
        <p:nvSpPr>
          <p:cNvPr id="112643" name="Rectangle 2"/>
          <p:cNvSpPr>
            <a:spLocks noGrp="1" noRot="1" noChangeAspect="1" noChangeArrowheads="1" noTextEdit="1"/>
          </p:cNvSpPr>
          <p:nvPr>
            <p:ph type="sldImg"/>
          </p:nvPr>
        </p:nvSpPr>
        <p:spPr>
          <a:xfrm>
            <a:off x="1917700" y="152400"/>
            <a:ext cx="2641600" cy="1981200"/>
          </a:xfrm>
          <a:ln/>
        </p:spPr>
      </p:sp>
      <p:sp>
        <p:nvSpPr>
          <p:cNvPr id="112644" name="Rectangle 3"/>
          <p:cNvSpPr>
            <a:spLocks noGrp="1" noChangeArrowheads="1"/>
          </p:cNvSpPr>
          <p:nvPr>
            <p:ph type="body" idx="1"/>
          </p:nvPr>
        </p:nvSpPr>
        <p:spPr>
          <a:xfrm>
            <a:off x="457511" y="2286780"/>
            <a:ext cx="6018972" cy="66279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900"/>
              <a:t>- Charles Darwin wrote the first draft of “Origin of Species” in 1942, but didn’t publish it until after he found out that a colleague, Alfred Russel Wallace, had independently formulated the theory of Evolution by natural selection.  Darwin rushed “Origin” into publication so that his name would be associated with the theory’s conception.  Not only did he clearly develop the theory first, but also his published book developed the theory in much greater detail with much better documentation.</a:t>
            </a:r>
          </a:p>
          <a:p>
            <a:pPr eaLnBrk="1" hangingPunct="1"/>
            <a:endParaRPr lang="en-US" sz="900"/>
          </a:p>
          <a:p>
            <a:pPr eaLnBrk="1" hangingPunct="1"/>
            <a:r>
              <a:rPr lang="en-US" sz="900"/>
              <a:t>- The full text of “The Origin of Species by Means of Natural Selection” is available on at least one website, listed here.</a:t>
            </a:r>
          </a:p>
          <a:p>
            <a:pPr eaLnBrk="1" hangingPunct="1"/>
            <a:endParaRPr lang="en-US" sz="900"/>
          </a:p>
          <a:p>
            <a:pPr eaLnBrk="1" hangingPunct="1"/>
            <a:r>
              <a:rPr lang="en-US" sz="900"/>
              <a:t>- Darwin demonstrated that scientific theory can be separate into pattern and process.  In this case, Evolution (descent with modification) is the observed pattern, whereas natural selection is the process by which evolution is produced.</a:t>
            </a:r>
          </a:p>
          <a:p>
            <a:pPr eaLnBrk="1" hangingPunct="1"/>
            <a:endParaRPr lang="en-US" sz="900"/>
          </a:p>
          <a:p>
            <a:pPr eaLnBrk="1" hangingPunct="1"/>
            <a:r>
              <a:rPr lang="en-US" sz="900"/>
              <a:t>- Darwin arrived at the process of Natural Selection after consideration of 4 postulates; the important thing about these assertions is that each and every one is independently observable and/or testable, with no hidden assumptions necessary for verification.</a:t>
            </a:r>
          </a:p>
          <a:p>
            <a:pPr eaLnBrk="1" hangingPunct="1"/>
            <a:endParaRPr lang="en-US" sz="900"/>
          </a:p>
          <a:p>
            <a:pPr eaLnBrk="1" hangingPunct="1"/>
            <a:r>
              <a:rPr lang="en-US" sz="900"/>
              <a:t>- The four assertions are as follows:</a:t>
            </a:r>
          </a:p>
          <a:p>
            <a:pPr eaLnBrk="1" hangingPunct="1"/>
            <a:r>
              <a:rPr lang="en-US" sz="900"/>
              <a:t>	1. Individuals within species are variable:  we see polymorphism all of the time 			in the natural world, from hair and eye color to more substantial 			anatomical differences such as horn or tusk length and body size.</a:t>
            </a:r>
          </a:p>
          <a:p>
            <a:pPr eaLnBrk="1" hangingPunct="1"/>
            <a:r>
              <a:rPr lang="en-US" sz="900"/>
              <a:t>	2. Some of these variations are passed on to offspring: an extremely important point; 		Darwin apparently believed that environmental change could induce 		hereditary adaptations; later workers, however, came to understand that 		for example, that a bodybuilder’s enhanced musculature is not passed 		on to his or her children, because that’s a non-heritable phenotypic 		modification.</a:t>
            </a:r>
          </a:p>
          <a:p>
            <a:pPr eaLnBrk="1" hangingPunct="1"/>
            <a:r>
              <a:rPr lang="en-US" sz="900"/>
              <a:t>	3. In every generation, more offspring are produced than can survive: the logical 			conclusion to this assertion is that only a fraction of offspring produced 		survive long enough to breed</a:t>
            </a:r>
          </a:p>
          <a:p>
            <a:pPr eaLnBrk="1" hangingPunct="1"/>
            <a:r>
              <a:rPr lang="en-US" sz="900"/>
              <a:t>	4. The survival and reproduction of individuals is not random, but rather due to the 		natural selection of those individuals that posses favorable variations.</a:t>
            </a:r>
          </a:p>
          <a:p>
            <a:pPr eaLnBrk="1" hangingPunct="1"/>
            <a:r>
              <a:rPr lang="en-US" sz="900"/>
              <a:t>- In this way, Darwin’s conception of evolution was the gradual change in populations resulting from natural selection of individuals within those populations.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01ADF4B4-C3DD-4BEA-9A43-DFD575B8C00E}" type="datetimeFigureOut">
              <a:rPr lang="en-US" smtClean="0"/>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42A96C-B500-46F1-9C81-5B0C2F023F33}"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ADF4B4-C3DD-4BEA-9A43-DFD575B8C00E}" type="datetimeFigureOut">
              <a:rPr lang="en-US" smtClean="0"/>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42A96C-B500-46F1-9C81-5B0C2F023F3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ADF4B4-C3DD-4BEA-9A43-DFD575B8C00E}" type="datetimeFigureOut">
              <a:rPr lang="en-US" smtClean="0"/>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42A96C-B500-46F1-9C81-5B0C2F023F3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598613"/>
            <a:ext cx="4037012"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598613"/>
            <a:ext cx="40370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8"/>
          <p:cNvSpPr>
            <a:spLocks noGrp="1" noChangeArrowheads="1"/>
          </p:cNvSpPr>
          <p:nvPr>
            <p:ph type="dt" sz="half" idx="10"/>
          </p:nvPr>
        </p:nvSpPr>
        <p:spPr>
          <a:ln/>
        </p:spPr>
        <p:txBody>
          <a:bodyPr/>
          <a:lstStyle>
            <a:lvl1pPr>
              <a:defRPr/>
            </a:lvl1pPr>
          </a:lstStyle>
          <a:p>
            <a:pPr>
              <a:defRPr/>
            </a:pPr>
            <a:endParaRPr lang="en-US"/>
          </a:p>
        </p:txBody>
      </p:sp>
      <p:sp>
        <p:nvSpPr>
          <p:cNvPr id="6" name="Rectangle 69"/>
          <p:cNvSpPr>
            <a:spLocks noGrp="1" noChangeArrowheads="1"/>
          </p:cNvSpPr>
          <p:nvPr>
            <p:ph type="ftr" sz="quarter" idx="11"/>
          </p:nvPr>
        </p:nvSpPr>
        <p:spPr>
          <a:ln/>
        </p:spPr>
        <p:txBody>
          <a:bodyPr/>
          <a:lstStyle>
            <a:lvl1pPr>
              <a:defRPr/>
            </a:lvl1pPr>
          </a:lstStyle>
          <a:p>
            <a:pPr>
              <a:defRPr/>
            </a:pPr>
            <a:endParaRPr lang="en-US"/>
          </a:p>
        </p:txBody>
      </p:sp>
      <p:sp>
        <p:nvSpPr>
          <p:cNvPr id="7" name="Rectangle 70"/>
          <p:cNvSpPr>
            <a:spLocks noGrp="1" noChangeArrowheads="1"/>
          </p:cNvSpPr>
          <p:nvPr>
            <p:ph type="sldNum" sz="quarter" idx="12"/>
          </p:nvPr>
        </p:nvSpPr>
        <p:spPr>
          <a:ln/>
        </p:spPr>
        <p:txBody>
          <a:bodyPr/>
          <a:lstStyle>
            <a:lvl1pPr>
              <a:defRPr/>
            </a:lvl1pPr>
          </a:lstStyle>
          <a:p>
            <a:pPr>
              <a:defRPr/>
            </a:pPr>
            <a:fld id="{F8BE0EF5-25D9-44B4-B06A-2C2F917A17AA}" type="slidenum">
              <a:rPr lang="en-US"/>
              <a:pPr>
                <a:defRPr/>
              </a:pPr>
              <a:t>‹#›</a:t>
            </a:fld>
            <a:endParaRPr lang="en-US"/>
          </a:p>
        </p:txBody>
      </p:sp>
    </p:spTree>
    <p:extLst>
      <p:ext uri="{BB962C8B-B14F-4D97-AF65-F5344CB8AC3E}">
        <p14:creationId xmlns:p14="http://schemas.microsoft.com/office/powerpoint/2010/main" val="359719748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01ADF4B4-C3DD-4BEA-9A43-DFD575B8C00E}" type="datetimeFigureOut">
              <a:rPr lang="en-US" smtClean="0"/>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42A96C-B500-46F1-9C81-5B0C2F023F33}"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ADF4B4-C3DD-4BEA-9A43-DFD575B8C00E}" type="datetimeFigureOut">
              <a:rPr lang="en-US" smtClean="0"/>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42A96C-B500-46F1-9C81-5B0C2F023F3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01ADF4B4-C3DD-4BEA-9A43-DFD575B8C00E}" type="datetimeFigureOut">
              <a:rPr lang="en-US" smtClean="0"/>
              <a:t>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42A96C-B500-46F1-9C81-5B0C2F023F3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1ADF4B4-C3DD-4BEA-9A43-DFD575B8C00E}" type="datetimeFigureOut">
              <a:rPr lang="en-US" smtClean="0"/>
              <a:t>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42A96C-B500-46F1-9C81-5B0C2F023F3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ADF4B4-C3DD-4BEA-9A43-DFD575B8C00E}" type="datetimeFigureOut">
              <a:rPr lang="en-US" smtClean="0"/>
              <a:t>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42A96C-B500-46F1-9C81-5B0C2F023F3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ADF4B4-C3DD-4BEA-9A43-DFD575B8C00E}" type="datetimeFigureOut">
              <a:rPr lang="en-US" smtClean="0"/>
              <a:t>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42A96C-B500-46F1-9C81-5B0C2F023F3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ADF4B4-C3DD-4BEA-9A43-DFD575B8C00E}" type="datetimeFigureOut">
              <a:rPr lang="en-US" smtClean="0"/>
              <a:t>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42A96C-B500-46F1-9C81-5B0C2F023F3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ADF4B4-C3DD-4BEA-9A43-DFD575B8C00E}" type="datetimeFigureOut">
              <a:rPr lang="en-US" smtClean="0"/>
              <a:t>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42A96C-B500-46F1-9C81-5B0C2F023F3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01ADF4B4-C3DD-4BEA-9A43-DFD575B8C00E}" type="datetimeFigureOut">
              <a:rPr lang="en-US" smtClean="0"/>
              <a:t>1/20/2016</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7842A96C-B500-46F1-9C81-5B0C2F023F3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hyperlink" Target="http://people.delphiforums.com/lordorman/light.htm"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http://www.sciencenetlinks.com/interactives/evolution.html"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http://www.pearsonsuccessnet.com/snpapp/iText/products/0-13-115075-8/text/chapter14/14images/14-21.gif" TargetMode="External"/><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8" Type="http://schemas.openxmlformats.org/officeDocument/2006/relationships/hyperlink" Target="http://en.wikipedia.org/wiki/File:3homo_rudolfensis012.png" TargetMode="External"/><Relationship Id="rId3" Type="http://schemas.openxmlformats.org/officeDocument/2006/relationships/image" Target="../media/image41.jpeg"/><Relationship Id="rId7" Type="http://schemas.openxmlformats.org/officeDocument/2006/relationships/image" Target="../media/image43.png"/><Relationship Id="rId2" Type="http://schemas.openxmlformats.org/officeDocument/2006/relationships/hyperlink" Target="http://en.wikipedia.org/wiki/File:Homo_habilis-2.JPG" TargetMode="External"/><Relationship Id="rId1" Type="http://schemas.openxmlformats.org/officeDocument/2006/relationships/slideLayout" Target="../slideLayouts/slideLayout6.xml"/><Relationship Id="rId6" Type="http://schemas.openxmlformats.org/officeDocument/2006/relationships/hyperlink" Target="http://en.wikipedia.org/wiki/File:5heidelbergensis134.png" TargetMode="External"/><Relationship Id="rId5" Type="http://schemas.openxmlformats.org/officeDocument/2006/relationships/image" Target="../media/image42.png"/><Relationship Id="rId4" Type="http://schemas.openxmlformats.org/officeDocument/2006/relationships/hyperlink" Target="http://en.wikipedia.org/wiki/File:Homo_erectus0073.png" TargetMode="External"/><Relationship Id="rId9" Type="http://schemas.openxmlformats.org/officeDocument/2006/relationships/image" Target="../media/image44.png"/></Relationships>
</file>

<file path=ppt/slides/_rels/slide6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www.google.com/imgres?imgurl=http://biology111fall2010.wikispaces.com/file/view/goosebumps.jpg/177667183/goosebumps.jpg&amp;imgrefurl=http://biology111fall2010.wikispaces.com/Mobene+Tahershamsi&amp;usg=__hmiYTFK5dP21dYlsBSP6Boywmn8=&amp;h=150&amp;w=200&amp;sz=16&amp;hl=en&amp;start=3&amp;zoom=1&amp;um=1&amp;itbs=1&amp;tbnid=bpNhj82jKU7q8M:&amp;tbnh=78&amp;tbnw=104&amp;prev=/images?q=goose+bumps&amp;um=1&amp;hl=en&amp;rlz=1R2ADSA_enUS400&amp;tbs=isch:1&amp;ei=6WEwTaHbG8jSgQeBsNGfCw" TargetMode="External"/><Relationship Id="rId7"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http://www.pearsonsuccessnet.com/snpapp/iText/products/0-13-115075-8/text/chapter15/15images/15-28l.gif" TargetMode="External"/><Relationship Id="rId2" Type="http://schemas.openxmlformats.org/officeDocument/2006/relationships/image" Target="../media/image57.gi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http://www.pearsonsuccessnet.com/snpapp/iText/products/0-13-115075-8/text/chapter15/15images/15-28r.gif" TargetMode="External"/><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http://www.pearsonsuccessnet.com/snpapp/iText/products/0-13-115075-8/text/chapter15/15images/15-cr-19.gif" TargetMode="External"/><Relationship Id="rId2" Type="http://schemas.openxmlformats.org/officeDocument/2006/relationships/image" Target="../media/image60.gif"/><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http://nerds.unl.edu/Pages/preser/sec/skills/images/bug3.gif" TargetMode="External"/><Relationship Id="rId7" Type="http://schemas.openxmlformats.org/officeDocument/2006/relationships/image" Target="http://nerds.unl.edu/Pages/preser/sec/skills/images/bug2.gif" TargetMode="External"/><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http://nerds.unl.edu/Pages/preser/sec/skills/images/bug1.gif" TargetMode="External"/><Relationship Id="rId4" Type="http://schemas.openxmlformats.org/officeDocument/2006/relationships/image" Target="../media/image62.png"/><Relationship Id="rId9" Type="http://schemas.openxmlformats.org/officeDocument/2006/relationships/image" Target="http://nerds.unl.edu/Pages/preser/sec/skills/images/bug4.gif"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914400" y="3733800"/>
            <a:ext cx="7620000" cy="2895600"/>
          </a:xfrm>
        </p:spPr>
        <p:txBody>
          <a:bodyPr>
            <a:normAutofit fontScale="92500"/>
          </a:bodyPr>
          <a:lstStyle/>
          <a:p>
            <a:pPr eaLnBrk="1" hangingPunct="1">
              <a:lnSpc>
                <a:spcPct val="80000"/>
              </a:lnSpc>
              <a:defRPr/>
            </a:pPr>
            <a:r>
              <a:rPr lang="en-US" sz="8800" dirty="0" smtClean="0"/>
              <a:t>Evolution: A History and a Process</a:t>
            </a:r>
          </a:p>
        </p:txBody>
      </p:sp>
      <p:sp>
        <p:nvSpPr>
          <p:cNvPr id="2050" name="Rectangle 2"/>
          <p:cNvSpPr>
            <a:spLocks noGrp="1" noChangeArrowheads="1"/>
          </p:cNvSpPr>
          <p:nvPr>
            <p:ph type="ctrTitle"/>
          </p:nvPr>
        </p:nvSpPr>
        <p:spPr>
          <a:xfrm>
            <a:off x="457200" y="762000"/>
            <a:ext cx="8226425" cy="1736725"/>
          </a:xfrm>
        </p:spPr>
        <p:txBody>
          <a:bodyPr/>
          <a:lstStyle/>
          <a:p>
            <a:pPr eaLnBrk="1" hangingPunct="1">
              <a:defRPr/>
            </a:pPr>
            <a:r>
              <a:rPr lang="en-US" sz="9600" smtClean="0"/>
              <a:t>Chapter 14</a:t>
            </a:r>
          </a:p>
        </p:txBody>
      </p:sp>
    </p:spTree>
    <p:extLst>
      <p:ext uri="{BB962C8B-B14F-4D97-AF65-F5344CB8AC3E}">
        <p14:creationId xmlns:p14="http://schemas.microsoft.com/office/powerpoint/2010/main" val="3484871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FinchTy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0"/>
            <a:ext cx="6000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4"/>
          <p:cNvSpPr txBox="1">
            <a:spLocks noChangeArrowheads="1"/>
          </p:cNvSpPr>
          <p:nvPr/>
        </p:nvSpPr>
        <p:spPr bwMode="auto">
          <a:xfrm>
            <a:off x="533400" y="0"/>
            <a:ext cx="1371600"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400">
                <a:latin typeface="Times New Roman" pitchFamily="18" charset="0"/>
              </a:rPr>
              <a:t>F</a:t>
            </a:r>
          </a:p>
          <a:p>
            <a:pPr eaLnBrk="1" hangingPunct="1">
              <a:spcBef>
                <a:spcPct val="50000"/>
              </a:spcBef>
            </a:pPr>
            <a:r>
              <a:rPr lang="en-US" sz="4400">
                <a:latin typeface="Times New Roman" pitchFamily="18" charset="0"/>
              </a:rPr>
              <a:t>I</a:t>
            </a:r>
          </a:p>
          <a:p>
            <a:pPr eaLnBrk="1" hangingPunct="1">
              <a:spcBef>
                <a:spcPct val="50000"/>
              </a:spcBef>
            </a:pPr>
            <a:r>
              <a:rPr lang="en-US" sz="4400">
                <a:latin typeface="Times New Roman" pitchFamily="18" charset="0"/>
              </a:rPr>
              <a:t>N</a:t>
            </a:r>
          </a:p>
          <a:p>
            <a:pPr eaLnBrk="1" hangingPunct="1">
              <a:spcBef>
                <a:spcPct val="50000"/>
              </a:spcBef>
            </a:pPr>
            <a:r>
              <a:rPr lang="en-US" sz="4400">
                <a:latin typeface="Times New Roman" pitchFamily="18" charset="0"/>
              </a:rPr>
              <a:t>C</a:t>
            </a:r>
          </a:p>
          <a:p>
            <a:pPr eaLnBrk="1" hangingPunct="1">
              <a:spcBef>
                <a:spcPct val="50000"/>
              </a:spcBef>
            </a:pPr>
            <a:r>
              <a:rPr lang="en-US" sz="4400">
                <a:latin typeface="Times New Roman" pitchFamily="18" charset="0"/>
              </a:rPr>
              <a:t>H</a:t>
            </a:r>
          </a:p>
          <a:p>
            <a:pPr eaLnBrk="1" hangingPunct="1">
              <a:spcBef>
                <a:spcPct val="50000"/>
              </a:spcBef>
            </a:pPr>
            <a:r>
              <a:rPr lang="en-US" sz="4400">
                <a:latin typeface="Times New Roman" pitchFamily="18" charset="0"/>
              </a:rPr>
              <a:t>E</a:t>
            </a:r>
          </a:p>
          <a:p>
            <a:pPr eaLnBrk="1" hangingPunct="1">
              <a:spcBef>
                <a:spcPct val="50000"/>
              </a:spcBef>
            </a:pPr>
            <a:r>
              <a:rPr lang="en-US" sz="4400">
                <a:latin typeface="Times New Roman" pitchFamily="18" charset="0"/>
              </a:rPr>
              <a:t>S</a:t>
            </a:r>
          </a:p>
        </p:txBody>
      </p:sp>
    </p:spTree>
    <p:extLst>
      <p:ext uri="{BB962C8B-B14F-4D97-AF65-F5344CB8AC3E}">
        <p14:creationId xmlns:p14="http://schemas.microsoft.com/office/powerpoint/2010/main" val="900099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228600" y="914400"/>
            <a:ext cx="8699500" cy="411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800" b="1"/>
              <a:t>What were</a:t>
            </a:r>
          </a:p>
          <a:p>
            <a:pPr algn="ctr"/>
            <a:r>
              <a:rPr lang="en-US" sz="8800" b="1"/>
              <a:t>Darwin’s 2 main</a:t>
            </a:r>
          </a:p>
          <a:p>
            <a:pPr algn="ctr"/>
            <a:r>
              <a:rPr lang="en-US" sz="8800" b="1"/>
              <a:t>points?</a:t>
            </a:r>
          </a:p>
        </p:txBody>
      </p:sp>
    </p:spTree>
    <p:extLst>
      <p:ext uri="{BB962C8B-B14F-4D97-AF65-F5344CB8AC3E}">
        <p14:creationId xmlns:p14="http://schemas.microsoft.com/office/powerpoint/2010/main" val="1150858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273050"/>
            <a:ext cx="9144000" cy="1143000"/>
          </a:xfrm>
        </p:spPr>
        <p:txBody>
          <a:bodyPr/>
          <a:lstStyle/>
          <a:p>
            <a:pPr eaLnBrk="1" hangingPunct="1">
              <a:defRPr/>
            </a:pPr>
            <a:r>
              <a:rPr lang="en-US" sz="6000" b="1" smtClean="0"/>
              <a:t>Darwin’s 2 Main Points</a:t>
            </a:r>
          </a:p>
        </p:txBody>
      </p:sp>
      <p:sp>
        <p:nvSpPr>
          <p:cNvPr id="50179" name="Rectangle 3"/>
          <p:cNvSpPr>
            <a:spLocks noGrp="1" noChangeArrowheads="1"/>
          </p:cNvSpPr>
          <p:nvPr>
            <p:ph sz="quarter" idx="13"/>
          </p:nvPr>
        </p:nvSpPr>
        <p:spPr>
          <a:xfrm>
            <a:off x="0" y="1598613"/>
            <a:ext cx="9144000" cy="5259387"/>
          </a:xfrm>
        </p:spPr>
        <p:txBody>
          <a:bodyPr/>
          <a:lstStyle/>
          <a:p>
            <a:pPr eaLnBrk="1" hangingPunct="1">
              <a:defRPr/>
            </a:pPr>
            <a:r>
              <a:rPr lang="en-US" sz="6600" i="1" smtClean="0"/>
              <a:t>1. Descent with modification:</a:t>
            </a:r>
          </a:p>
          <a:p>
            <a:pPr lvl="1" eaLnBrk="1" hangingPunct="1">
              <a:defRPr/>
            </a:pPr>
            <a:r>
              <a:rPr lang="en-US" sz="6000" smtClean="0"/>
              <a:t>Species living on Earth descended from ancestral species</a:t>
            </a:r>
          </a:p>
        </p:txBody>
      </p:sp>
    </p:spTree>
    <p:extLst>
      <p:ext uri="{BB962C8B-B14F-4D97-AF65-F5344CB8AC3E}">
        <p14:creationId xmlns:p14="http://schemas.microsoft.com/office/powerpoint/2010/main" val="4228477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73050"/>
            <a:ext cx="9144000" cy="1143000"/>
          </a:xfrm>
        </p:spPr>
        <p:txBody>
          <a:bodyPr/>
          <a:lstStyle/>
          <a:p>
            <a:pPr eaLnBrk="1" hangingPunct="1">
              <a:defRPr/>
            </a:pPr>
            <a:r>
              <a:rPr lang="en-US" sz="6000" b="1" smtClean="0"/>
              <a:t>Darwin’s 2 Main Points</a:t>
            </a:r>
          </a:p>
        </p:txBody>
      </p:sp>
      <p:sp>
        <p:nvSpPr>
          <p:cNvPr id="51203" name="Rectangle 3"/>
          <p:cNvSpPr>
            <a:spLocks noGrp="1" noChangeArrowheads="1"/>
          </p:cNvSpPr>
          <p:nvPr>
            <p:ph sz="quarter" idx="13"/>
          </p:nvPr>
        </p:nvSpPr>
        <p:spPr>
          <a:xfrm>
            <a:off x="0" y="1598613"/>
            <a:ext cx="9144000" cy="5259387"/>
          </a:xfrm>
        </p:spPr>
        <p:txBody>
          <a:bodyPr/>
          <a:lstStyle/>
          <a:p>
            <a:pPr eaLnBrk="1" hangingPunct="1">
              <a:defRPr/>
            </a:pPr>
            <a:r>
              <a:rPr lang="en-US" sz="6600" i="1" dirty="0" smtClean="0"/>
              <a:t>2.  Natural selection:</a:t>
            </a:r>
            <a:endParaRPr lang="en-US" sz="6600" dirty="0" smtClean="0"/>
          </a:p>
          <a:p>
            <a:pPr lvl="1" eaLnBrk="1" hangingPunct="1">
              <a:defRPr/>
            </a:pPr>
            <a:r>
              <a:rPr lang="en-US" sz="6000" dirty="0" smtClean="0"/>
              <a:t>individuals with well-suited characteristics leave more offspring</a:t>
            </a:r>
          </a:p>
        </p:txBody>
      </p:sp>
    </p:spTree>
    <p:extLst>
      <p:ext uri="{BB962C8B-B14F-4D97-AF65-F5344CB8AC3E}">
        <p14:creationId xmlns:p14="http://schemas.microsoft.com/office/powerpoint/2010/main" val="2675434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762000" y="1600200"/>
            <a:ext cx="789305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800" b="1"/>
              <a:t>Describe</a:t>
            </a:r>
          </a:p>
          <a:p>
            <a:pPr algn="ctr"/>
            <a:r>
              <a:rPr lang="en-US" sz="8800" b="1"/>
              <a:t>adaptive value</a:t>
            </a:r>
          </a:p>
        </p:txBody>
      </p:sp>
    </p:spTree>
    <p:extLst>
      <p:ext uri="{BB962C8B-B14F-4D97-AF65-F5344CB8AC3E}">
        <p14:creationId xmlns:p14="http://schemas.microsoft.com/office/powerpoint/2010/main" val="2309385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en-US" sz="6600" b="1" smtClean="0"/>
              <a:t>Adaptive Value</a:t>
            </a:r>
          </a:p>
        </p:txBody>
      </p:sp>
      <p:sp>
        <p:nvSpPr>
          <p:cNvPr id="75779" name="Rectangle 3"/>
          <p:cNvSpPr>
            <a:spLocks noGrp="1" noChangeArrowheads="1"/>
          </p:cNvSpPr>
          <p:nvPr>
            <p:ph sz="quarter" idx="13"/>
          </p:nvPr>
        </p:nvSpPr>
        <p:spPr>
          <a:xfrm>
            <a:off x="228600" y="1598613"/>
            <a:ext cx="8686800" cy="5259387"/>
          </a:xfrm>
        </p:spPr>
        <p:txBody>
          <a:bodyPr/>
          <a:lstStyle/>
          <a:p>
            <a:pPr eaLnBrk="1" hangingPunct="1">
              <a:defRPr/>
            </a:pPr>
            <a:r>
              <a:rPr lang="en-US" sz="6600" smtClean="0"/>
              <a:t>Some variations are </a:t>
            </a:r>
            <a:r>
              <a:rPr lang="en-US" sz="6600" u="sng" smtClean="0"/>
              <a:t>more valuable</a:t>
            </a:r>
            <a:r>
              <a:rPr lang="en-US" sz="6600" smtClean="0"/>
              <a:t> in a given environment; increasing the chance of survival</a:t>
            </a:r>
          </a:p>
        </p:txBody>
      </p:sp>
    </p:spTree>
    <p:extLst>
      <p:ext uri="{BB962C8B-B14F-4D97-AF65-F5344CB8AC3E}">
        <p14:creationId xmlns:p14="http://schemas.microsoft.com/office/powerpoint/2010/main" val="2174024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228600" y="228600"/>
            <a:ext cx="8712200"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000" b="1"/>
              <a:t>What is the </a:t>
            </a:r>
          </a:p>
          <a:p>
            <a:pPr algn="ctr"/>
            <a:r>
              <a:rPr lang="en-US" sz="8000" b="1"/>
              <a:t>difference</a:t>
            </a:r>
          </a:p>
          <a:p>
            <a:pPr algn="ctr"/>
            <a:r>
              <a:rPr lang="en-US" sz="8000" b="1"/>
              <a:t>between artificial </a:t>
            </a:r>
          </a:p>
          <a:p>
            <a:pPr algn="ctr"/>
            <a:r>
              <a:rPr lang="en-US" sz="8000" b="1"/>
              <a:t>&amp; natural </a:t>
            </a:r>
          </a:p>
          <a:p>
            <a:pPr algn="ctr"/>
            <a:r>
              <a:rPr lang="en-US" sz="8000" b="1"/>
              <a:t>selection?</a:t>
            </a:r>
          </a:p>
        </p:txBody>
      </p:sp>
    </p:spTree>
    <p:extLst>
      <p:ext uri="{BB962C8B-B14F-4D97-AF65-F5344CB8AC3E}">
        <p14:creationId xmlns:p14="http://schemas.microsoft.com/office/powerpoint/2010/main" val="3916002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09600" y="914400"/>
            <a:ext cx="7924800" cy="1143000"/>
          </a:xfrm>
        </p:spPr>
        <p:txBody>
          <a:bodyPr/>
          <a:lstStyle/>
          <a:p>
            <a:pPr eaLnBrk="1" hangingPunct="1">
              <a:defRPr/>
            </a:pPr>
            <a:r>
              <a:rPr lang="en-US" sz="6000" b="1" dirty="0" smtClean="0"/>
              <a:t>Artificial </a:t>
            </a:r>
            <a:r>
              <a:rPr lang="en-US" sz="6000" b="1" dirty="0" err="1" smtClean="0"/>
              <a:t>vs</a:t>
            </a:r>
            <a:r>
              <a:rPr lang="en-US" sz="6000" b="1" dirty="0" smtClean="0"/>
              <a:t> Natural Selection</a:t>
            </a:r>
          </a:p>
        </p:txBody>
      </p:sp>
      <p:sp>
        <p:nvSpPr>
          <p:cNvPr id="81923" name="Rectangle 3"/>
          <p:cNvSpPr>
            <a:spLocks noGrp="1" noChangeArrowheads="1"/>
          </p:cNvSpPr>
          <p:nvPr>
            <p:ph sz="quarter" idx="13"/>
          </p:nvPr>
        </p:nvSpPr>
        <p:spPr>
          <a:xfrm>
            <a:off x="32657" y="2286000"/>
            <a:ext cx="9144000" cy="4953000"/>
          </a:xfrm>
        </p:spPr>
        <p:txBody>
          <a:bodyPr/>
          <a:lstStyle/>
          <a:p>
            <a:pPr eaLnBrk="1" hangingPunct="1">
              <a:lnSpc>
                <a:spcPct val="90000"/>
              </a:lnSpc>
              <a:defRPr/>
            </a:pPr>
            <a:r>
              <a:rPr lang="en-US" sz="5400" dirty="0" smtClean="0"/>
              <a:t>Both cause change in a species over a period of time</a:t>
            </a:r>
          </a:p>
          <a:p>
            <a:pPr eaLnBrk="1" hangingPunct="1">
              <a:lnSpc>
                <a:spcPct val="90000"/>
              </a:lnSpc>
              <a:defRPr/>
            </a:pPr>
            <a:r>
              <a:rPr lang="en-US" sz="5400" dirty="0" smtClean="0"/>
              <a:t>Artificial – humans choose</a:t>
            </a:r>
          </a:p>
          <a:p>
            <a:pPr eaLnBrk="1" hangingPunct="1">
              <a:lnSpc>
                <a:spcPct val="90000"/>
              </a:lnSpc>
              <a:defRPr/>
            </a:pPr>
            <a:r>
              <a:rPr lang="en-US" sz="5400" dirty="0" smtClean="0"/>
              <a:t>Natural – environment chooses</a:t>
            </a:r>
          </a:p>
        </p:txBody>
      </p:sp>
    </p:spTree>
    <p:extLst>
      <p:ext uri="{BB962C8B-B14F-4D97-AF65-F5344CB8AC3E}">
        <p14:creationId xmlns:p14="http://schemas.microsoft.com/office/powerpoint/2010/main" val="3100944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darwinsfin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8538"/>
            <a:ext cx="9144000"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3062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c1x17b-fin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400" y="1268413"/>
            <a:ext cx="6046788"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5" descr="c1x17b-fin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925"/>
            <a:ext cx="9144000" cy="653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7754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1752600"/>
            <a:ext cx="9144000" cy="5029200"/>
          </a:xfrm>
          <a:prstGeom prst="rect">
            <a:avLst/>
          </a:prstGeom>
        </p:spPr>
        <p:txBody>
          <a:bodyPr/>
          <a:lstStyle>
            <a:lvl1pPr marL="342900" indent="-342900" algn="l" rtl="0" eaLnBrk="0" fontAlgn="base" hangingPunct="0">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a:lstStyle>
          <a:p>
            <a:pPr marL="457200" lvl="1" indent="0" eaLnBrk="1" hangingPunct="1">
              <a:buFont typeface="Wingdings" pitchFamily="2" charset="2"/>
              <a:buNone/>
              <a:defRPr/>
            </a:pPr>
            <a:r>
              <a:rPr lang="en-US" sz="6000" dirty="0" smtClean="0"/>
              <a:t>The Finches Darwin studied showed variation in different environments.</a:t>
            </a:r>
            <a:endParaRPr lang="en-US" sz="6000" dirty="0"/>
          </a:p>
        </p:txBody>
      </p:sp>
      <p:sp>
        <p:nvSpPr>
          <p:cNvPr id="4" name="Rectangle 2"/>
          <p:cNvSpPr txBox="1">
            <a:spLocks noChangeArrowheads="1"/>
          </p:cNvSpPr>
          <p:nvPr/>
        </p:nvSpPr>
        <p:spPr bwMode="auto">
          <a:xfrm>
            <a:off x="152400" y="228600"/>
            <a:ext cx="8763000" cy="1143000"/>
          </a:xfrm>
          <a:prstGeom prst="rect">
            <a:avLst/>
          </a:prstGeom>
          <a:noFill/>
          <a:ln w="9525">
            <a:noFill/>
            <a:miter lim="800000"/>
            <a:headEnd/>
            <a:tailEnd/>
          </a:ln>
          <a:effectLst/>
        </p:spPr>
        <p:txBody>
          <a:bodyPr anchor="ctr" anchorCtr="1"/>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US" b="1" dirty="0" smtClean="0">
                <a:solidFill>
                  <a:srgbClr val="FFFF00"/>
                </a:solidFill>
              </a:rPr>
              <a:t>Importance of the Finches:</a:t>
            </a:r>
          </a:p>
        </p:txBody>
      </p:sp>
    </p:spTree>
    <p:extLst>
      <p:ext uri="{BB962C8B-B14F-4D97-AF65-F5344CB8AC3E}">
        <p14:creationId xmlns:p14="http://schemas.microsoft.com/office/powerpoint/2010/main" val="1447137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2871788" y="6076950"/>
            <a:ext cx="6078537" cy="781050"/>
            <a:chOff x="1809" y="3828"/>
            <a:chExt cx="3829" cy="492"/>
          </a:xfrm>
        </p:grpSpPr>
        <p:sp>
          <p:nvSpPr>
            <p:cNvPr id="16391" name="Rectangle 5"/>
            <p:cNvSpPr>
              <a:spLocks noChangeArrowheads="1"/>
            </p:cNvSpPr>
            <p:nvPr/>
          </p:nvSpPr>
          <p:spPr bwMode="auto">
            <a:xfrm>
              <a:off x="1920" y="4032"/>
              <a:ext cx="367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2400" b="1">
                  <a:solidFill>
                    <a:srgbClr val="FFFF99"/>
                  </a:solidFill>
                  <a:latin typeface="Times New Roman" pitchFamily="18" charset="0"/>
                </a:rPr>
                <a:t>http://www.talkorigins.org/faqs/origin.html</a:t>
              </a:r>
            </a:p>
          </p:txBody>
        </p:sp>
        <p:sp>
          <p:nvSpPr>
            <p:cNvPr id="16392" name="Text Box 6"/>
            <p:cNvSpPr txBox="1">
              <a:spLocks noChangeArrowheads="1"/>
            </p:cNvSpPr>
            <p:nvPr/>
          </p:nvSpPr>
          <p:spPr bwMode="auto">
            <a:xfrm>
              <a:off x="1809" y="3828"/>
              <a:ext cx="38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FFFF00"/>
                  </a:solidFill>
                  <a:latin typeface="Times New Roman" pitchFamily="18" charset="0"/>
                </a:rPr>
                <a:t>“</a:t>
              </a:r>
              <a:r>
                <a:rPr lang="en-US" sz="2400" b="1" i="1">
                  <a:solidFill>
                    <a:srgbClr val="FFFF00"/>
                  </a:solidFill>
                  <a:latin typeface="Times New Roman" pitchFamily="18" charset="0"/>
                </a:rPr>
                <a:t>The Origin of Species</a:t>
              </a:r>
              <a:r>
                <a:rPr lang="en-US" sz="2400" b="1">
                  <a:solidFill>
                    <a:srgbClr val="FFFF00"/>
                  </a:solidFill>
                  <a:latin typeface="Times New Roman" pitchFamily="18" charset="0"/>
                </a:rPr>
                <a:t>…” on the INTERNET</a:t>
              </a:r>
            </a:p>
          </p:txBody>
        </p:sp>
      </p:grpSp>
      <p:grpSp>
        <p:nvGrpSpPr>
          <p:cNvPr id="3" name="Group 7"/>
          <p:cNvGrpSpPr>
            <a:grpSpLocks/>
          </p:cNvGrpSpPr>
          <p:nvPr/>
        </p:nvGrpSpPr>
        <p:grpSpPr bwMode="auto">
          <a:xfrm>
            <a:off x="3962400" y="0"/>
            <a:ext cx="5181600" cy="5995988"/>
            <a:chOff x="106" y="788"/>
            <a:chExt cx="1979" cy="2635"/>
          </a:xfrm>
        </p:grpSpPr>
        <p:pic>
          <p:nvPicPr>
            <p:cNvPr id="16389" name="Picture 8" descr="darw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 y="788"/>
              <a:ext cx="1979" cy="2635"/>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6390" name="Text Box 9"/>
            <p:cNvSpPr txBox="1">
              <a:spLocks noChangeArrowheads="1"/>
            </p:cNvSpPr>
            <p:nvPr/>
          </p:nvSpPr>
          <p:spPr bwMode="auto">
            <a:xfrm>
              <a:off x="622" y="3146"/>
              <a:ext cx="575"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FF3300"/>
                  </a:solidFill>
                  <a:latin typeface="Times New Roman" pitchFamily="18" charset="0"/>
                </a:rPr>
                <a:t>1809-1882</a:t>
              </a:r>
            </a:p>
          </p:txBody>
        </p:sp>
      </p:grpSp>
      <p:sp>
        <p:nvSpPr>
          <p:cNvPr id="107530" name="Text Box 10"/>
          <p:cNvSpPr txBox="1">
            <a:spLocks noChangeArrowheads="1"/>
          </p:cNvSpPr>
          <p:nvPr/>
        </p:nvSpPr>
        <p:spPr bwMode="auto">
          <a:xfrm>
            <a:off x="-9525" y="228600"/>
            <a:ext cx="4124325"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3300"/>
              </a:buClr>
              <a:buFont typeface="Wingdings" pitchFamily="2" charset="2"/>
              <a:buChar char="Ø"/>
            </a:pPr>
            <a:r>
              <a:rPr lang="en-US" sz="4000" b="1" dirty="0">
                <a:solidFill>
                  <a:srgbClr val="FFFF00"/>
                </a:solidFill>
                <a:latin typeface="Times New Roman" pitchFamily="18" charset="0"/>
              </a:rPr>
              <a:t>1831-1836: H.M.S. Beagle</a:t>
            </a:r>
          </a:p>
          <a:p>
            <a:pPr eaLnBrk="1" hangingPunct="1">
              <a:buClr>
                <a:srgbClr val="FF3300"/>
              </a:buClr>
              <a:buFont typeface="Wingdings" pitchFamily="2" charset="2"/>
              <a:buNone/>
            </a:pPr>
            <a:endParaRPr lang="en-US" sz="4000" b="1" dirty="0">
              <a:solidFill>
                <a:srgbClr val="FFFF00"/>
              </a:solidFill>
              <a:latin typeface="Times New Roman" pitchFamily="18" charset="0"/>
            </a:endParaRPr>
          </a:p>
          <a:p>
            <a:pPr eaLnBrk="1" hangingPunct="1">
              <a:buClr>
                <a:srgbClr val="FF3300"/>
              </a:buClr>
              <a:buFont typeface="Wingdings" pitchFamily="2" charset="2"/>
              <a:buChar char="Ø"/>
            </a:pPr>
            <a:r>
              <a:rPr lang="en-US" sz="4000" b="1" dirty="0">
                <a:solidFill>
                  <a:srgbClr val="FFFF00"/>
                </a:solidFill>
                <a:latin typeface="Times New Roman" pitchFamily="18" charset="0"/>
              </a:rPr>
              <a:t>Early 1840’s: Developed Theory 	of Natural Selection</a:t>
            </a:r>
          </a:p>
          <a:p>
            <a:pPr eaLnBrk="1" hangingPunct="1">
              <a:buClr>
                <a:srgbClr val="FF3300"/>
              </a:buClr>
              <a:buFont typeface="Wingdings" pitchFamily="2" charset="2"/>
              <a:buNone/>
            </a:pPr>
            <a:endParaRPr lang="en-US" sz="4000" b="1" dirty="0">
              <a:solidFill>
                <a:srgbClr val="FFFF00"/>
              </a:solidFill>
              <a:latin typeface="Times New Roman" pitchFamily="18" charset="0"/>
            </a:endParaRPr>
          </a:p>
          <a:p>
            <a:pPr eaLnBrk="1" hangingPunct="1">
              <a:buClr>
                <a:srgbClr val="FF3300"/>
              </a:buClr>
              <a:buFont typeface="Wingdings" pitchFamily="2" charset="2"/>
              <a:buChar char="Ø"/>
            </a:pPr>
            <a:r>
              <a:rPr lang="en-US" sz="4000" b="1" dirty="0">
                <a:solidFill>
                  <a:srgbClr val="FFFF00"/>
                </a:solidFill>
                <a:latin typeface="Times New Roman" pitchFamily="18" charset="0"/>
              </a:rPr>
              <a:t>1859: Published “Origin…”</a:t>
            </a:r>
          </a:p>
        </p:txBody>
      </p:sp>
    </p:spTree>
    <p:extLst>
      <p:ext uri="{BB962C8B-B14F-4D97-AF65-F5344CB8AC3E}">
        <p14:creationId xmlns:p14="http://schemas.microsoft.com/office/powerpoint/2010/main" val="46555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877504" presetClass="entr" presetSubtype="41905316"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41923612" fill="hold" grpId="0" nodeType="clickEffect">
                                  <p:stCondLst>
                                    <p:cond delay="0"/>
                                  </p:stCondLst>
                                  <p:childTnLst>
                                    <p:set>
                                      <p:cBhvr>
                                        <p:cTn id="10" dur="1" fill="hold">
                                          <p:stCondLst>
                                            <p:cond delay="499"/>
                                          </p:stCondLst>
                                        </p:cTn>
                                        <p:tgtEl>
                                          <p:spTgt spid="10753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entr" presetSubtype="41923612" fill="hold" grpId="0" nodeType="clickEffect">
                                  <p:stCondLst>
                                    <p:cond delay="0"/>
                                  </p:stCondLst>
                                  <p:childTnLst>
                                    <p:set>
                                      <p:cBhvr>
                                        <p:cTn id="14" dur="1" fill="hold">
                                          <p:stCondLst>
                                            <p:cond delay="499"/>
                                          </p:stCondLst>
                                        </p:cTn>
                                        <p:tgtEl>
                                          <p:spTgt spid="10753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entr" presetSubtype="41923612" fill="hold" grpId="0" nodeType="clickEffect">
                                  <p:stCondLst>
                                    <p:cond delay="0"/>
                                  </p:stCondLst>
                                  <p:childTnLst>
                                    <p:set>
                                      <p:cBhvr>
                                        <p:cTn id="18" dur="1" fill="hold">
                                          <p:stCondLst>
                                            <p:cond delay="499"/>
                                          </p:stCondLst>
                                        </p:cTn>
                                        <p:tgtEl>
                                          <p:spTgt spid="107530">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30"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28600" y="304800"/>
            <a:ext cx="8763000" cy="1143000"/>
          </a:xfrm>
        </p:spPr>
        <p:txBody>
          <a:bodyPr/>
          <a:lstStyle/>
          <a:p>
            <a:pPr eaLnBrk="1" hangingPunct="1">
              <a:defRPr/>
            </a:pPr>
            <a:r>
              <a:rPr lang="en-US" b="1" dirty="0" smtClean="0"/>
              <a:t>Darwin publishes his Theory – The Origin of Species (1859)</a:t>
            </a:r>
          </a:p>
        </p:txBody>
      </p:sp>
      <p:sp>
        <p:nvSpPr>
          <p:cNvPr id="49155" name="Rectangle 3"/>
          <p:cNvSpPr>
            <a:spLocks noGrp="1" noChangeArrowheads="1"/>
          </p:cNvSpPr>
          <p:nvPr>
            <p:ph sz="quarter" idx="13"/>
          </p:nvPr>
        </p:nvSpPr>
        <p:spPr>
          <a:xfrm>
            <a:off x="381000" y="2743200"/>
            <a:ext cx="9144000" cy="5029200"/>
          </a:xfrm>
        </p:spPr>
        <p:txBody>
          <a:bodyPr/>
          <a:lstStyle/>
          <a:p>
            <a:pPr marL="0" lvl="1" indent="0" eaLnBrk="1" hangingPunct="1">
              <a:buClr>
                <a:schemeClr val="tx2"/>
              </a:buClr>
              <a:buSzPct val="115000"/>
              <a:buFont typeface="Wingdings" pitchFamily="2" charset="2"/>
              <a:buNone/>
              <a:defRPr/>
            </a:pPr>
            <a:r>
              <a:rPr lang="en-US" sz="6000" dirty="0" err="1" smtClean="0"/>
              <a:t>i</a:t>
            </a:r>
            <a:r>
              <a:rPr lang="en-US" sz="6000" dirty="0" smtClean="0"/>
              <a:t>. Species living on Earth today descended from ancestral species</a:t>
            </a:r>
            <a:endParaRPr lang="en-US" sz="6000" dirty="0"/>
          </a:p>
        </p:txBody>
      </p:sp>
      <p:sp>
        <p:nvSpPr>
          <p:cNvPr id="4" name="Rectangle 2"/>
          <p:cNvSpPr txBox="1">
            <a:spLocks noChangeArrowheads="1"/>
          </p:cNvSpPr>
          <p:nvPr/>
        </p:nvSpPr>
        <p:spPr bwMode="auto">
          <a:xfrm>
            <a:off x="152400" y="1600200"/>
            <a:ext cx="8763000" cy="1143000"/>
          </a:xfrm>
          <a:prstGeom prst="rect">
            <a:avLst/>
          </a:prstGeom>
          <a:noFill/>
          <a:ln w="9525">
            <a:noFill/>
            <a:miter lim="800000"/>
            <a:headEnd/>
            <a:tailEnd/>
          </a:ln>
          <a:effectLst/>
        </p:spPr>
        <p:txBody>
          <a:bodyPr anchor="ctr" anchorCtr="1"/>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US" b="1" dirty="0" smtClean="0">
                <a:solidFill>
                  <a:srgbClr val="FFFF00"/>
                </a:solidFill>
              </a:rPr>
              <a:t>Three Main Points:</a:t>
            </a:r>
          </a:p>
        </p:txBody>
      </p:sp>
    </p:spTree>
    <p:extLst>
      <p:ext uri="{BB962C8B-B14F-4D97-AF65-F5344CB8AC3E}">
        <p14:creationId xmlns:p14="http://schemas.microsoft.com/office/powerpoint/2010/main" val="4259485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28600" y="228600"/>
            <a:ext cx="8763000" cy="1143000"/>
          </a:xfrm>
        </p:spPr>
        <p:txBody>
          <a:bodyPr/>
          <a:lstStyle/>
          <a:p>
            <a:pPr eaLnBrk="1" hangingPunct="1">
              <a:defRPr/>
            </a:pPr>
            <a:r>
              <a:rPr lang="en-US" b="1" dirty="0" smtClean="0"/>
              <a:t>Darwin publishes his Theory – The Origin of Species (1859)</a:t>
            </a:r>
          </a:p>
        </p:txBody>
      </p:sp>
      <p:sp>
        <p:nvSpPr>
          <p:cNvPr id="49155" name="Rectangle 3"/>
          <p:cNvSpPr>
            <a:spLocks noGrp="1" noChangeArrowheads="1"/>
          </p:cNvSpPr>
          <p:nvPr>
            <p:ph sz="quarter" idx="13"/>
          </p:nvPr>
        </p:nvSpPr>
        <p:spPr>
          <a:xfrm>
            <a:off x="-76200" y="1752600"/>
            <a:ext cx="9144000" cy="5029200"/>
          </a:xfrm>
        </p:spPr>
        <p:txBody>
          <a:bodyPr/>
          <a:lstStyle/>
          <a:p>
            <a:pPr marL="457200" lvl="1" indent="0" eaLnBrk="1" hangingPunct="1">
              <a:buFont typeface="Wingdings" pitchFamily="2" charset="2"/>
              <a:buNone/>
              <a:defRPr/>
            </a:pPr>
            <a:r>
              <a:rPr lang="en-US" sz="6000" dirty="0" smtClean="0"/>
              <a:t>ii. Individuals best adapted to their environment will survive and produce </a:t>
            </a:r>
            <a:r>
              <a:rPr lang="en-US" sz="6000" dirty="0"/>
              <a:t>more </a:t>
            </a:r>
            <a:r>
              <a:rPr lang="en-US" sz="6000" dirty="0" smtClean="0"/>
              <a:t>offspring</a:t>
            </a:r>
            <a:endParaRPr lang="en-US" sz="6000" dirty="0"/>
          </a:p>
        </p:txBody>
      </p:sp>
    </p:spTree>
    <p:extLst>
      <p:ext uri="{BB962C8B-B14F-4D97-AF65-F5344CB8AC3E}">
        <p14:creationId xmlns:p14="http://schemas.microsoft.com/office/powerpoint/2010/main" val="4002239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Figure 1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9585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28600" y="381000"/>
            <a:ext cx="8763000" cy="1143000"/>
          </a:xfrm>
        </p:spPr>
        <p:txBody>
          <a:bodyPr/>
          <a:lstStyle/>
          <a:p>
            <a:pPr eaLnBrk="1" hangingPunct="1">
              <a:defRPr/>
            </a:pPr>
            <a:r>
              <a:rPr lang="en-US" b="1" dirty="0" smtClean="0"/>
              <a:t>Darwin publishes his Theory – The Origin of Species (1859)</a:t>
            </a:r>
          </a:p>
        </p:txBody>
      </p:sp>
      <p:sp>
        <p:nvSpPr>
          <p:cNvPr id="49155" name="Rectangle 3"/>
          <p:cNvSpPr>
            <a:spLocks noGrp="1" noChangeArrowheads="1"/>
          </p:cNvSpPr>
          <p:nvPr>
            <p:ph sz="quarter" idx="13"/>
          </p:nvPr>
        </p:nvSpPr>
        <p:spPr>
          <a:xfrm>
            <a:off x="152400" y="2133600"/>
            <a:ext cx="9144000" cy="5029200"/>
          </a:xfrm>
        </p:spPr>
        <p:txBody>
          <a:bodyPr/>
          <a:lstStyle/>
          <a:p>
            <a:pPr marL="0" indent="0" eaLnBrk="1" hangingPunct="1">
              <a:buFont typeface="Wingdings" pitchFamily="2" charset="2"/>
              <a:buNone/>
              <a:defRPr/>
            </a:pPr>
            <a:r>
              <a:rPr lang="en-US" sz="6000" dirty="0" smtClean="0"/>
              <a:t>iii. Evolutionary change occurs because the environment leads to a struggle for existence</a:t>
            </a:r>
          </a:p>
        </p:txBody>
      </p:sp>
    </p:spTree>
    <p:extLst>
      <p:ext uri="{BB962C8B-B14F-4D97-AF65-F5344CB8AC3E}">
        <p14:creationId xmlns:p14="http://schemas.microsoft.com/office/powerpoint/2010/main" val="290775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152401" y="158751"/>
            <a:ext cx="8458200" cy="5632311"/>
          </a:xfrm>
          <a:prstGeom prst="rect">
            <a:avLst/>
          </a:prstGeom>
          <a:noFill/>
          <a:ln w="9525">
            <a:noFill/>
            <a:miter lim="800000"/>
            <a:headEnd/>
            <a:tailEnd/>
          </a:ln>
          <a:effectLst/>
        </p:spPr>
        <p:txBody>
          <a:bodyPr wrap="square">
            <a:spAutoFit/>
          </a:bodyPr>
          <a:lstStyle/>
          <a:p>
            <a:pPr algn="ctr">
              <a:defRPr/>
            </a:pPr>
            <a:r>
              <a:rPr lang="en-US" sz="7200" b="1" dirty="0">
                <a:effectLst>
                  <a:outerShdw blurRad="38100" dist="38100" dir="2700000" algn="tl">
                    <a:srgbClr val="000000"/>
                  </a:outerShdw>
                </a:effectLst>
              </a:rPr>
              <a:t>14.3 Darwin</a:t>
            </a:r>
          </a:p>
          <a:p>
            <a:pPr algn="ctr">
              <a:defRPr/>
            </a:pPr>
            <a:r>
              <a:rPr lang="en-US" sz="7200" b="1" dirty="0">
                <a:effectLst>
                  <a:outerShdw blurRad="38100" dist="38100" dir="2700000" algn="tl">
                    <a:srgbClr val="000000"/>
                  </a:outerShdw>
                </a:effectLst>
              </a:rPr>
              <a:t>proposed natural </a:t>
            </a:r>
          </a:p>
          <a:p>
            <a:pPr algn="ctr">
              <a:defRPr/>
            </a:pPr>
            <a:r>
              <a:rPr lang="en-US" sz="7200" b="1" dirty="0">
                <a:effectLst>
                  <a:outerShdw blurRad="38100" dist="38100" dir="2700000" algn="tl">
                    <a:srgbClr val="000000"/>
                  </a:outerShdw>
                </a:effectLst>
              </a:rPr>
              <a:t>selection as the </a:t>
            </a:r>
          </a:p>
          <a:p>
            <a:pPr algn="ctr">
              <a:defRPr/>
            </a:pPr>
            <a:r>
              <a:rPr lang="en-US" sz="7200" b="1" u="sng" dirty="0">
                <a:effectLst>
                  <a:outerShdw blurRad="38100" dist="38100" dir="2700000" algn="tl">
                    <a:srgbClr val="000000"/>
                  </a:outerShdw>
                </a:effectLst>
              </a:rPr>
              <a:t>mechanism of</a:t>
            </a:r>
          </a:p>
          <a:p>
            <a:pPr algn="ctr">
              <a:defRPr/>
            </a:pPr>
            <a:r>
              <a:rPr lang="en-US" sz="7200" b="1" u="sng" dirty="0">
                <a:effectLst>
                  <a:outerShdw blurRad="38100" dist="38100" dir="2700000" algn="tl">
                    <a:srgbClr val="000000"/>
                  </a:outerShdw>
                </a:effectLst>
              </a:rPr>
              <a:t>evolution</a:t>
            </a:r>
          </a:p>
        </p:txBody>
      </p:sp>
    </p:spTree>
    <p:extLst>
      <p:ext uri="{BB962C8B-B14F-4D97-AF65-F5344CB8AC3E}">
        <p14:creationId xmlns:p14="http://schemas.microsoft.com/office/powerpoint/2010/main" val="486471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rmAutofit fontScale="90000"/>
          </a:bodyPr>
          <a:lstStyle/>
          <a:p>
            <a:pPr eaLnBrk="1" hangingPunct="1">
              <a:defRPr/>
            </a:pPr>
            <a:r>
              <a:rPr lang="en-US" sz="4600" b="1" smtClean="0"/>
              <a:t>Importance of Evolution to Science Education</a:t>
            </a:r>
          </a:p>
        </p:txBody>
      </p:sp>
      <p:sp>
        <p:nvSpPr>
          <p:cNvPr id="106499" name="Rectangle 3"/>
          <p:cNvSpPr>
            <a:spLocks noGrp="1" noChangeArrowheads="1"/>
          </p:cNvSpPr>
          <p:nvPr>
            <p:ph type="body" sz="half" idx="1"/>
          </p:nvPr>
        </p:nvSpPr>
        <p:spPr>
          <a:xfrm>
            <a:off x="455613" y="1598613"/>
            <a:ext cx="4318000" cy="3781425"/>
          </a:xfrm>
        </p:spPr>
        <p:txBody>
          <a:bodyPr>
            <a:normAutofit/>
          </a:bodyPr>
          <a:lstStyle/>
          <a:p>
            <a:pPr algn="ctr" eaLnBrk="1" hangingPunct="1">
              <a:buFont typeface="Wingdings" pitchFamily="2" charset="2"/>
              <a:buNone/>
              <a:defRPr/>
            </a:pPr>
            <a:endParaRPr lang="en-US" sz="3600" i="1" smtClean="0"/>
          </a:p>
          <a:p>
            <a:pPr algn="ctr" eaLnBrk="1" hangingPunct="1">
              <a:buFont typeface="Wingdings" pitchFamily="2" charset="2"/>
              <a:buNone/>
              <a:defRPr/>
            </a:pPr>
            <a:r>
              <a:rPr lang="en-US" sz="3600" i="1" smtClean="0"/>
              <a:t>“Nothing in biology makes sense except in the light of 	evolution</a:t>
            </a:r>
            <a:r>
              <a:rPr lang="en-US" sz="3300" i="1" smtClean="0"/>
              <a:t>.”</a:t>
            </a:r>
          </a:p>
          <a:p>
            <a:pPr algn="ctr" eaLnBrk="1" hangingPunct="1">
              <a:buFont typeface="Wingdings" pitchFamily="2" charset="2"/>
              <a:buNone/>
              <a:defRPr/>
            </a:pPr>
            <a:r>
              <a:rPr lang="en-US" sz="3300" smtClean="0"/>
              <a:t> </a:t>
            </a:r>
          </a:p>
        </p:txBody>
      </p:sp>
      <p:graphicFrame>
        <p:nvGraphicFramePr>
          <p:cNvPr id="4100" name="Object 4"/>
          <p:cNvGraphicFramePr>
            <a:graphicFrameLocks noGrp="1" noChangeAspect="1"/>
          </p:cNvGraphicFramePr>
          <p:nvPr>
            <p:ph sz="half" idx="2"/>
          </p:nvPr>
        </p:nvGraphicFramePr>
        <p:xfrm>
          <a:off x="4954588" y="2128838"/>
          <a:ext cx="3722687" cy="3251200"/>
        </p:xfrm>
        <a:graphic>
          <a:graphicData uri="http://schemas.openxmlformats.org/presentationml/2006/ole">
            <mc:AlternateContent xmlns:mc="http://schemas.openxmlformats.org/markup-compatibility/2006">
              <mc:Choice xmlns:v="urn:schemas-microsoft-com:vml" Requires="v">
                <p:oleObj spid="_x0000_s1037" name="Bitmap Image" r:id="rId3" imgW="2029108" imgH="1771429" progId="Paint.Picture">
                  <p:embed/>
                </p:oleObj>
              </mc:Choice>
              <mc:Fallback>
                <p:oleObj name="Bitmap Image" r:id="rId3" imgW="2029108" imgH="177142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4588" y="2128838"/>
                        <a:ext cx="3722687"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1" name="Text Box 5"/>
          <p:cNvSpPr txBox="1">
            <a:spLocks noChangeArrowheads="1"/>
          </p:cNvSpPr>
          <p:nvPr/>
        </p:nvSpPr>
        <p:spPr bwMode="auto">
          <a:xfrm>
            <a:off x="838200" y="6589713"/>
            <a:ext cx="8305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p>
        </p:txBody>
      </p:sp>
      <p:sp>
        <p:nvSpPr>
          <p:cNvPr id="4102" name="Text Box 6"/>
          <p:cNvSpPr txBox="1">
            <a:spLocks noChangeArrowheads="1"/>
          </p:cNvSpPr>
          <p:nvPr/>
        </p:nvSpPr>
        <p:spPr bwMode="auto">
          <a:xfrm>
            <a:off x="990600" y="6248400"/>
            <a:ext cx="777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hlinkClick r:id="rId5"/>
              </a:rPr>
              <a:t>http://people.delphiforums.com/lordorman/light.htm</a:t>
            </a:r>
            <a:endParaRPr lang="en-US"/>
          </a:p>
        </p:txBody>
      </p:sp>
      <p:sp>
        <p:nvSpPr>
          <p:cNvPr id="4103" name="Text Box 7"/>
          <p:cNvSpPr txBox="1">
            <a:spLocks noChangeArrowheads="1"/>
          </p:cNvSpPr>
          <p:nvPr/>
        </p:nvSpPr>
        <p:spPr bwMode="auto">
          <a:xfrm>
            <a:off x="4572000" y="5181600"/>
            <a:ext cx="434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4104" name="Text Box 8"/>
          <p:cNvSpPr txBox="1">
            <a:spLocks noChangeArrowheads="1"/>
          </p:cNvSpPr>
          <p:nvPr/>
        </p:nvSpPr>
        <p:spPr bwMode="auto">
          <a:xfrm>
            <a:off x="1066800" y="5791200"/>
            <a:ext cx="723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4105" name="Text Box 9"/>
          <p:cNvSpPr txBox="1">
            <a:spLocks noChangeArrowheads="1"/>
          </p:cNvSpPr>
          <p:nvPr/>
        </p:nvSpPr>
        <p:spPr bwMode="auto">
          <a:xfrm>
            <a:off x="990600" y="5562600"/>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b="1"/>
              <a:t>Theodosius Dobzhansky 1900 - 1975</a:t>
            </a:r>
          </a:p>
        </p:txBody>
      </p:sp>
    </p:spTree>
    <p:extLst>
      <p:ext uri="{BB962C8B-B14F-4D97-AF65-F5344CB8AC3E}">
        <p14:creationId xmlns:p14="http://schemas.microsoft.com/office/powerpoint/2010/main" val="367185496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en-US" sz="6600" b="1" smtClean="0"/>
              <a:t>Population</a:t>
            </a:r>
          </a:p>
        </p:txBody>
      </p:sp>
      <p:sp>
        <p:nvSpPr>
          <p:cNvPr id="71683" name="Rectangle 3"/>
          <p:cNvSpPr>
            <a:spLocks noGrp="1" noChangeArrowheads="1"/>
          </p:cNvSpPr>
          <p:nvPr>
            <p:ph sz="quarter" idx="13"/>
          </p:nvPr>
        </p:nvSpPr>
        <p:spPr>
          <a:xfrm>
            <a:off x="381000" y="1598613"/>
            <a:ext cx="9144000" cy="5259387"/>
          </a:xfrm>
        </p:spPr>
        <p:txBody>
          <a:bodyPr/>
          <a:lstStyle/>
          <a:p>
            <a:pPr eaLnBrk="1" hangingPunct="1">
              <a:lnSpc>
                <a:spcPct val="90000"/>
              </a:lnSpc>
              <a:defRPr/>
            </a:pPr>
            <a:r>
              <a:rPr lang="en-US" sz="7200" dirty="0" smtClean="0"/>
              <a:t>Group of organisms of the same species living in the same area </a:t>
            </a:r>
          </a:p>
        </p:txBody>
      </p:sp>
    </p:spTree>
    <p:extLst>
      <p:ext uri="{BB962C8B-B14F-4D97-AF65-F5344CB8AC3E}">
        <p14:creationId xmlns:p14="http://schemas.microsoft.com/office/powerpoint/2010/main" val="1394018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r>
              <a:rPr lang="en-US" sz="6600" b="1" smtClean="0"/>
              <a:t>Overproduction</a:t>
            </a:r>
          </a:p>
        </p:txBody>
      </p:sp>
      <p:sp>
        <p:nvSpPr>
          <p:cNvPr id="72707" name="Rectangle 3"/>
          <p:cNvSpPr>
            <a:spLocks noGrp="1" noChangeArrowheads="1"/>
          </p:cNvSpPr>
          <p:nvPr>
            <p:ph sz="quarter" idx="13"/>
          </p:nvPr>
        </p:nvSpPr>
        <p:spPr>
          <a:xfrm>
            <a:off x="460375" y="2055813"/>
            <a:ext cx="8226425" cy="4497387"/>
          </a:xfrm>
        </p:spPr>
        <p:txBody>
          <a:bodyPr/>
          <a:lstStyle/>
          <a:p>
            <a:pPr eaLnBrk="1" hangingPunct="1">
              <a:defRPr/>
            </a:pPr>
            <a:r>
              <a:rPr lang="en-US" sz="6600" smtClean="0"/>
              <a:t>Species tend to produce an excess of offspring</a:t>
            </a:r>
          </a:p>
        </p:txBody>
      </p:sp>
    </p:spTree>
    <p:extLst>
      <p:ext uri="{BB962C8B-B14F-4D97-AF65-F5344CB8AC3E}">
        <p14:creationId xmlns:p14="http://schemas.microsoft.com/office/powerpoint/2010/main" val="2300723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en-US" sz="6600" b="1" smtClean="0"/>
              <a:t>Variation</a:t>
            </a:r>
          </a:p>
        </p:txBody>
      </p:sp>
      <p:sp>
        <p:nvSpPr>
          <p:cNvPr id="73731" name="Rectangle 3"/>
          <p:cNvSpPr>
            <a:spLocks noGrp="1" noChangeArrowheads="1"/>
          </p:cNvSpPr>
          <p:nvPr>
            <p:ph sz="quarter" idx="13"/>
          </p:nvPr>
        </p:nvSpPr>
        <p:spPr>
          <a:xfrm>
            <a:off x="0" y="1598613"/>
            <a:ext cx="9144000" cy="5259387"/>
          </a:xfrm>
        </p:spPr>
        <p:txBody>
          <a:bodyPr/>
          <a:lstStyle/>
          <a:p>
            <a:pPr eaLnBrk="1" hangingPunct="1">
              <a:defRPr/>
            </a:pPr>
            <a:r>
              <a:rPr lang="en-US" sz="6000" smtClean="0"/>
              <a:t>Offspring differ slightly; some are faster, stronger, smarter, have better senses, different coloration, etc.</a:t>
            </a:r>
          </a:p>
        </p:txBody>
      </p:sp>
    </p:spTree>
    <p:extLst>
      <p:ext uri="{BB962C8B-B14F-4D97-AF65-F5344CB8AC3E}">
        <p14:creationId xmlns:p14="http://schemas.microsoft.com/office/powerpoint/2010/main" val="428356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0" y="273050"/>
            <a:ext cx="9144000" cy="1143000"/>
          </a:xfrm>
        </p:spPr>
        <p:txBody>
          <a:bodyPr/>
          <a:lstStyle/>
          <a:p>
            <a:pPr eaLnBrk="1" hangingPunct="1">
              <a:defRPr/>
            </a:pPr>
            <a:r>
              <a:rPr lang="en-US" sz="6600" b="1" smtClean="0"/>
              <a:t>Sources of Variation</a:t>
            </a:r>
          </a:p>
        </p:txBody>
      </p:sp>
      <p:sp>
        <p:nvSpPr>
          <p:cNvPr id="74755" name="Rectangle 3"/>
          <p:cNvSpPr>
            <a:spLocks noGrp="1" noChangeArrowheads="1"/>
          </p:cNvSpPr>
          <p:nvPr>
            <p:ph sz="quarter" idx="13"/>
          </p:nvPr>
        </p:nvSpPr>
        <p:spPr>
          <a:xfrm>
            <a:off x="152400" y="1598613"/>
            <a:ext cx="8839200" cy="5259387"/>
          </a:xfrm>
        </p:spPr>
        <p:txBody>
          <a:bodyPr/>
          <a:lstStyle/>
          <a:p>
            <a:pPr eaLnBrk="1" hangingPunct="1">
              <a:lnSpc>
                <a:spcPct val="90000"/>
              </a:lnSpc>
              <a:defRPr/>
            </a:pPr>
            <a:r>
              <a:rPr lang="en-US" sz="6000" smtClean="0"/>
              <a:t>1. </a:t>
            </a:r>
            <a:r>
              <a:rPr lang="en-US" sz="6000" u="sng" smtClean="0"/>
              <a:t>mutations</a:t>
            </a:r>
            <a:r>
              <a:rPr lang="en-US" sz="6000" smtClean="0"/>
              <a:t> </a:t>
            </a:r>
            <a:r>
              <a:rPr lang="en-US" sz="4800" smtClean="0"/>
              <a:t>(change in the gene sequence)</a:t>
            </a:r>
          </a:p>
          <a:p>
            <a:pPr eaLnBrk="1" hangingPunct="1">
              <a:lnSpc>
                <a:spcPct val="90000"/>
              </a:lnSpc>
              <a:defRPr/>
            </a:pPr>
            <a:r>
              <a:rPr lang="en-US" sz="6000" smtClean="0"/>
              <a:t>2. </a:t>
            </a:r>
            <a:r>
              <a:rPr lang="en-US" sz="6000" u="sng" smtClean="0"/>
              <a:t>shuffling of genes</a:t>
            </a:r>
            <a:r>
              <a:rPr lang="en-US" sz="6000" smtClean="0"/>
              <a:t> through sexual reproduction </a:t>
            </a:r>
            <a:r>
              <a:rPr lang="en-US" sz="4800" smtClean="0"/>
              <a:t>(crossing over)</a:t>
            </a:r>
          </a:p>
        </p:txBody>
      </p:sp>
    </p:spTree>
    <p:extLst>
      <p:ext uri="{BB962C8B-B14F-4D97-AF65-F5344CB8AC3E}">
        <p14:creationId xmlns:p14="http://schemas.microsoft.com/office/powerpoint/2010/main" val="1814239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5613" y="-76200"/>
            <a:ext cx="8226425" cy="1143000"/>
          </a:xfrm>
        </p:spPr>
        <p:txBody>
          <a:bodyPr/>
          <a:lstStyle/>
          <a:p>
            <a:pPr eaLnBrk="1" hangingPunct="1">
              <a:defRPr/>
            </a:pPr>
            <a:r>
              <a:rPr lang="en-US" sz="6600" b="1" dirty="0" smtClean="0"/>
              <a:t>Adaptive Value</a:t>
            </a:r>
          </a:p>
        </p:txBody>
      </p:sp>
      <p:sp>
        <p:nvSpPr>
          <p:cNvPr id="75779" name="Rectangle 3"/>
          <p:cNvSpPr>
            <a:spLocks noGrp="1" noChangeArrowheads="1"/>
          </p:cNvSpPr>
          <p:nvPr>
            <p:ph sz="quarter" idx="13"/>
          </p:nvPr>
        </p:nvSpPr>
        <p:spPr>
          <a:xfrm>
            <a:off x="0" y="1217613"/>
            <a:ext cx="9144000" cy="5259387"/>
          </a:xfrm>
        </p:spPr>
        <p:txBody>
          <a:bodyPr>
            <a:normAutofit lnSpcReduction="10000"/>
          </a:bodyPr>
          <a:lstStyle/>
          <a:p>
            <a:pPr eaLnBrk="1" hangingPunct="1">
              <a:defRPr/>
            </a:pPr>
            <a:r>
              <a:rPr lang="en-US" sz="6600" dirty="0" smtClean="0"/>
              <a:t>Some adaptations </a:t>
            </a:r>
            <a:r>
              <a:rPr lang="en-US" sz="6600" u="sng" dirty="0" smtClean="0"/>
              <a:t>increase</a:t>
            </a:r>
            <a:r>
              <a:rPr lang="en-US" sz="6600" dirty="0" smtClean="0"/>
              <a:t> an organisms chance of survival. </a:t>
            </a:r>
          </a:p>
          <a:p>
            <a:pPr eaLnBrk="1" hangingPunct="1">
              <a:defRPr/>
            </a:pPr>
            <a:r>
              <a:rPr lang="en-US" sz="6600" dirty="0" smtClean="0"/>
              <a:t>The  environment acts as a </a:t>
            </a:r>
            <a:r>
              <a:rPr lang="en-US" sz="6600" u="sng" dirty="0" smtClean="0"/>
              <a:t>selecting agent</a:t>
            </a:r>
          </a:p>
        </p:txBody>
      </p:sp>
    </p:spTree>
    <p:extLst>
      <p:ext uri="{BB962C8B-B14F-4D97-AF65-F5344CB8AC3E}">
        <p14:creationId xmlns:p14="http://schemas.microsoft.com/office/powerpoint/2010/main" val="4145506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en-US" sz="6600" b="1" smtClean="0"/>
              <a:t>Competition</a:t>
            </a:r>
          </a:p>
        </p:txBody>
      </p:sp>
      <p:sp>
        <p:nvSpPr>
          <p:cNvPr id="76803" name="Rectangle 3"/>
          <p:cNvSpPr>
            <a:spLocks noGrp="1" noChangeArrowheads="1"/>
          </p:cNvSpPr>
          <p:nvPr>
            <p:ph sz="quarter" idx="13"/>
          </p:nvPr>
        </p:nvSpPr>
        <p:spPr>
          <a:xfrm>
            <a:off x="228600" y="1598613"/>
            <a:ext cx="8763000" cy="5259387"/>
          </a:xfrm>
        </p:spPr>
        <p:txBody>
          <a:bodyPr/>
          <a:lstStyle/>
          <a:p>
            <a:pPr eaLnBrk="1" hangingPunct="1">
              <a:defRPr/>
            </a:pPr>
            <a:r>
              <a:rPr lang="en-US" sz="6600" smtClean="0"/>
              <a:t>Organisms compete among themselves for limited resources, such as territory, food, and mates</a:t>
            </a:r>
          </a:p>
        </p:txBody>
      </p:sp>
    </p:spTree>
    <p:extLst>
      <p:ext uri="{BB962C8B-B14F-4D97-AF65-F5344CB8AC3E}">
        <p14:creationId xmlns:p14="http://schemas.microsoft.com/office/powerpoint/2010/main" val="211175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09600" y="457200"/>
            <a:ext cx="7924800" cy="1143000"/>
          </a:xfrm>
        </p:spPr>
        <p:txBody>
          <a:bodyPr/>
          <a:lstStyle/>
          <a:p>
            <a:pPr eaLnBrk="1" hangingPunct="1">
              <a:defRPr/>
            </a:pPr>
            <a:r>
              <a:rPr lang="en-US" sz="4800" b="1" dirty="0" smtClean="0"/>
              <a:t>Differential survival and reproduction</a:t>
            </a:r>
          </a:p>
        </p:txBody>
      </p:sp>
      <p:sp>
        <p:nvSpPr>
          <p:cNvPr id="77827" name="Rectangle 3"/>
          <p:cNvSpPr>
            <a:spLocks noGrp="1" noChangeArrowheads="1"/>
          </p:cNvSpPr>
          <p:nvPr>
            <p:ph sz="quarter" idx="13"/>
          </p:nvPr>
        </p:nvSpPr>
        <p:spPr>
          <a:xfrm>
            <a:off x="0" y="1905000"/>
            <a:ext cx="9144000" cy="4953000"/>
          </a:xfrm>
        </p:spPr>
        <p:txBody>
          <a:bodyPr>
            <a:normAutofit/>
          </a:bodyPr>
          <a:lstStyle/>
          <a:p>
            <a:pPr eaLnBrk="1" hangingPunct="1">
              <a:lnSpc>
                <a:spcPct val="90000"/>
              </a:lnSpc>
              <a:buClrTx/>
              <a:buSzTx/>
              <a:defRPr/>
            </a:pPr>
            <a:r>
              <a:rPr lang="en-US" sz="4800" dirty="0" smtClean="0"/>
              <a:t>The individuals with favorable variations will survive, reproduce, and increase the concentration of those favorable genes in the population.</a:t>
            </a:r>
          </a:p>
        </p:txBody>
      </p:sp>
    </p:spTree>
    <p:extLst>
      <p:ext uri="{BB962C8B-B14F-4D97-AF65-F5344CB8AC3E}">
        <p14:creationId xmlns:p14="http://schemas.microsoft.com/office/powerpoint/2010/main" val="2836014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85800" y="1524000"/>
            <a:ext cx="7391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7200" b="1"/>
              <a:t>Examples of Natural Selection</a:t>
            </a:r>
          </a:p>
        </p:txBody>
      </p:sp>
    </p:spTree>
    <p:extLst>
      <p:ext uri="{BB962C8B-B14F-4D97-AF65-F5344CB8AC3E}">
        <p14:creationId xmlns:p14="http://schemas.microsoft.com/office/powerpoint/2010/main" val="1835330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143000" y="2057400"/>
            <a:ext cx="70421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7200" b="1"/>
              <a:t>Bugging Out in </a:t>
            </a:r>
          </a:p>
          <a:p>
            <a:pPr algn="ctr"/>
            <a:r>
              <a:rPr lang="en-US" sz="7200" b="1"/>
              <a:t>Old England</a:t>
            </a:r>
          </a:p>
        </p:txBody>
      </p:sp>
    </p:spTree>
    <p:extLst>
      <p:ext uri="{BB962C8B-B14F-4D97-AF65-F5344CB8AC3E}">
        <p14:creationId xmlns:p14="http://schemas.microsoft.com/office/powerpoint/2010/main" val="3729975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09600" y="-152400"/>
            <a:ext cx="7772400" cy="1143000"/>
          </a:xfrm>
        </p:spPr>
        <p:txBody>
          <a:bodyPr/>
          <a:lstStyle/>
          <a:p>
            <a:pPr eaLnBrk="1" hangingPunct="1">
              <a:defRPr/>
            </a:pPr>
            <a:r>
              <a:rPr lang="en-US" sz="4800" b="1" dirty="0" smtClean="0"/>
              <a:t>Environmental changes</a:t>
            </a:r>
          </a:p>
        </p:txBody>
      </p:sp>
      <p:sp>
        <p:nvSpPr>
          <p:cNvPr id="31747" name="Text Box 3"/>
          <p:cNvSpPr txBox="1">
            <a:spLocks noChangeArrowheads="1"/>
          </p:cNvSpPr>
          <p:nvPr/>
        </p:nvSpPr>
        <p:spPr bwMode="auto">
          <a:xfrm>
            <a:off x="304800" y="5181600"/>
            <a:ext cx="8610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800" dirty="0">
                <a:solidFill>
                  <a:srgbClr val="FFFF00"/>
                </a:solidFill>
                <a:latin typeface="Times New Roman" pitchFamily="18" charset="0"/>
              </a:rPr>
              <a:t>The peppered moth – an example of natural selection</a:t>
            </a:r>
          </a:p>
        </p:txBody>
      </p:sp>
      <p:pic>
        <p:nvPicPr>
          <p:cNvPr id="31748" name="Picture 4" descr="pepperedmothslich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82687"/>
            <a:ext cx="6324600"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Oval 5"/>
          <p:cNvSpPr>
            <a:spLocks noChangeArrowheads="1"/>
          </p:cNvSpPr>
          <p:nvPr/>
        </p:nvSpPr>
        <p:spPr bwMode="auto">
          <a:xfrm>
            <a:off x="5486400" y="3581400"/>
            <a:ext cx="914400" cy="16002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2612852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4"/>
          <p:cNvSpPr txBox="1">
            <a:spLocks noChangeArrowheads="1"/>
          </p:cNvSpPr>
          <p:nvPr/>
        </p:nvSpPr>
        <p:spPr bwMode="auto">
          <a:xfrm>
            <a:off x="1371600" y="457200"/>
            <a:ext cx="6648450" cy="5457825"/>
          </a:xfrm>
          <a:prstGeom prst="rect">
            <a:avLst/>
          </a:prstGeom>
          <a:noFill/>
          <a:ln w="9525">
            <a:noFill/>
            <a:miter lim="800000"/>
            <a:headEnd/>
            <a:tailEnd/>
          </a:ln>
          <a:effectLst/>
        </p:spPr>
        <p:txBody>
          <a:bodyPr wrap="none">
            <a:spAutoFit/>
          </a:bodyPr>
          <a:lstStyle/>
          <a:p>
            <a:pPr algn="ctr">
              <a:defRPr/>
            </a:pPr>
            <a:r>
              <a:rPr lang="en-US" sz="8800" b="1" dirty="0">
                <a:effectLst>
                  <a:outerShdw blurRad="38100" dist="38100" dir="2700000" algn="tl">
                    <a:srgbClr val="000000"/>
                  </a:outerShdw>
                </a:effectLst>
              </a:rPr>
              <a:t>14.1 Darwin</a:t>
            </a:r>
          </a:p>
          <a:p>
            <a:pPr algn="ctr">
              <a:defRPr/>
            </a:pPr>
            <a:r>
              <a:rPr lang="en-US" sz="8800" b="1" dirty="0">
                <a:effectLst>
                  <a:outerShdw blurRad="38100" dist="38100" dir="2700000" algn="tl">
                    <a:srgbClr val="000000"/>
                  </a:outerShdw>
                </a:effectLst>
              </a:rPr>
              <a:t>developed a</a:t>
            </a:r>
          </a:p>
          <a:p>
            <a:pPr algn="ctr">
              <a:defRPr/>
            </a:pPr>
            <a:r>
              <a:rPr lang="en-US" sz="8800" b="1" dirty="0">
                <a:effectLst>
                  <a:outerShdw blurRad="38100" dist="38100" dir="2700000" algn="tl">
                    <a:srgbClr val="000000"/>
                  </a:outerShdw>
                </a:effectLst>
              </a:rPr>
              <a:t>theory of</a:t>
            </a:r>
          </a:p>
          <a:p>
            <a:pPr algn="ctr">
              <a:defRPr/>
            </a:pPr>
            <a:r>
              <a:rPr lang="en-US" sz="8800" b="1" dirty="0">
                <a:effectLst>
                  <a:outerShdw blurRad="38100" dist="38100" dir="2700000" algn="tl">
                    <a:srgbClr val="000000"/>
                  </a:outerShdw>
                </a:effectLst>
              </a:rPr>
              <a:t>evolution</a:t>
            </a:r>
          </a:p>
        </p:txBody>
      </p:sp>
    </p:spTree>
    <p:extLst>
      <p:ext uri="{BB962C8B-B14F-4D97-AF65-F5344CB8AC3E}">
        <p14:creationId xmlns:p14="http://schemas.microsoft.com/office/powerpoint/2010/main" val="414093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0"/>
            <a:ext cx="8226425" cy="1143000"/>
          </a:xfrm>
        </p:spPr>
        <p:txBody>
          <a:bodyPr/>
          <a:lstStyle/>
          <a:p>
            <a:pPr>
              <a:defRPr/>
            </a:pPr>
            <a:r>
              <a:rPr lang="en-US" sz="6600" dirty="0" smtClean="0">
                <a:solidFill>
                  <a:srgbClr val="FFFF00"/>
                </a:solidFill>
              </a:rPr>
              <a:t>Peppered Moth</a:t>
            </a:r>
            <a:endParaRPr lang="en-US" sz="6600" dirty="0">
              <a:solidFill>
                <a:srgbClr val="FFFF00"/>
              </a:solidFill>
            </a:endParaRPr>
          </a:p>
        </p:txBody>
      </p:sp>
      <p:sp>
        <p:nvSpPr>
          <p:cNvPr id="32771" name="TextBox 2"/>
          <p:cNvSpPr txBox="1">
            <a:spLocks noChangeArrowheads="1"/>
          </p:cNvSpPr>
          <p:nvPr/>
        </p:nvSpPr>
        <p:spPr bwMode="auto">
          <a:xfrm>
            <a:off x="914400" y="2133600"/>
            <a:ext cx="76200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Arial" charset="0"/>
              <a:buChar char="•"/>
            </a:pPr>
            <a:r>
              <a:rPr lang="en-US" sz="6600" b="1"/>
              <a:t>The environment determined the favorable trait</a:t>
            </a:r>
          </a:p>
        </p:txBody>
      </p:sp>
    </p:spTree>
    <p:extLst>
      <p:ext uri="{BB962C8B-B14F-4D97-AF65-F5344CB8AC3E}">
        <p14:creationId xmlns:p14="http://schemas.microsoft.com/office/powerpoint/2010/main" val="355699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838200" y="2057400"/>
            <a:ext cx="76517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7200" b="1" dirty="0">
                <a:hlinkClick r:id="rId2"/>
              </a:rPr>
              <a:t>Nowhere to Hide </a:t>
            </a:r>
          </a:p>
          <a:p>
            <a:pPr algn="ctr"/>
            <a:r>
              <a:rPr lang="en-US" sz="7200" b="1" dirty="0">
                <a:hlinkClick r:id="rId2"/>
              </a:rPr>
              <a:t>Simulation</a:t>
            </a:r>
            <a:endParaRPr lang="en-US" sz="7200" b="1" dirty="0"/>
          </a:p>
        </p:txBody>
      </p:sp>
    </p:spTree>
    <p:extLst>
      <p:ext uri="{BB962C8B-B14F-4D97-AF65-F5344CB8AC3E}">
        <p14:creationId xmlns:p14="http://schemas.microsoft.com/office/powerpoint/2010/main" val="1037505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533400" y="914400"/>
            <a:ext cx="9144000" cy="1143000"/>
          </a:xfrm>
        </p:spPr>
        <p:txBody>
          <a:bodyPr/>
          <a:lstStyle/>
          <a:p>
            <a:pPr eaLnBrk="1" hangingPunct="1">
              <a:defRPr/>
            </a:pPr>
            <a:r>
              <a:rPr lang="en-US" sz="6000" b="1" dirty="0" smtClean="0"/>
              <a:t>Pesticides – Natural Selection</a:t>
            </a:r>
          </a:p>
        </p:txBody>
      </p:sp>
      <p:pic>
        <p:nvPicPr>
          <p:cNvPr id="34819" name="Picture 4" descr="Figure 14-21"/>
          <p:cNvPicPr>
            <a:picLocks noGrp="1" noChangeAspect="1" noChangeArrowheads="1"/>
          </p:cNvPicPr>
          <p:nvPr>
            <p:ph sz="quarter" idx="13"/>
          </p:nvPr>
        </p:nvPicPr>
        <p:blipFill>
          <a:blip r:embed="rId2" r:link="rId3">
            <a:grayscl/>
            <a:extLst>
              <a:ext uri="{28A0092B-C50C-407E-A947-70E740481C1C}">
                <a14:useLocalDpi xmlns:a14="http://schemas.microsoft.com/office/drawing/2010/main" val="0"/>
              </a:ext>
            </a:extLst>
          </a:blip>
          <a:stretch>
            <a:fillRect/>
          </a:stretch>
        </p:blipFill>
        <p:spPr>
          <a:xfrm>
            <a:off x="471182" y="2286000"/>
            <a:ext cx="8259616" cy="3429708"/>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736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ext Box 3"/>
          <p:cNvSpPr txBox="1">
            <a:spLocks noChangeArrowheads="1"/>
          </p:cNvSpPr>
          <p:nvPr/>
        </p:nvSpPr>
        <p:spPr bwMode="auto">
          <a:xfrm>
            <a:off x="2438400" y="-152400"/>
            <a:ext cx="5257800" cy="1189038"/>
          </a:xfrm>
          <a:prstGeom prst="rect">
            <a:avLst/>
          </a:prstGeom>
          <a:noFill/>
          <a:ln w="9525">
            <a:noFill/>
            <a:miter lim="800000"/>
            <a:headEnd/>
            <a:tailEnd/>
          </a:ln>
          <a:effectLst/>
        </p:spPr>
        <p:txBody>
          <a:bodyPr>
            <a:spAutoFit/>
          </a:bodyPr>
          <a:lstStyle/>
          <a:p>
            <a:pPr eaLnBrk="1" hangingPunct="1">
              <a:spcBef>
                <a:spcPct val="50000"/>
              </a:spcBef>
              <a:defRPr/>
            </a:pPr>
            <a:r>
              <a:rPr lang="en-US" sz="7200">
                <a:effectLst>
                  <a:outerShdw blurRad="38100" dist="38100" dir="2700000" algn="tl">
                    <a:srgbClr val="000000"/>
                  </a:outerShdw>
                </a:effectLst>
                <a:latin typeface="Times New Roman" pitchFamily="18" charset="0"/>
              </a:rPr>
              <a:t> Pesticides</a:t>
            </a:r>
          </a:p>
        </p:txBody>
      </p:sp>
      <p:sp>
        <p:nvSpPr>
          <p:cNvPr id="91140" name="Text Box 4"/>
          <p:cNvSpPr txBox="1">
            <a:spLocks noChangeArrowheads="1"/>
          </p:cNvSpPr>
          <p:nvPr/>
        </p:nvSpPr>
        <p:spPr bwMode="auto">
          <a:xfrm>
            <a:off x="304800" y="1036638"/>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4800" dirty="0">
                <a:latin typeface="Times New Roman" pitchFamily="18" charset="0"/>
              </a:rPr>
              <a:t>Variation in the insect population allows a small number of resistant insects to survive and reproduce.  </a:t>
            </a:r>
          </a:p>
        </p:txBody>
      </p:sp>
      <p:sp>
        <p:nvSpPr>
          <p:cNvPr id="91142" name="Text Box 6"/>
          <p:cNvSpPr txBox="1">
            <a:spLocks noChangeArrowheads="1"/>
          </p:cNvSpPr>
          <p:nvPr/>
        </p:nvSpPr>
        <p:spPr bwMode="auto">
          <a:xfrm>
            <a:off x="304800" y="3810000"/>
            <a:ext cx="8915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4800" dirty="0">
                <a:latin typeface="Times New Roman" pitchFamily="18" charset="0"/>
              </a:rPr>
              <a:t>Over time the resistance becomes more common in the population.</a:t>
            </a:r>
            <a:endParaRPr lang="en-US" sz="4800" dirty="0"/>
          </a:p>
        </p:txBody>
      </p:sp>
    </p:spTree>
    <p:extLst>
      <p:ext uri="{BB962C8B-B14F-4D97-AF65-F5344CB8AC3E}">
        <p14:creationId xmlns:p14="http://schemas.microsoft.com/office/powerpoint/2010/main" val="406181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140"/>
                                        </p:tgtEl>
                                        <p:attrNameLst>
                                          <p:attrName>style.visibility</p:attrName>
                                        </p:attrNameLst>
                                      </p:cBhvr>
                                      <p:to>
                                        <p:strVal val="visible"/>
                                      </p:to>
                                    </p:set>
                                    <p:anim calcmode="lin" valueType="num">
                                      <p:cBhvr additive="base">
                                        <p:cTn id="7" dur="500" fill="hold"/>
                                        <p:tgtEl>
                                          <p:spTgt spid="91140"/>
                                        </p:tgtEl>
                                        <p:attrNameLst>
                                          <p:attrName>ppt_x</p:attrName>
                                        </p:attrNameLst>
                                      </p:cBhvr>
                                      <p:tavLst>
                                        <p:tav tm="0">
                                          <p:val>
                                            <p:strVal val="#ppt_x"/>
                                          </p:val>
                                        </p:tav>
                                        <p:tav tm="100000">
                                          <p:val>
                                            <p:strVal val="#ppt_x"/>
                                          </p:val>
                                        </p:tav>
                                      </p:tavLst>
                                    </p:anim>
                                    <p:anim calcmode="lin" valueType="num">
                                      <p:cBhvr additive="base">
                                        <p:cTn id="8" dur="500" fill="hold"/>
                                        <p:tgtEl>
                                          <p:spTgt spid="9114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1142"/>
                                        </p:tgtEl>
                                        <p:attrNameLst>
                                          <p:attrName>style.visibility</p:attrName>
                                        </p:attrNameLst>
                                      </p:cBhvr>
                                      <p:to>
                                        <p:strVal val="visible"/>
                                      </p:to>
                                    </p:set>
                                    <p:anim calcmode="lin" valueType="num">
                                      <p:cBhvr additive="base">
                                        <p:cTn id="13" dur="500" fill="hold"/>
                                        <p:tgtEl>
                                          <p:spTgt spid="91142"/>
                                        </p:tgtEl>
                                        <p:attrNameLst>
                                          <p:attrName>ppt_x</p:attrName>
                                        </p:attrNameLst>
                                      </p:cBhvr>
                                      <p:tavLst>
                                        <p:tav tm="0">
                                          <p:val>
                                            <p:strVal val="#ppt_x"/>
                                          </p:val>
                                        </p:tav>
                                        <p:tav tm="100000">
                                          <p:val>
                                            <p:strVal val="#ppt_x"/>
                                          </p:val>
                                        </p:tav>
                                      </p:tavLst>
                                    </p:anim>
                                    <p:anim calcmode="lin" valueType="num">
                                      <p:cBhvr additive="base">
                                        <p:cTn id="14" dur="500" fill="hold"/>
                                        <p:tgtEl>
                                          <p:spTgt spid="911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p:bldP spid="9114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28600" y="609600"/>
            <a:ext cx="9144000" cy="1143000"/>
          </a:xfrm>
        </p:spPr>
        <p:txBody>
          <a:bodyPr/>
          <a:lstStyle/>
          <a:p>
            <a:pPr algn="ctr" eaLnBrk="1" hangingPunct="1">
              <a:defRPr/>
            </a:pPr>
            <a:r>
              <a:rPr lang="en-US" sz="5400" b="1" dirty="0" smtClean="0"/>
              <a:t>Antibiotic Resistant Bacteria</a:t>
            </a:r>
          </a:p>
        </p:txBody>
      </p:sp>
      <p:sp>
        <p:nvSpPr>
          <p:cNvPr id="90115" name="Rectangle 3"/>
          <p:cNvSpPr>
            <a:spLocks noGrp="1" noChangeArrowheads="1"/>
          </p:cNvSpPr>
          <p:nvPr>
            <p:ph sz="quarter" idx="13"/>
          </p:nvPr>
        </p:nvSpPr>
        <p:spPr>
          <a:xfrm>
            <a:off x="0" y="2133600"/>
            <a:ext cx="9144000" cy="5029200"/>
          </a:xfrm>
        </p:spPr>
        <p:txBody>
          <a:bodyPr>
            <a:normAutofit/>
          </a:bodyPr>
          <a:lstStyle/>
          <a:p>
            <a:pPr eaLnBrk="1" hangingPunct="1">
              <a:defRPr/>
            </a:pPr>
            <a:r>
              <a:rPr lang="en-US" sz="5400" dirty="0" smtClean="0"/>
              <a:t>Antibiotics kill most of the bacteria but the ones that survive will multiply and become the norm rather than the exception</a:t>
            </a:r>
          </a:p>
        </p:txBody>
      </p:sp>
    </p:spTree>
    <p:extLst>
      <p:ext uri="{BB962C8B-B14F-4D97-AF65-F5344CB8AC3E}">
        <p14:creationId xmlns:p14="http://schemas.microsoft.com/office/powerpoint/2010/main" val="3410879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Gene transfer can facilitate antibiotic resistance in bacteria</a:t>
            </a:r>
            <a:endParaRPr lang="en-US" dirty="0"/>
          </a:p>
        </p:txBody>
      </p:sp>
      <p:pic>
        <p:nvPicPr>
          <p:cNvPr id="37891" name="Picture 2" descr="http://my.clevelandclinic.org/PublishingImages/Disorders/6260_gene_transfer2_ni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08963" cy="47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0606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38915" name="Picture 2" descr="http://www.wikinoticia.com/images/demedicina/demedicina.com.wp-content.uploads.Image2_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7788"/>
            <a:ext cx="8816975" cy="660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Box 3"/>
          <p:cNvSpPr txBox="1">
            <a:spLocks noChangeArrowheads="1"/>
          </p:cNvSpPr>
          <p:nvPr/>
        </p:nvSpPr>
        <p:spPr bwMode="auto">
          <a:xfrm>
            <a:off x="152400" y="4724400"/>
            <a:ext cx="5638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000" b="1" dirty="0">
                <a:solidFill>
                  <a:srgbClr val="000000"/>
                </a:solidFill>
              </a:rPr>
              <a:t>Also…..Don’t take antibiotics if they are not necessary!</a:t>
            </a:r>
          </a:p>
        </p:txBody>
      </p:sp>
    </p:spTree>
    <p:extLst>
      <p:ext uri="{BB962C8B-B14F-4D97-AF65-F5344CB8AC3E}">
        <p14:creationId xmlns:p14="http://schemas.microsoft.com/office/powerpoint/2010/main" val="2588793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en-US" sz="5400" b="1" dirty="0" smtClean="0"/>
              <a:t>Artificial Selection</a:t>
            </a:r>
          </a:p>
        </p:txBody>
      </p:sp>
      <p:sp>
        <p:nvSpPr>
          <p:cNvPr id="80899" name="Rectangle 3"/>
          <p:cNvSpPr>
            <a:spLocks noGrp="1" noChangeArrowheads="1"/>
          </p:cNvSpPr>
          <p:nvPr>
            <p:ph sz="quarter" idx="13"/>
          </p:nvPr>
        </p:nvSpPr>
        <p:spPr>
          <a:xfrm>
            <a:off x="76200" y="1751013"/>
            <a:ext cx="9144000" cy="5259387"/>
          </a:xfrm>
        </p:spPr>
        <p:txBody>
          <a:bodyPr>
            <a:normAutofit/>
          </a:bodyPr>
          <a:lstStyle/>
          <a:p>
            <a:pPr eaLnBrk="1" hangingPunct="1">
              <a:defRPr/>
            </a:pPr>
            <a:r>
              <a:rPr lang="en-US" sz="6000" dirty="0" smtClean="0"/>
              <a:t>Selective breeding of plants and animals with genetic traits that have human value</a:t>
            </a:r>
          </a:p>
        </p:txBody>
      </p:sp>
    </p:spTree>
    <p:extLst>
      <p:ext uri="{BB962C8B-B14F-4D97-AF65-F5344CB8AC3E}">
        <p14:creationId xmlns:p14="http://schemas.microsoft.com/office/powerpoint/2010/main" val="2382941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762000" y="76200"/>
            <a:ext cx="7924800" cy="1143000"/>
          </a:xfrm>
        </p:spPr>
        <p:txBody>
          <a:bodyPr/>
          <a:lstStyle/>
          <a:p>
            <a:pPr eaLnBrk="1" hangingPunct="1">
              <a:defRPr/>
            </a:pPr>
            <a:r>
              <a:rPr lang="en-US" sz="5400" b="1" dirty="0" smtClean="0"/>
              <a:t>Artificial Selection</a:t>
            </a:r>
          </a:p>
        </p:txBody>
      </p:sp>
      <p:sp>
        <p:nvSpPr>
          <p:cNvPr id="80899" name="Rectangle 3"/>
          <p:cNvSpPr>
            <a:spLocks noGrp="1" noChangeArrowheads="1"/>
          </p:cNvSpPr>
          <p:nvPr>
            <p:ph sz="quarter" idx="13"/>
          </p:nvPr>
        </p:nvSpPr>
        <p:spPr>
          <a:xfrm>
            <a:off x="0" y="1295400"/>
            <a:ext cx="9144000" cy="5259388"/>
          </a:xfrm>
        </p:spPr>
        <p:txBody>
          <a:bodyPr/>
          <a:lstStyle/>
          <a:p>
            <a:pPr eaLnBrk="1" hangingPunct="1">
              <a:buFont typeface="Wingdings" pitchFamily="2" charset="2"/>
              <a:buNone/>
              <a:defRPr/>
            </a:pPr>
            <a:endParaRPr lang="en-US" sz="4400" dirty="0" smtClean="0"/>
          </a:p>
        </p:txBody>
      </p:sp>
      <p:pic>
        <p:nvPicPr>
          <p:cNvPr id="40964" name="Picture 5" descr="BulldogChampsBossWhiteEnglis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057400"/>
            <a:ext cx="38100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7" descr="wild%20d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09800"/>
            <a:ext cx="48006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1248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762000" y="609600"/>
            <a:ext cx="7924800" cy="1143000"/>
          </a:xfrm>
        </p:spPr>
        <p:txBody>
          <a:bodyPr/>
          <a:lstStyle/>
          <a:p>
            <a:pPr algn="ctr" eaLnBrk="1" hangingPunct="1">
              <a:defRPr/>
            </a:pPr>
            <a:r>
              <a:rPr lang="en-US" sz="4400" b="1" dirty="0" smtClean="0"/>
              <a:t>Artificial </a:t>
            </a:r>
            <a:r>
              <a:rPr lang="en-US" sz="4400" b="1" dirty="0" err="1" smtClean="0"/>
              <a:t>vs</a:t>
            </a:r>
            <a:r>
              <a:rPr lang="en-US" sz="4400" b="1" dirty="0" smtClean="0"/>
              <a:t> Natural Selection</a:t>
            </a:r>
          </a:p>
        </p:txBody>
      </p:sp>
      <p:sp>
        <p:nvSpPr>
          <p:cNvPr id="81923" name="Rectangle 3"/>
          <p:cNvSpPr>
            <a:spLocks noGrp="1" noChangeArrowheads="1"/>
          </p:cNvSpPr>
          <p:nvPr>
            <p:ph sz="quarter" idx="13"/>
          </p:nvPr>
        </p:nvSpPr>
        <p:spPr>
          <a:xfrm>
            <a:off x="0" y="1905000"/>
            <a:ext cx="9144000" cy="4953000"/>
          </a:xfrm>
        </p:spPr>
        <p:txBody>
          <a:bodyPr/>
          <a:lstStyle/>
          <a:p>
            <a:pPr eaLnBrk="1" hangingPunct="1">
              <a:lnSpc>
                <a:spcPct val="90000"/>
              </a:lnSpc>
              <a:defRPr/>
            </a:pPr>
            <a:r>
              <a:rPr lang="en-US" sz="5400" smtClean="0"/>
              <a:t>Both cause change in a species over a period of time</a:t>
            </a:r>
          </a:p>
          <a:p>
            <a:pPr eaLnBrk="1" hangingPunct="1">
              <a:lnSpc>
                <a:spcPct val="90000"/>
              </a:lnSpc>
              <a:defRPr/>
            </a:pPr>
            <a:r>
              <a:rPr lang="en-US" sz="5400" smtClean="0"/>
              <a:t>Artificial – humans choose</a:t>
            </a:r>
          </a:p>
          <a:p>
            <a:pPr eaLnBrk="1" hangingPunct="1">
              <a:lnSpc>
                <a:spcPct val="90000"/>
              </a:lnSpc>
              <a:defRPr/>
            </a:pPr>
            <a:r>
              <a:rPr lang="en-US" sz="5400" smtClean="0"/>
              <a:t>Natural – environment chooses</a:t>
            </a:r>
          </a:p>
        </p:txBody>
      </p:sp>
    </p:spTree>
    <p:extLst>
      <p:ext uri="{BB962C8B-B14F-4D97-AF65-F5344CB8AC3E}">
        <p14:creationId xmlns:p14="http://schemas.microsoft.com/office/powerpoint/2010/main" val="3614298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95250"/>
            <a:ext cx="4495800" cy="678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1987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200025" y="381001"/>
            <a:ext cx="7800975" cy="5632311"/>
          </a:xfrm>
          <a:prstGeom prst="rect">
            <a:avLst/>
          </a:prstGeom>
          <a:noFill/>
          <a:ln w="9525">
            <a:noFill/>
            <a:miter lim="800000"/>
            <a:headEnd/>
            <a:tailEnd/>
          </a:ln>
          <a:effectLst/>
        </p:spPr>
        <p:txBody>
          <a:bodyPr wrap="square">
            <a:spAutoFit/>
          </a:bodyPr>
          <a:lstStyle/>
          <a:p>
            <a:pPr algn="ctr">
              <a:defRPr/>
            </a:pPr>
            <a:r>
              <a:rPr lang="en-US" sz="7200" dirty="0">
                <a:effectLst>
                  <a:outerShdw blurRad="38100" dist="38100" dir="2700000" algn="tl">
                    <a:srgbClr val="000000"/>
                  </a:outerShdw>
                </a:effectLst>
              </a:rPr>
              <a:t>15.1 The </a:t>
            </a:r>
          </a:p>
          <a:p>
            <a:pPr algn="ctr">
              <a:defRPr/>
            </a:pPr>
            <a:r>
              <a:rPr lang="en-US" sz="7200" dirty="0">
                <a:effectLst>
                  <a:outerShdw blurRad="38100" dist="38100" dir="2700000" algn="tl">
                    <a:srgbClr val="000000"/>
                  </a:outerShdw>
                </a:effectLst>
              </a:rPr>
              <a:t>diversity of life</a:t>
            </a:r>
          </a:p>
          <a:p>
            <a:pPr algn="ctr">
              <a:defRPr/>
            </a:pPr>
            <a:r>
              <a:rPr lang="en-US" sz="7200" dirty="0">
                <a:effectLst>
                  <a:outerShdw blurRad="38100" dist="38100" dir="2700000" algn="tl">
                    <a:srgbClr val="000000"/>
                  </a:outerShdw>
                </a:effectLst>
              </a:rPr>
              <a:t>is based on the</a:t>
            </a:r>
          </a:p>
          <a:p>
            <a:pPr algn="ctr">
              <a:defRPr/>
            </a:pPr>
            <a:r>
              <a:rPr lang="en-US" sz="7200" dirty="0">
                <a:effectLst>
                  <a:outerShdw blurRad="38100" dist="38100" dir="2700000" algn="tl">
                    <a:srgbClr val="000000"/>
                  </a:outerShdw>
                </a:effectLst>
              </a:rPr>
              <a:t>origin of new</a:t>
            </a:r>
          </a:p>
          <a:p>
            <a:pPr algn="ctr">
              <a:defRPr/>
            </a:pPr>
            <a:r>
              <a:rPr lang="en-US" sz="7200" dirty="0">
                <a:effectLst>
                  <a:outerShdw blurRad="38100" dist="38100" dir="2700000" algn="tl">
                    <a:srgbClr val="000000"/>
                  </a:outerShdw>
                </a:effectLst>
              </a:rPr>
              <a:t>species</a:t>
            </a:r>
          </a:p>
        </p:txBody>
      </p:sp>
    </p:spTree>
    <p:extLst>
      <p:ext uri="{BB962C8B-B14F-4D97-AF65-F5344CB8AC3E}">
        <p14:creationId xmlns:p14="http://schemas.microsoft.com/office/powerpoint/2010/main" val="169436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p:cNvGraphicFramePr>
            <a:graphicFrameLocks noChangeAspect="1"/>
          </p:cNvGraphicFramePr>
          <p:nvPr/>
        </p:nvGraphicFramePr>
        <p:xfrm>
          <a:off x="0" y="1423988"/>
          <a:ext cx="9144000" cy="4008437"/>
        </p:xfrm>
        <a:graphic>
          <a:graphicData uri="http://schemas.openxmlformats.org/presentationml/2006/ole">
            <mc:AlternateContent xmlns:mc="http://schemas.openxmlformats.org/markup-compatibility/2006">
              <mc:Choice xmlns:v="urn:schemas-microsoft-com:vml" Requires="v">
                <p:oleObj spid="_x0000_s2061" name="Bitmap Image" r:id="rId3" imgW="10476190" imgH="4590476" progId="Paint.Picture">
                  <p:embed/>
                </p:oleObj>
              </mc:Choice>
              <mc:Fallback>
                <p:oleObj name="Bitmap Image" r:id="rId3" imgW="10476190" imgH="4590476"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23988"/>
                        <a:ext cx="9144000" cy="400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92142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sz="6000" b="1" smtClean="0"/>
              <a:t>What is a Species?</a:t>
            </a:r>
          </a:p>
        </p:txBody>
      </p:sp>
      <p:sp>
        <p:nvSpPr>
          <p:cNvPr id="8195" name="Rectangle 3"/>
          <p:cNvSpPr>
            <a:spLocks noGrp="1" noChangeArrowheads="1"/>
          </p:cNvSpPr>
          <p:nvPr>
            <p:ph sz="quarter" idx="13"/>
          </p:nvPr>
        </p:nvSpPr>
        <p:spPr>
          <a:xfrm>
            <a:off x="0" y="1524000"/>
            <a:ext cx="9144000" cy="4759325"/>
          </a:xfrm>
        </p:spPr>
        <p:txBody>
          <a:bodyPr/>
          <a:lstStyle/>
          <a:p>
            <a:pPr eaLnBrk="1" hangingPunct="1">
              <a:defRPr/>
            </a:pPr>
            <a:r>
              <a:rPr lang="en-US" sz="5800" smtClean="0"/>
              <a:t>Population or group of populations that have the ability to reproduce and produce fertile offspring</a:t>
            </a:r>
          </a:p>
        </p:txBody>
      </p:sp>
    </p:spTree>
    <p:extLst>
      <p:ext uri="{BB962C8B-B14F-4D97-AF65-F5344CB8AC3E}">
        <p14:creationId xmlns:p14="http://schemas.microsoft.com/office/powerpoint/2010/main" val="4049412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sz="6600" b="1" smtClean="0"/>
              <a:t>Speciation</a:t>
            </a:r>
          </a:p>
        </p:txBody>
      </p:sp>
      <p:sp>
        <p:nvSpPr>
          <p:cNvPr id="7171" name="Rectangle 3"/>
          <p:cNvSpPr>
            <a:spLocks noGrp="1" noChangeArrowheads="1"/>
          </p:cNvSpPr>
          <p:nvPr>
            <p:ph sz="quarter" idx="13"/>
          </p:nvPr>
        </p:nvSpPr>
        <p:spPr>
          <a:xfrm>
            <a:off x="838200" y="1870075"/>
            <a:ext cx="8229600" cy="4530725"/>
          </a:xfrm>
        </p:spPr>
        <p:txBody>
          <a:bodyPr/>
          <a:lstStyle/>
          <a:p>
            <a:pPr eaLnBrk="1" hangingPunct="1">
              <a:defRPr/>
            </a:pPr>
            <a:r>
              <a:rPr lang="en-US" sz="6000" smtClean="0"/>
              <a:t>Origin of a new species</a:t>
            </a:r>
          </a:p>
        </p:txBody>
      </p:sp>
    </p:spTree>
    <p:extLst>
      <p:ext uri="{BB962C8B-B14F-4D97-AF65-F5344CB8AC3E}">
        <p14:creationId xmlns:p14="http://schemas.microsoft.com/office/powerpoint/2010/main" val="602882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Figure 1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05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6"/>
          <p:cNvSpPr txBox="1">
            <a:spLocks noChangeArrowheads="1"/>
          </p:cNvSpPr>
          <p:nvPr/>
        </p:nvSpPr>
        <p:spPr bwMode="auto">
          <a:xfrm>
            <a:off x="-69850" y="5013325"/>
            <a:ext cx="936625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5400">
                <a:latin typeface="Verdana" pitchFamily="34" charset="0"/>
              </a:rPr>
              <a:t>No longer able to produce </a:t>
            </a:r>
          </a:p>
          <a:p>
            <a:pPr algn="ctr"/>
            <a:r>
              <a:rPr lang="en-US" sz="5400">
                <a:latin typeface="Verdana" pitchFamily="34" charset="0"/>
              </a:rPr>
              <a:t>fertile offspring together</a:t>
            </a:r>
          </a:p>
        </p:txBody>
      </p:sp>
    </p:spTree>
    <p:extLst>
      <p:ext uri="{BB962C8B-B14F-4D97-AF65-F5344CB8AC3E}">
        <p14:creationId xmlns:p14="http://schemas.microsoft.com/office/powerpoint/2010/main" val="2883663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1"/>
          <p:cNvSpPr txBox="1">
            <a:spLocks noChangeArrowheads="1"/>
          </p:cNvSpPr>
          <p:nvPr/>
        </p:nvSpPr>
        <p:spPr bwMode="auto">
          <a:xfrm>
            <a:off x="1524000" y="914400"/>
            <a:ext cx="5943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9600"/>
              <a:t>How does speciation occur?</a:t>
            </a:r>
          </a:p>
        </p:txBody>
      </p:sp>
    </p:spTree>
    <p:extLst>
      <p:ext uri="{BB962C8B-B14F-4D97-AF65-F5344CB8AC3E}">
        <p14:creationId xmlns:p14="http://schemas.microsoft.com/office/powerpoint/2010/main" val="126180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77813"/>
            <a:ext cx="9144000" cy="1139825"/>
          </a:xfrm>
        </p:spPr>
        <p:txBody>
          <a:bodyPr/>
          <a:lstStyle/>
          <a:p>
            <a:pPr eaLnBrk="1" hangingPunct="1">
              <a:defRPr/>
            </a:pPr>
            <a:r>
              <a:rPr lang="en-US" sz="6600" b="1" smtClean="0"/>
              <a:t>Geographic Isolation</a:t>
            </a:r>
          </a:p>
        </p:txBody>
      </p:sp>
      <p:sp>
        <p:nvSpPr>
          <p:cNvPr id="18435" name="Rectangle 3"/>
          <p:cNvSpPr>
            <a:spLocks noGrp="1" noChangeArrowheads="1"/>
          </p:cNvSpPr>
          <p:nvPr>
            <p:ph sz="quarter" idx="13"/>
          </p:nvPr>
        </p:nvSpPr>
        <p:spPr>
          <a:xfrm>
            <a:off x="0" y="1600200"/>
            <a:ext cx="9144000" cy="5257800"/>
          </a:xfrm>
        </p:spPr>
        <p:txBody>
          <a:bodyPr/>
          <a:lstStyle/>
          <a:p>
            <a:pPr eaLnBrk="1" hangingPunct="1">
              <a:lnSpc>
                <a:spcPct val="90000"/>
              </a:lnSpc>
              <a:defRPr/>
            </a:pPr>
            <a:r>
              <a:rPr lang="en-US" sz="6000" dirty="0" smtClean="0"/>
              <a:t>Populations separated due to geographic change or individuals dispersing and populating other areas</a:t>
            </a:r>
          </a:p>
        </p:txBody>
      </p:sp>
    </p:spTree>
    <p:extLst>
      <p:ext uri="{BB962C8B-B14F-4D97-AF65-F5344CB8AC3E}">
        <p14:creationId xmlns:p14="http://schemas.microsoft.com/office/powerpoint/2010/main" val="2822258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2584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4675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6717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sz="quarter" idx="13"/>
          </p:nvPr>
        </p:nvSpPr>
        <p:spPr>
          <a:xfrm>
            <a:off x="381000" y="838200"/>
            <a:ext cx="8464550" cy="4495800"/>
          </a:xfrm>
        </p:spPr>
        <p:txBody>
          <a:bodyPr>
            <a:normAutofit lnSpcReduction="10000"/>
          </a:bodyPr>
          <a:lstStyle/>
          <a:p>
            <a:pPr eaLnBrk="1" hangingPunct="1">
              <a:defRPr/>
            </a:pPr>
            <a:r>
              <a:rPr lang="en-US" sz="7200" i="1" dirty="0" smtClean="0"/>
              <a:t>Evolution:</a:t>
            </a:r>
          </a:p>
          <a:p>
            <a:pPr lvl="1" eaLnBrk="1" hangingPunct="1">
              <a:defRPr/>
            </a:pPr>
            <a:r>
              <a:rPr lang="en-US" sz="6600" dirty="0" smtClean="0"/>
              <a:t>A process of change in a </a:t>
            </a:r>
            <a:r>
              <a:rPr lang="en-US" sz="6600" u="sng" dirty="0" smtClean="0">
                <a:solidFill>
                  <a:srgbClr val="FFFF00"/>
                </a:solidFill>
              </a:rPr>
              <a:t>species</a:t>
            </a:r>
            <a:r>
              <a:rPr lang="en-US" sz="6600" dirty="0" smtClean="0"/>
              <a:t> over a long period of time</a:t>
            </a:r>
          </a:p>
          <a:p>
            <a:pPr lvl="1" eaLnBrk="1" hangingPunct="1">
              <a:buFont typeface="Wingdings" pitchFamily="2" charset="2"/>
              <a:buNone/>
              <a:defRPr/>
            </a:pPr>
            <a:endParaRPr lang="en-US" sz="5400" dirty="0" smtClean="0"/>
          </a:p>
        </p:txBody>
      </p:sp>
    </p:spTree>
    <p:extLst>
      <p:ext uri="{BB962C8B-B14F-4D97-AF65-F5344CB8AC3E}">
        <p14:creationId xmlns:p14="http://schemas.microsoft.com/office/powerpoint/2010/main" val="3235022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65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5" name="Rectangle 9"/>
          <p:cNvSpPr>
            <a:spLocks noGrp="1" noChangeArrowheads="1"/>
          </p:cNvSpPr>
          <p:nvPr>
            <p:ph type="title"/>
          </p:nvPr>
        </p:nvSpPr>
        <p:spPr>
          <a:xfrm>
            <a:off x="0" y="277813"/>
            <a:ext cx="9144000" cy="1139825"/>
          </a:xfrm>
        </p:spPr>
        <p:txBody>
          <a:bodyPr/>
          <a:lstStyle/>
          <a:p>
            <a:pPr eaLnBrk="1" hangingPunct="1">
              <a:defRPr/>
            </a:pPr>
            <a:r>
              <a:rPr lang="en-US" sz="6600" b="1" smtClean="0"/>
              <a:t>Tempo of Speciation</a:t>
            </a:r>
          </a:p>
        </p:txBody>
      </p:sp>
      <p:sp>
        <p:nvSpPr>
          <p:cNvPr id="24586" name="Rectangle 10"/>
          <p:cNvSpPr>
            <a:spLocks noGrp="1" noChangeArrowheads="1"/>
          </p:cNvSpPr>
          <p:nvPr>
            <p:ph sz="quarter" idx="13"/>
          </p:nvPr>
        </p:nvSpPr>
        <p:spPr/>
        <p:txBody>
          <a:bodyPr/>
          <a:lstStyle/>
          <a:p>
            <a:pPr eaLnBrk="1" hangingPunct="1">
              <a:defRPr/>
            </a:pPr>
            <a:r>
              <a:rPr lang="en-US" sz="6000" smtClean="0"/>
              <a:t>time it takes a new species to develop</a:t>
            </a:r>
          </a:p>
        </p:txBody>
      </p:sp>
    </p:spTree>
    <p:extLst>
      <p:ext uri="{BB962C8B-B14F-4D97-AF65-F5344CB8AC3E}">
        <p14:creationId xmlns:p14="http://schemas.microsoft.com/office/powerpoint/2010/main" val="199062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533400"/>
            <a:ext cx="8763000" cy="1143000"/>
          </a:xfrm>
        </p:spPr>
        <p:txBody>
          <a:bodyPr/>
          <a:lstStyle/>
          <a:p>
            <a:pPr eaLnBrk="1" hangingPunct="1">
              <a:defRPr/>
            </a:pPr>
            <a:r>
              <a:rPr lang="en-US" sz="5400" b="1" smtClean="0">
                <a:solidFill>
                  <a:schemeClr val="tx1"/>
                </a:solidFill>
                <a:latin typeface="Times New Roman" pitchFamily="18" charset="0"/>
              </a:rPr>
              <a:t>Evolution occurs over large</a:t>
            </a:r>
            <a:br>
              <a:rPr lang="en-US" sz="5400" b="1" smtClean="0">
                <a:solidFill>
                  <a:schemeClr val="tx1"/>
                </a:solidFill>
                <a:latin typeface="Times New Roman" pitchFamily="18" charset="0"/>
              </a:rPr>
            </a:br>
            <a:r>
              <a:rPr lang="en-US" sz="5400" b="1" smtClean="0">
                <a:solidFill>
                  <a:schemeClr val="tx1"/>
                </a:solidFill>
                <a:latin typeface="Times New Roman" pitchFamily="18" charset="0"/>
              </a:rPr>
              <a:t> segments of Geologic Time</a:t>
            </a:r>
          </a:p>
        </p:txBody>
      </p:sp>
      <p:sp>
        <p:nvSpPr>
          <p:cNvPr id="32771" name="Rectangle 3"/>
          <p:cNvSpPr>
            <a:spLocks noGrp="1" noChangeArrowheads="1"/>
          </p:cNvSpPr>
          <p:nvPr>
            <p:ph sz="quarter" idx="13"/>
          </p:nvPr>
        </p:nvSpPr>
        <p:spPr>
          <a:xfrm>
            <a:off x="571500" y="1711325"/>
            <a:ext cx="8229600" cy="4530725"/>
          </a:xfrm>
        </p:spPr>
        <p:txBody>
          <a:bodyPr/>
          <a:lstStyle/>
          <a:p>
            <a:pPr eaLnBrk="1" hangingPunct="1">
              <a:buFont typeface="Wingdings" pitchFamily="2" charset="2"/>
              <a:buNone/>
              <a:defRPr/>
            </a:pPr>
            <a:r>
              <a:rPr lang="en-US" sz="4800" b="1" dirty="0" smtClean="0">
                <a:solidFill>
                  <a:srgbClr val="FFFF00"/>
                </a:solidFill>
                <a:latin typeface="Times New Roman" pitchFamily="18" charset="0"/>
              </a:rPr>
              <a:t>The rate of evolution:</a:t>
            </a:r>
          </a:p>
          <a:p>
            <a:pPr lvl="1" eaLnBrk="1" hangingPunct="1">
              <a:buFontTx/>
              <a:buNone/>
              <a:defRPr/>
            </a:pPr>
            <a:endParaRPr lang="en-US" sz="4800" b="1" dirty="0" smtClean="0">
              <a:solidFill>
                <a:srgbClr val="FFFF00"/>
              </a:solidFill>
              <a:latin typeface="Times New Roman" pitchFamily="18" charset="0"/>
            </a:endParaRPr>
          </a:p>
        </p:txBody>
      </p:sp>
      <p:sp>
        <p:nvSpPr>
          <p:cNvPr id="32772" name="Freeform 4"/>
          <p:cNvSpPr>
            <a:spLocks/>
          </p:cNvSpPr>
          <p:nvPr/>
        </p:nvSpPr>
        <p:spPr bwMode="auto">
          <a:xfrm>
            <a:off x="3886200" y="3503501"/>
            <a:ext cx="4343400" cy="685800"/>
          </a:xfrm>
          <a:custGeom>
            <a:avLst/>
            <a:gdLst>
              <a:gd name="T0" fmla="*/ 0 w 1344"/>
              <a:gd name="T1" fmla="*/ 2147483647 h 240"/>
              <a:gd name="T2" fmla="*/ 2147483647 w 1344"/>
              <a:gd name="T3" fmla="*/ 2147483647 h 240"/>
              <a:gd name="T4" fmla="*/ 2147483647 w 1344"/>
              <a:gd name="T5" fmla="*/ 0 h 240"/>
              <a:gd name="T6" fmla="*/ 0 60000 65536"/>
              <a:gd name="T7" fmla="*/ 0 60000 65536"/>
              <a:gd name="T8" fmla="*/ 0 60000 65536"/>
              <a:gd name="T9" fmla="*/ 0 w 1344"/>
              <a:gd name="T10" fmla="*/ 0 h 240"/>
              <a:gd name="T11" fmla="*/ 1344 w 1344"/>
              <a:gd name="T12" fmla="*/ 240 h 240"/>
            </a:gdLst>
            <a:ahLst/>
            <a:cxnLst>
              <a:cxn ang="T6">
                <a:pos x="T0" y="T1"/>
              </a:cxn>
              <a:cxn ang="T7">
                <a:pos x="T2" y="T3"/>
              </a:cxn>
              <a:cxn ang="T8">
                <a:pos x="T4" y="T5"/>
              </a:cxn>
            </a:cxnLst>
            <a:rect l="T9" t="T10" r="T11" b="T12"/>
            <a:pathLst>
              <a:path w="1344" h="240">
                <a:moveTo>
                  <a:pt x="0" y="240"/>
                </a:moveTo>
                <a:cubicBezTo>
                  <a:pt x="272" y="236"/>
                  <a:pt x="544" y="232"/>
                  <a:pt x="768" y="192"/>
                </a:cubicBezTo>
                <a:cubicBezTo>
                  <a:pt x="992" y="152"/>
                  <a:pt x="1248" y="32"/>
                  <a:pt x="1344" y="0"/>
                </a:cubicBezTo>
              </a:path>
            </a:pathLst>
          </a:custGeom>
          <a:noFill/>
          <a:ln w="28575"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10"/>
          <p:cNvGrpSpPr>
            <a:grpSpLocks/>
          </p:cNvGrpSpPr>
          <p:nvPr/>
        </p:nvGrpSpPr>
        <p:grpSpPr bwMode="auto">
          <a:xfrm>
            <a:off x="4827814" y="4644798"/>
            <a:ext cx="4267200" cy="457200"/>
            <a:chOff x="2640" y="3360"/>
            <a:chExt cx="2688" cy="288"/>
          </a:xfrm>
        </p:grpSpPr>
        <p:sp>
          <p:nvSpPr>
            <p:cNvPr id="55305" name="Line 5"/>
            <p:cNvSpPr>
              <a:spLocks noChangeShapeType="1"/>
            </p:cNvSpPr>
            <p:nvPr/>
          </p:nvSpPr>
          <p:spPr bwMode="auto">
            <a:xfrm>
              <a:off x="2640" y="3648"/>
              <a:ext cx="816"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6" name="Line 6"/>
            <p:cNvSpPr>
              <a:spLocks noChangeShapeType="1"/>
            </p:cNvSpPr>
            <p:nvPr/>
          </p:nvSpPr>
          <p:spPr bwMode="auto">
            <a:xfrm flipV="1">
              <a:off x="3456" y="3504"/>
              <a:ext cx="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7" name="Line 7"/>
            <p:cNvSpPr>
              <a:spLocks noChangeShapeType="1"/>
            </p:cNvSpPr>
            <p:nvPr/>
          </p:nvSpPr>
          <p:spPr bwMode="auto">
            <a:xfrm>
              <a:off x="3456" y="3504"/>
              <a:ext cx="100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8" name="Line 8"/>
            <p:cNvSpPr>
              <a:spLocks noChangeShapeType="1"/>
            </p:cNvSpPr>
            <p:nvPr/>
          </p:nvSpPr>
          <p:spPr bwMode="auto">
            <a:xfrm flipV="1">
              <a:off x="4464" y="3360"/>
              <a:ext cx="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9" name="Line 9"/>
            <p:cNvSpPr>
              <a:spLocks noChangeShapeType="1"/>
            </p:cNvSpPr>
            <p:nvPr/>
          </p:nvSpPr>
          <p:spPr bwMode="auto">
            <a:xfrm>
              <a:off x="4464" y="3360"/>
              <a:ext cx="86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779" name="Text Box 11"/>
          <p:cNvSpPr txBox="1">
            <a:spLocks noChangeArrowheads="1"/>
          </p:cNvSpPr>
          <p:nvPr/>
        </p:nvSpPr>
        <p:spPr bwMode="auto">
          <a:xfrm>
            <a:off x="1333500" y="2492829"/>
            <a:ext cx="7010400" cy="823913"/>
          </a:xfrm>
          <a:prstGeom prst="rect">
            <a:avLst/>
          </a:prstGeom>
          <a:noFill/>
          <a:ln w="9525">
            <a:noFill/>
            <a:miter lim="800000"/>
            <a:headEnd/>
            <a:tailEnd/>
          </a:ln>
          <a:effectLst/>
        </p:spPr>
        <p:txBody>
          <a:bodyPr>
            <a:spAutoFit/>
          </a:bodyPr>
          <a:lstStyle/>
          <a:p>
            <a:pPr>
              <a:spcBef>
                <a:spcPct val="50000"/>
              </a:spcBef>
              <a:defRPr/>
            </a:pPr>
            <a:r>
              <a:rPr lang="en-US" sz="4800" u="sng" dirty="0">
                <a:solidFill>
                  <a:srgbClr val="FFFF00"/>
                </a:solidFill>
                <a:effectLst>
                  <a:outerShdw blurRad="38100" dist="38100" dir="2700000" algn="tl">
                    <a:srgbClr val="000000"/>
                  </a:outerShdw>
                </a:effectLst>
                <a:latin typeface="Times New Roman" pitchFamily="18" charset="0"/>
              </a:rPr>
              <a:t>2 reasonable possibilities</a:t>
            </a:r>
          </a:p>
        </p:txBody>
      </p:sp>
      <p:sp>
        <p:nvSpPr>
          <p:cNvPr id="32780" name="Text Box 12"/>
          <p:cNvSpPr txBox="1">
            <a:spLocks noChangeArrowheads="1"/>
          </p:cNvSpPr>
          <p:nvPr/>
        </p:nvSpPr>
        <p:spPr bwMode="auto">
          <a:xfrm>
            <a:off x="544286" y="3528673"/>
            <a:ext cx="4114800" cy="823912"/>
          </a:xfrm>
          <a:prstGeom prst="rect">
            <a:avLst/>
          </a:prstGeom>
          <a:noFill/>
          <a:ln w="9525">
            <a:noFill/>
            <a:miter lim="800000"/>
            <a:headEnd/>
            <a:tailEnd/>
          </a:ln>
          <a:effectLst/>
        </p:spPr>
        <p:txBody>
          <a:bodyPr>
            <a:spAutoFit/>
          </a:bodyPr>
          <a:lstStyle/>
          <a:p>
            <a:pPr>
              <a:spcBef>
                <a:spcPct val="50000"/>
              </a:spcBef>
              <a:defRPr/>
            </a:pPr>
            <a:r>
              <a:rPr lang="en-US" sz="4800" dirty="0">
                <a:solidFill>
                  <a:srgbClr val="FFFF00"/>
                </a:solidFill>
                <a:effectLst>
                  <a:outerShdw blurRad="38100" dist="38100" dir="2700000" algn="tl">
                    <a:srgbClr val="000000"/>
                  </a:outerShdw>
                </a:effectLst>
                <a:latin typeface="Times New Roman" pitchFamily="18" charset="0"/>
              </a:rPr>
              <a:t>Gradualism</a:t>
            </a:r>
          </a:p>
        </p:txBody>
      </p:sp>
      <p:sp>
        <p:nvSpPr>
          <p:cNvPr id="32781" name="Text Box 13"/>
          <p:cNvSpPr txBox="1">
            <a:spLocks noChangeArrowheads="1"/>
          </p:cNvSpPr>
          <p:nvPr/>
        </p:nvSpPr>
        <p:spPr bwMode="auto">
          <a:xfrm>
            <a:off x="-402771" y="5114925"/>
            <a:ext cx="8001000" cy="823912"/>
          </a:xfrm>
          <a:prstGeom prst="rect">
            <a:avLst/>
          </a:prstGeom>
          <a:noFill/>
          <a:ln w="9525">
            <a:noFill/>
            <a:miter lim="800000"/>
            <a:headEnd/>
            <a:tailEnd/>
          </a:ln>
          <a:effectLst/>
        </p:spPr>
        <p:txBody>
          <a:bodyPr>
            <a:spAutoFit/>
          </a:bodyPr>
          <a:lstStyle/>
          <a:p>
            <a:pPr lvl="1" eaLnBrk="1" hangingPunct="1">
              <a:spcBef>
                <a:spcPct val="20000"/>
              </a:spcBef>
              <a:buClr>
                <a:schemeClr val="tx1"/>
              </a:buClr>
              <a:defRPr/>
            </a:pPr>
            <a:r>
              <a:rPr lang="en-US" sz="4800" dirty="0">
                <a:solidFill>
                  <a:srgbClr val="FFFF00"/>
                </a:solidFill>
                <a:effectLst>
                  <a:outerShdw blurRad="38100" dist="38100" dir="2700000" algn="tl">
                    <a:srgbClr val="000000"/>
                  </a:outerShdw>
                </a:effectLst>
                <a:latin typeface="Times New Roman" pitchFamily="18" charset="0"/>
              </a:rPr>
              <a:t>Punctuated Equilibrium</a:t>
            </a:r>
          </a:p>
        </p:txBody>
      </p:sp>
    </p:spTree>
    <p:extLst>
      <p:ext uri="{BB962C8B-B14F-4D97-AF65-F5344CB8AC3E}">
        <p14:creationId xmlns:p14="http://schemas.microsoft.com/office/powerpoint/2010/main" val="1889028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box(out)">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2779">
                                            <p:txEl>
                                              <p:pRg st="0" end="0"/>
                                            </p:txEl>
                                          </p:spTgt>
                                        </p:tgtEl>
                                        <p:attrNameLst>
                                          <p:attrName>style.visibility</p:attrName>
                                        </p:attrNameLst>
                                      </p:cBhvr>
                                      <p:to>
                                        <p:strVal val="visible"/>
                                      </p:to>
                                    </p:set>
                                    <p:anim calcmode="lin" valueType="num">
                                      <p:cBhvr additive="base">
                                        <p:cTn id="12" dur="500" fill="hold"/>
                                        <p:tgtEl>
                                          <p:spTgt spid="3277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27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2780"/>
                                        </p:tgtEl>
                                        <p:attrNameLst>
                                          <p:attrName>style.visibility</p:attrName>
                                        </p:attrNameLst>
                                      </p:cBhvr>
                                      <p:to>
                                        <p:strVal val="visible"/>
                                      </p:to>
                                    </p:set>
                                    <p:anim calcmode="lin" valueType="num">
                                      <p:cBhvr additive="base">
                                        <p:cTn id="18" dur="500" fill="hold"/>
                                        <p:tgtEl>
                                          <p:spTgt spid="32780"/>
                                        </p:tgtEl>
                                        <p:attrNameLst>
                                          <p:attrName>ppt_x</p:attrName>
                                        </p:attrNameLst>
                                      </p:cBhvr>
                                      <p:tavLst>
                                        <p:tav tm="0">
                                          <p:val>
                                            <p:strVal val="#ppt_x"/>
                                          </p:val>
                                        </p:tav>
                                        <p:tav tm="100000">
                                          <p:val>
                                            <p:strVal val="#ppt_x"/>
                                          </p:val>
                                        </p:tav>
                                      </p:tavLst>
                                    </p:anim>
                                    <p:anim calcmode="lin" valueType="num">
                                      <p:cBhvr additive="base">
                                        <p:cTn id="19" dur="500" fill="hold"/>
                                        <p:tgtEl>
                                          <p:spTgt spid="3278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2772"/>
                                        </p:tgtEl>
                                        <p:attrNameLst>
                                          <p:attrName>style.visibility</p:attrName>
                                        </p:attrNameLst>
                                      </p:cBhvr>
                                      <p:to>
                                        <p:strVal val="visible"/>
                                      </p:to>
                                    </p:set>
                                    <p:anim calcmode="lin" valueType="num">
                                      <p:cBhvr additive="base">
                                        <p:cTn id="24" dur="500" fill="hold"/>
                                        <p:tgtEl>
                                          <p:spTgt spid="32772"/>
                                        </p:tgtEl>
                                        <p:attrNameLst>
                                          <p:attrName>ppt_x</p:attrName>
                                        </p:attrNameLst>
                                      </p:cBhvr>
                                      <p:tavLst>
                                        <p:tav tm="0">
                                          <p:val>
                                            <p:strVal val="0-#ppt_w/2"/>
                                          </p:val>
                                        </p:tav>
                                        <p:tav tm="100000">
                                          <p:val>
                                            <p:strVal val="#ppt_x"/>
                                          </p:val>
                                        </p:tav>
                                      </p:tavLst>
                                    </p:anim>
                                    <p:anim calcmode="lin" valueType="num">
                                      <p:cBhvr additive="base">
                                        <p:cTn id="25" dur="500" fill="hold"/>
                                        <p:tgtEl>
                                          <p:spTgt spid="32772"/>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2781"/>
                                        </p:tgtEl>
                                        <p:attrNameLst>
                                          <p:attrName>style.visibility</p:attrName>
                                        </p:attrNameLst>
                                      </p:cBhvr>
                                      <p:to>
                                        <p:strVal val="visible"/>
                                      </p:to>
                                    </p:set>
                                    <p:anim calcmode="lin" valueType="num">
                                      <p:cBhvr additive="base">
                                        <p:cTn id="30" dur="500" fill="hold"/>
                                        <p:tgtEl>
                                          <p:spTgt spid="32781"/>
                                        </p:tgtEl>
                                        <p:attrNameLst>
                                          <p:attrName>ppt_x</p:attrName>
                                        </p:attrNameLst>
                                      </p:cBhvr>
                                      <p:tavLst>
                                        <p:tav tm="0">
                                          <p:val>
                                            <p:strVal val="#ppt_x"/>
                                          </p:val>
                                        </p:tav>
                                        <p:tav tm="100000">
                                          <p:val>
                                            <p:strVal val="#ppt_x"/>
                                          </p:val>
                                        </p:tav>
                                      </p:tavLst>
                                    </p:anim>
                                    <p:anim calcmode="lin" valueType="num">
                                      <p:cBhvr additive="base">
                                        <p:cTn id="31" dur="500" fill="hold"/>
                                        <p:tgtEl>
                                          <p:spTgt spid="32781"/>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P spid="32772" grpId="0" animBg="1"/>
      <p:bldP spid="32780" grpId="0"/>
      <p:bldP spid="3278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8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5"/>
          <p:cNvSpPr txBox="1">
            <a:spLocks noChangeArrowheads="1"/>
          </p:cNvSpPr>
          <p:nvPr/>
        </p:nvSpPr>
        <p:spPr bwMode="auto">
          <a:xfrm>
            <a:off x="5638800" y="762000"/>
            <a:ext cx="3267075"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6000">
                <a:latin typeface="Verdana" pitchFamily="34" charset="0"/>
              </a:rPr>
              <a:t>A slow, </a:t>
            </a:r>
          </a:p>
          <a:p>
            <a:pPr algn="ctr"/>
            <a:r>
              <a:rPr lang="en-US" sz="6000">
                <a:latin typeface="Verdana" pitchFamily="34" charset="0"/>
              </a:rPr>
              <a:t>steady</a:t>
            </a:r>
          </a:p>
          <a:p>
            <a:pPr algn="ctr"/>
            <a:r>
              <a:rPr lang="en-US" sz="6000">
                <a:latin typeface="Verdana" pitchFamily="34" charset="0"/>
              </a:rPr>
              <a:t>change</a:t>
            </a:r>
          </a:p>
          <a:p>
            <a:pPr algn="ctr"/>
            <a:r>
              <a:rPr lang="en-US" sz="6000">
                <a:latin typeface="Verdana" pitchFamily="34" charset="0"/>
              </a:rPr>
              <a:t>over </a:t>
            </a:r>
          </a:p>
          <a:p>
            <a:pPr algn="ctr"/>
            <a:r>
              <a:rPr lang="en-US" sz="6000">
                <a:latin typeface="Verdana" pitchFamily="34" charset="0"/>
              </a:rPr>
              <a:t>millions</a:t>
            </a:r>
          </a:p>
          <a:p>
            <a:pPr algn="ctr"/>
            <a:r>
              <a:rPr lang="en-US" sz="6000">
                <a:latin typeface="Verdana" pitchFamily="34" charset="0"/>
              </a:rPr>
              <a:t>of years</a:t>
            </a:r>
          </a:p>
        </p:txBody>
      </p:sp>
      <p:sp>
        <p:nvSpPr>
          <p:cNvPr id="4" name="Text Box 12"/>
          <p:cNvSpPr txBox="1">
            <a:spLocks noChangeArrowheads="1"/>
          </p:cNvSpPr>
          <p:nvPr/>
        </p:nvSpPr>
        <p:spPr bwMode="auto">
          <a:xfrm>
            <a:off x="5486400" y="0"/>
            <a:ext cx="4114800" cy="823913"/>
          </a:xfrm>
          <a:prstGeom prst="rect">
            <a:avLst/>
          </a:prstGeom>
          <a:noFill/>
          <a:ln w="9525">
            <a:noFill/>
            <a:miter lim="800000"/>
            <a:headEnd/>
            <a:tailEnd/>
          </a:ln>
          <a:effectLst/>
        </p:spPr>
        <p:txBody>
          <a:bodyPr>
            <a:spAutoFit/>
          </a:bodyPr>
          <a:lstStyle/>
          <a:p>
            <a:pPr>
              <a:spcBef>
                <a:spcPct val="50000"/>
              </a:spcBef>
              <a:defRPr/>
            </a:pPr>
            <a:r>
              <a:rPr lang="en-US" sz="4800" dirty="0">
                <a:solidFill>
                  <a:srgbClr val="FFFF00"/>
                </a:solidFill>
                <a:effectLst>
                  <a:outerShdw blurRad="38100" dist="38100" dir="2700000" algn="tl">
                    <a:srgbClr val="000000"/>
                  </a:outerShdw>
                </a:effectLst>
                <a:latin typeface="Times New Roman" pitchFamily="18" charset="0"/>
              </a:rPr>
              <a:t>Gradualism:</a:t>
            </a:r>
          </a:p>
        </p:txBody>
      </p:sp>
    </p:spTree>
    <p:extLst>
      <p:ext uri="{BB962C8B-B14F-4D97-AF65-F5344CB8AC3E}">
        <p14:creationId xmlns:p14="http://schemas.microsoft.com/office/powerpoint/2010/main" val="2232669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0863"/>
            <a:ext cx="8572500" cy="37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 Box 12"/>
          <p:cNvSpPr txBox="1">
            <a:spLocks noChangeArrowheads="1"/>
          </p:cNvSpPr>
          <p:nvPr/>
        </p:nvSpPr>
        <p:spPr bwMode="auto">
          <a:xfrm>
            <a:off x="1752600" y="304800"/>
            <a:ext cx="5562600" cy="1200150"/>
          </a:xfrm>
          <a:prstGeom prst="rect">
            <a:avLst/>
          </a:prstGeom>
          <a:noFill/>
          <a:ln w="9525">
            <a:noFill/>
            <a:miter lim="800000"/>
            <a:headEnd/>
            <a:tailEnd/>
          </a:ln>
          <a:effectLst/>
        </p:spPr>
        <p:txBody>
          <a:bodyPr>
            <a:spAutoFit/>
          </a:bodyPr>
          <a:lstStyle/>
          <a:p>
            <a:pPr>
              <a:spcBef>
                <a:spcPct val="50000"/>
              </a:spcBef>
              <a:defRPr/>
            </a:pPr>
            <a:r>
              <a:rPr lang="en-US" sz="7200" b="1" dirty="0">
                <a:solidFill>
                  <a:srgbClr val="FFFF00"/>
                </a:solidFill>
                <a:effectLst>
                  <a:outerShdw blurRad="38100" dist="38100" dir="2700000" algn="tl">
                    <a:srgbClr val="000000"/>
                  </a:outerShdw>
                </a:effectLst>
                <a:latin typeface="Times New Roman" pitchFamily="18" charset="0"/>
              </a:rPr>
              <a:t>Gradualism</a:t>
            </a:r>
          </a:p>
        </p:txBody>
      </p:sp>
    </p:spTree>
    <p:extLst>
      <p:ext uri="{BB962C8B-B14F-4D97-AF65-F5344CB8AC3E}">
        <p14:creationId xmlns:p14="http://schemas.microsoft.com/office/powerpoint/2010/main" val="689345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5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5"/>
          <p:cNvSpPr txBox="1">
            <a:spLocks noChangeArrowheads="1"/>
          </p:cNvSpPr>
          <p:nvPr/>
        </p:nvSpPr>
        <p:spPr bwMode="auto">
          <a:xfrm>
            <a:off x="4949825" y="1355725"/>
            <a:ext cx="419417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000" dirty="0">
                <a:latin typeface="Verdana" pitchFamily="34" charset="0"/>
              </a:rPr>
              <a:t>Long</a:t>
            </a:r>
          </a:p>
          <a:p>
            <a:pPr algn="ctr"/>
            <a:r>
              <a:rPr lang="en-US" sz="4000" dirty="0">
                <a:latin typeface="Verdana" pitchFamily="34" charset="0"/>
              </a:rPr>
              <a:t>periods with</a:t>
            </a:r>
          </a:p>
          <a:p>
            <a:pPr algn="ctr"/>
            <a:r>
              <a:rPr lang="en-US" sz="4000" i="1" dirty="0">
                <a:latin typeface="Verdana" pitchFamily="34" charset="0"/>
              </a:rPr>
              <a:t>NO</a:t>
            </a:r>
            <a:r>
              <a:rPr lang="en-US" sz="4000" dirty="0">
                <a:latin typeface="Verdana" pitchFamily="34" charset="0"/>
              </a:rPr>
              <a:t> change,</a:t>
            </a:r>
          </a:p>
          <a:p>
            <a:pPr algn="ctr"/>
            <a:r>
              <a:rPr lang="en-US" sz="4000" dirty="0">
                <a:latin typeface="Verdana" pitchFamily="34" charset="0"/>
              </a:rPr>
              <a:t>interrupted</a:t>
            </a:r>
          </a:p>
          <a:p>
            <a:pPr algn="ctr"/>
            <a:r>
              <a:rPr lang="en-US" sz="4000" dirty="0">
                <a:latin typeface="Verdana" pitchFamily="34" charset="0"/>
              </a:rPr>
              <a:t>with periods</a:t>
            </a:r>
          </a:p>
          <a:p>
            <a:pPr algn="ctr"/>
            <a:r>
              <a:rPr lang="en-US" sz="4000" dirty="0">
                <a:latin typeface="Verdana" pitchFamily="34" charset="0"/>
              </a:rPr>
              <a:t>of rapid</a:t>
            </a:r>
          </a:p>
          <a:p>
            <a:pPr algn="ctr"/>
            <a:r>
              <a:rPr lang="en-US" sz="4000" dirty="0">
                <a:latin typeface="Verdana" pitchFamily="34" charset="0"/>
              </a:rPr>
              <a:t>change</a:t>
            </a:r>
            <a:endParaRPr lang="en-US" sz="4000" i="1" dirty="0">
              <a:latin typeface="Verdana" pitchFamily="34" charset="0"/>
            </a:endParaRPr>
          </a:p>
        </p:txBody>
      </p:sp>
      <p:sp>
        <p:nvSpPr>
          <p:cNvPr id="4" name="Text Box 13"/>
          <p:cNvSpPr txBox="1">
            <a:spLocks noChangeArrowheads="1"/>
          </p:cNvSpPr>
          <p:nvPr/>
        </p:nvSpPr>
        <p:spPr bwMode="auto">
          <a:xfrm>
            <a:off x="5105400" y="-152400"/>
            <a:ext cx="8001000" cy="1570038"/>
          </a:xfrm>
          <a:prstGeom prst="rect">
            <a:avLst/>
          </a:prstGeom>
          <a:noFill/>
          <a:ln w="9525">
            <a:noFill/>
            <a:miter lim="800000"/>
            <a:headEnd/>
            <a:tailEnd/>
          </a:ln>
          <a:effectLst/>
        </p:spPr>
        <p:txBody>
          <a:bodyPr>
            <a:spAutoFit/>
          </a:bodyPr>
          <a:lstStyle/>
          <a:p>
            <a:pPr lvl="1" eaLnBrk="1" hangingPunct="1">
              <a:spcBef>
                <a:spcPts val="0"/>
              </a:spcBef>
              <a:buClr>
                <a:schemeClr val="tx1"/>
              </a:buClr>
              <a:defRPr/>
            </a:pPr>
            <a:r>
              <a:rPr lang="en-US" sz="4800" dirty="0">
                <a:solidFill>
                  <a:srgbClr val="FFFF00"/>
                </a:solidFill>
                <a:effectLst>
                  <a:outerShdw blurRad="38100" dist="38100" dir="2700000" algn="tl">
                    <a:srgbClr val="000000"/>
                  </a:outerShdw>
                </a:effectLst>
                <a:latin typeface="Times New Roman" pitchFamily="18" charset="0"/>
              </a:rPr>
              <a:t>Punctuated </a:t>
            </a:r>
          </a:p>
          <a:p>
            <a:pPr lvl="1" eaLnBrk="1" hangingPunct="1">
              <a:spcBef>
                <a:spcPts val="0"/>
              </a:spcBef>
              <a:buClr>
                <a:schemeClr val="tx1"/>
              </a:buClr>
              <a:defRPr/>
            </a:pPr>
            <a:r>
              <a:rPr lang="en-US" sz="4800" dirty="0">
                <a:solidFill>
                  <a:srgbClr val="FFFF00"/>
                </a:solidFill>
                <a:effectLst>
                  <a:outerShdw blurRad="38100" dist="38100" dir="2700000" algn="tl">
                    <a:srgbClr val="000000"/>
                  </a:outerShdw>
                </a:effectLst>
                <a:latin typeface="Times New Roman" pitchFamily="18" charset="0"/>
              </a:rPr>
              <a:t>Equilibrium:</a:t>
            </a:r>
          </a:p>
        </p:txBody>
      </p:sp>
    </p:spTree>
    <p:extLst>
      <p:ext uri="{BB962C8B-B14F-4D97-AF65-F5344CB8AC3E}">
        <p14:creationId xmlns:p14="http://schemas.microsoft.com/office/powerpoint/2010/main" val="1426650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905000"/>
            <a:ext cx="877252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13"/>
          <p:cNvSpPr txBox="1">
            <a:spLocks noChangeArrowheads="1"/>
          </p:cNvSpPr>
          <p:nvPr/>
        </p:nvSpPr>
        <p:spPr bwMode="auto">
          <a:xfrm>
            <a:off x="0" y="304800"/>
            <a:ext cx="9144000" cy="1016000"/>
          </a:xfrm>
          <a:prstGeom prst="rect">
            <a:avLst/>
          </a:prstGeom>
          <a:noFill/>
          <a:ln w="9525">
            <a:noFill/>
            <a:miter lim="800000"/>
            <a:headEnd/>
            <a:tailEnd/>
          </a:ln>
          <a:effectLst/>
        </p:spPr>
        <p:txBody>
          <a:bodyPr>
            <a:spAutoFit/>
          </a:bodyPr>
          <a:lstStyle/>
          <a:p>
            <a:pPr lvl="1" eaLnBrk="1" hangingPunct="1">
              <a:spcBef>
                <a:spcPct val="20000"/>
              </a:spcBef>
              <a:buClr>
                <a:schemeClr val="tx1"/>
              </a:buClr>
              <a:defRPr/>
            </a:pPr>
            <a:r>
              <a:rPr lang="en-US" sz="6000" b="1" dirty="0">
                <a:solidFill>
                  <a:srgbClr val="FFFF00"/>
                </a:solidFill>
                <a:effectLst>
                  <a:outerShdw blurRad="38100" dist="38100" dir="2700000" algn="tl">
                    <a:srgbClr val="000000"/>
                  </a:outerShdw>
                </a:effectLst>
                <a:latin typeface="Times New Roman" pitchFamily="18" charset="0"/>
              </a:rPr>
              <a:t>Punctuated Equilibrium</a:t>
            </a:r>
          </a:p>
        </p:txBody>
      </p:sp>
    </p:spTree>
    <p:extLst>
      <p:ext uri="{BB962C8B-B14F-4D97-AF65-F5344CB8AC3E}">
        <p14:creationId xmlns:p14="http://schemas.microsoft.com/office/powerpoint/2010/main" val="2098431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ww.tokresource.org/tok_classes/biobiobio/biomenu/options_folder/D2_speciation/gradualism_bett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990600"/>
            <a:ext cx="588645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183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palaeo.gly.bris.ac.uk/benton/reprints/2003eolss_files/E6-71-03-08-F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86000"/>
            <a:ext cx="7162800" cy="411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a:spLocks noChangeArrowheads="1"/>
          </p:cNvSpPr>
          <p:nvPr/>
        </p:nvSpPr>
        <p:spPr bwMode="auto">
          <a:xfrm>
            <a:off x="1066800" y="2438400"/>
            <a:ext cx="3505200" cy="3429000"/>
          </a:xfrm>
          <a:prstGeom prst="ellipse">
            <a:avLst/>
          </a:prstGeom>
          <a:solidFill>
            <a:schemeClr val="accent1">
              <a:alpha val="34117"/>
            </a:schemeClr>
          </a:solidFill>
          <a:ln w="9525" algn="ctr">
            <a:solidFill>
              <a:schemeClr val="tx1"/>
            </a:solidFill>
            <a:round/>
            <a:headEnd/>
            <a:tailEnd/>
          </a:ln>
        </p:spPr>
        <p:txBody>
          <a:bodyPr/>
          <a:lstStyle/>
          <a:p>
            <a:endParaRPr lang="en-US"/>
          </a:p>
        </p:txBody>
      </p:sp>
      <p:sp>
        <p:nvSpPr>
          <p:cNvPr id="5" name="Oval 4"/>
          <p:cNvSpPr>
            <a:spLocks noChangeArrowheads="1"/>
          </p:cNvSpPr>
          <p:nvPr/>
        </p:nvSpPr>
        <p:spPr bwMode="auto">
          <a:xfrm>
            <a:off x="4691063" y="2438400"/>
            <a:ext cx="3505200" cy="3429000"/>
          </a:xfrm>
          <a:prstGeom prst="ellipse">
            <a:avLst/>
          </a:prstGeom>
          <a:solidFill>
            <a:srgbClr val="00B0F0">
              <a:alpha val="34117"/>
            </a:srgbClr>
          </a:solidFill>
          <a:ln w="9525" algn="ctr">
            <a:solidFill>
              <a:schemeClr val="tx1"/>
            </a:solidFill>
            <a:round/>
            <a:headEnd/>
            <a:tailEnd/>
          </a:ln>
        </p:spPr>
        <p:txBody>
          <a:bodyPr/>
          <a:lstStyle/>
          <a:p>
            <a:endParaRPr lang="en-US"/>
          </a:p>
        </p:txBody>
      </p:sp>
      <p:sp>
        <p:nvSpPr>
          <p:cNvPr id="6" name="Text Box 12"/>
          <p:cNvSpPr txBox="1">
            <a:spLocks noChangeArrowheads="1"/>
          </p:cNvSpPr>
          <p:nvPr/>
        </p:nvSpPr>
        <p:spPr bwMode="auto">
          <a:xfrm>
            <a:off x="533400" y="-98425"/>
            <a:ext cx="4229100" cy="2308225"/>
          </a:xfrm>
          <a:prstGeom prst="rect">
            <a:avLst/>
          </a:prstGeom>
          <a:noFill/>
          <a:ln w="9525">
            <a:noFill/>
            <a:miter lim="800000"/>
            <a:headEnd/>
            <a:tailEnd/>
          </a:ln>
          <a:effectLst/>
        </p:spPr>
        <p:txBody>
          <a:bodyPr>
            <a:spAutoFit/>
          </a:bodyPr>
          <a:lstStyle/>
          <a:p>
            <a:pPr>
              <a:spcBef>
                <a:spcPct val="50000"/>
              </a:spcBef>
              <a:defRPr/>
            </a:pPr>
            <a:r>
              <a:rPr lang="en-US" sz="4800" dirty="0">
                <a:solidFill>
                  <a:srgbClr val="FFFF00"/>
                </a:solidFill>
                <a:effectLst>
                  <a:outerShdw blurRad="38100" dist="38100" dir="2700000" algn="tl">
                    <a:srgbClr val="000000"/>
                  </a:outerShdw>
                </a:effectLst>
                <a:latin typeface="Times New Roman" pitchFamily="18" charset="0"/>
              </a:rPr>
              <a:t>Gradualism Pattern of Evolution</a:t>
            </a:r>
          </a:p>
        </p:txBody>
      </p:sp>
      <p:sp>
        <p:nvSpPr>
          <p:cNvPr id="7" name="Text Box 12"/>
          <p:cNvSpPr txBox="1">
            <a:spLocks noChangeArrowheads="1"/>
          </p:cNvSpPr>
          <p:nvPr/>
        </p:nvSpPr>
        <p:spPr bwMode="auto">
          <a:xfrm>
            <a:off x="5334000" y="3175"/>
            <a:ext cx="4229100" cy="2308225"/>
          </a:xfrm>
          <a:prstGeom prst="rect">
            <a:avLst/>
          </a:prstGeom>
          <a:noFill/>
          <a:ln w="9525">
            <a:noFill/>
            <a:miter lim="800000"/>
            <a:headEnd/>
            <a:tailEnd/>
          </a:ln>
          <a:effectLst/>
        </p:spPr>
        <p:txBody>
          <a:bodyPr>
            <a:spAutoFit/>
          </a:bodyPr>
          <a:lstStyle/>
          <a:p>
            <a:pPr>
              <a:spcBef>
                <a:spcPct val="50000"/>
              </a:spcBef>
              <a:defRPr/>
            </a:pPr>
            <a:r>
              <a:rPr lang="en-US" sz="4800" dirty="0">
                <a:solidFill>
                  <a:srgbClr val="FFFF00"/>
                </a:solidFill>
                <a:effectLst>
                  <a:outerShdw blurRad="38100" dist="38100" dir="2700000" algn="tl">
                    <a:srgbClr val="000000"/>
                  </a:outerShdw>
                </a:effectLst>
                <a:latin typeface="Times New Roman" pitchFamily="18" charset="0"/>
              </a:rPr>
              <a:t>Punctuated </a:t>
            </a:r>
            <a:r>
              <a:rPr lang="en-US" sz="4800" dirty="0" err="1">
                <a:solidFill>
                  <a:srgbClr val="FFFF00"/>
                </a:solidFill>
                <a:effectLst>
                  <a:outerShdw blurRad="38100" dist="38100" dir="2700000" algn="tl">
                    <a:srgbClr val="000000"/>
                  </a:outerShdw>
                </a:effectLst>
                <a:latin typeface="Times New Roman" pitchFamily="18" charset="0"/>
              </a:rPr>
              <a:t>Equilb</a:t>
            </a:r>
            <a:r>
              <a:rPr lang="en-US" sz="4800" dirty="0">
                <a:solidFill>
                  <a:srgbClr val="FFFF00"/>
                </a:solidFill>
                <a:effectLst>
                  <a:outerShdw blurRad="38100" dist="38100" dir="2700000" algn="tl">
                    <a:srgbClr val="000000"/>
                  </a:outerShdw>
                </a:effectLst>
                <a:latin typeface="Times New Roman" pitchFamily="18" charset="0"/>
              </a:rPr>
              <a:t>. Pattern of Evolution</a:t>
            </a:r>
          </a:p>
        </p:txBody>
      </p:sp>
      <p:sp>
        <p:nvSpPr>
          <p:cNvPr id="4" name="TextBox 3"/>
          <p:cNvSpPr txBox="1"/>
          <p:nvPr/>
        </p:nvSpPr>
        <p:spPr>
          <a:xfrm>
            <a:off x="3962400" y="973138"/>
            <a:ext cx="1028700" cy="584200"/>
          </a:xfrm>
          <a:prstGeom prst="rect">
            <a:avLst/>
          </a:prstGeom>
          <a:noFill/>
        </p:spPr>
        <p:txBody>
          <a:bodyPr>
            <a:spAutoFit/>
          </a:bodyPr>
          <a:lstStyle/>
          <a:p>
            <a:pPr>
              <a:defRPr/>
            </a:pPr>
            <a:r>
              <a:rPr lang="en-US" sz="3200" b="1" dirty="0">
                <a:solidFill>
                  <a:srgbClr val="FFFF00"/>
                </a:solidFill>
                <a:effectLst>
                  <a:outerShdw blurRad="38100" dist="38100" dir="2700000" algn="tl">
                    <a:srgbClr val="000000">
                      <a:alpha val="43137"/>
                    </a:srgbClr>
                  </a:outerShdw>
                </a:effectLst>
              </a:rPr>
              <a:t>VS.</a:t>
            </a:r>
          </a:p>
        </p:txBody>
      </p:sp>
    </p:spTree>
    <p:extLst>
      <p:ext uri="{BB962C8B-B14F-4D97-AF65-F5344CB8AC3E}">
        <p14:creationId xmlns:p14="http://schemas.microsoft.com/office/powerpoint/2010/main" val="6427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5613" y="-76200"/>
            <a:ext cx="8226425" cy="1143000"/>
          </a:xfrm>
        </p:spPr>
        <p:txBody>
          <a:bodyPr/>
          <a:lstStyle/>
          <a:p>
            <a:pPr eaLnBrk="1" hangingPunct="1">
              <a:defRPr/>
            </a:pPr>
            <a:r>
              <a:rPr lang="en-US" sz="6600" b="1" dirty="0" smtClean="0"/>
              <a:t>Extinction</a:t>
            </a:r>
          </a:p>
        </p:txBody>
      </p:sp>
      <p:sp>
        <p:nvSpPr>
          <p:cNvPr id="47107" name="Rectangle 3"/>
          <p:cNvSpPr>
            <a:spLocks noGrp="1" noChangeArrowheads="1"/>
          </p:cNvSpPr>
          <p:nvPr>
            <p:ph sz="quarter" idx="13"/>
          </p:nvPr>
        </p:nvSpPr>
        <p:spPr>
          <a:xfrm>
            <a:off x="0" y="990600"/>
            <a:ext cx="9144000" cy="4497388"/>
          </a:xfrm>
        </p:spPr>
        <p:txBody>
          <a:bodyPr>
            <a:normAutofit lnSpcReduction="10000"/>
          </a:bodyPr>
          <a:lstStyle/>
          <a:p>
            <a:pPr eaLnBrk="1" hangingPunct="1">
              <a:defRPr/>
            </a:pPr>
            <a:r>
              <a:rPr lang="en-US" sz="6000" dirty="0" smtClean="0"/>
              <a:t>When the environment changes drastically &amp; the population does not have traits with adaptive value, the entire species  is lost</a:t>
            </a:r>
          </a:p>
        </p:txBody>
      </p:sp>
    </p:spTree>
    <p:extLst>
      <p:ext uri="{BB962C8B-B14F-4D97-AF65-F5344CB8AC3E}">
        <p14:creationId xmlns:p14="http://schemas.microsoft.com/office/powerpoint/2010/main" val="772894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ext Box 4"/>
          <p:cNvSpPr txBox="1">
            <a:spLocks noChangeArrowheads="1"/>
          </p:cNvSpPr>
          <p:nvPr/>
        </p:nvSpPr>
        <p:spPr bwMode="auto">
          <a:xfrm>
            <a:off x="10886" y="1600200"/>
            <a:ext cx="9144000" cy="4247317"/>
          </a:xfrm>
          <a:prstGeom prst="rect">
            <a:avLst/>
          </a:prstGeom>
          <a:noFill/>
          <a:ln w="9525">
            <a:noFill/>
            <a:miter lim="800000"/>
            <a:headEnd/>
            <a:tailEnd/>
          </a:ln>
          <a:effectLst/>
        </p:spPr>
        <p:txBody>
          <a:bodyPr>
            <a:spAutoFit/>
          </a:bodyPr>
          <a:lstStyle/>
          <a:p>
            <a:pPr algn="ctr">
              <a:defRPr/>
            </a:pPr>
            <a:r>
              <a:rPr lang="en-US" sz="5400" dirty="0">
                <a:effectLst>
                  <a:outerShdw blurRad="38100" dist="38100" dir="2700000" algn="tl">
                    <a:srgbClr val="000000"/>
                  </a:outerShdw>
                </a:effectLst>
              </a:rPr>
              <a:t>Darwin was a biologist who collected plant </a:t>
            </a:r>
          </a:p>
          <a:p>
            <a:pPr algn="ctr">
              <a:defRPr/>
            </a:pPr>
            <a:r>
              <a:rPr lang="en-US" sz="5400" dirty="0">
                <a:effectLst>
                  <a:outerShdw blurRad="38100" dist="38100" dir="2700000" algn="tl">
                    <a:srgbClr val="000000"/>
                  </a:outerShdw>
                </a:effectLst>
              </a:rPr>
              <a:t>and animal</a:t>
            </a:r>
          </a:p>
          <a:p>
            <a:pPr algn="ctr">
              <a:defRPr/>
            </a:pPr>
            <a:r>
              <a:rPr lang="en-US" sz="5400" dirty="0">
                <a:effectLst>
                  <a:outerShdw blurRad="38100" dist="38100" dir="2700000" algn="tl">
                    <a:srgbClr val="000000"/>
                  </a:outerShdw>
                </a:effectLst>
              </a:rPr>
              <a:t> specimens from various</a:t>
            </a:r>
          </a:p>
          <a:p>
            <a:pPr algn="ctr">
              <a:defRPr/>
            </a:pPr>
            <a:r>
              <a:rPr lang="en-US" sz="5400" dirty="0">
                <a:effectLst>
                  <a:outerShdw blurRad="38100" dist="38100" dir="2700000" algn="tl">
                    <a:srgbClr val="000000"/>
                  </a:outerShdw>
                </a:effectLst>
              </a:rPr>
              <a:t> parts of the world…</a:t>
            </a:r>
          </a:p>
        </p:txBody>
      </p:sp>
      <p:sp>
        <p:nvSpPr>
          <p:cNvPr id="3" name="Rectangle 2"/>
          <p:cNvSpPr txBox="1">
            <a:spLocks noChangeArrowheads="1"/>
          </p:cNvSpPr>
          <p:nvPr/>
        </p:nvSpPr>
        <p:spPr>
          <a:xfrm>
            <a:off x="152400" y="76200"/>
            <a:ext cx="8839200" cy="1143000"/>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US" b="1" dirty="0" smtClean="0">
                <a:solidFill>
                  <a:srgbClr val="FFFF00"/>
                </a:solidFill>
              </a:rPr>
              <a:t>The Voyage of the </a:t>
            </a:r>
            <a:r>
              <a:rPr lang="en-US" b="1" i="1" dirty="0" smtClean="0">
                <a:solidFill>
                  <a:srgbClr val="FFFF00"/>
                </a:solidFill>
              </a:rPr>
              <a:t>Beagle </a:t>
            </a:r>
          </a:p>
          <a:p>
            <a:pPr eaLnBrk="1" hangingPunct="1">
              <a:defRPr/>
            </a:pPr>
            <a:r>
              <a:rPr lang="en-US" b="1" i="1" dirty="0" smtClean="0">
                <a:solidFill>
                  <a:srgbClr val="FFFF00"/>
                </a:solidFill>
              </a:rPr>
              <a:t>(1831 -1836)</a:t>
            </a:r>
            <a:endParaRPr lang="en-US" b="1" dirty="0" smtClean="0">
              <a:solidFill>
                <a:srgbClr val="FFFF00"/>
              </a:solidFill>
            </a:endParaRPr>
          </a:p>
        </p:txBody>
      </p:sp>
    </p:spTree>
    <p:extLst>
      <p:ext uri="{BB962C8B-B14F-4D97-AF65-F5344CB8AC3E}">
        <p14:creationId xmlns:p14="http://schemas.microsoft.com/office/powerpoint/2010/main" val="404420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ext Box 4"/>
          <p:cNvSpPr txBox="1">
            <a:spLocks noChangeArrowheads="1"/>
          </p:cNvSpPr>
          <p:nvPr/>
        </p:nvSpPr>
        <p:spPr bwMode="auto">
          <a:xfrm>
            <a:off x="762000" y="1143000"/>
            <a:ext cx="7766050" cy="4116388"/>
          </a:xfrm>
          <a:prstGeom prst="rect">
            <a:avLst/>
          </a:prstGeom>
          <a:noFill/>
          <a:ln w="9525">
            <a:noFill/>
            <a:miter lim="800000"/>
            <a:headEnd/>
            <a:tailEnd/>
          </a:ln>
          <a:effectLst/>
        </p:spPr>
        <p:txBody>
          <a:bodyPr wrap="none">
            <a:spAutoFit/>
          </a:bodyPr>
          <a:lstStyle/>
          <a:p>
            <a:pPr algn="ctr">
              <a:defRPr/>
            </a:pPr>
            <a:r>
              <a:rPr lang="en-US" sz="8800" b="1">
                <a:effectLst>
                  <a:outerShdw blurRad="38100" dist="38100" dir="2700000" algn="tl">
                    <a:srgbClr val="000000"/>
                  </a:outerShdw>
                </a:effectLst>
              </a:rPr>
              <a:t>14.2 Evolution</a:t>
            </a:r>
          </a:p>
          <a:p>
            <a:pPr algn="ctr">
              <a:defRPr/>
            </a:pPr>
            <a:r>
              <a:rPr lang="en-US" sz="8800" b="1">
                <a:effectLst>
                  <a:outerShdw blurRad="38100" dist="38100" dir="2700000" algn="tl">
                    <a:srgbClr val="000000"/>
                  </a:outerShdw>
                </a:effectLst>
              </a:rPr>
              <a:t>has left much</a:t>
            </a:r>
          </a:p>
          <a:p>
            <a:pPr algn="ctr">
              <a:defRPr/>
            </a:pPr>
            <a:r>
              <a:rPr lang="en-US" sz="8800" b="1">
                <a:effectLst>
                  <a:outerShdw blurRad="38100" dist="38100" dir="2700000" algn="tl">
                    <a:srgbClr val="000000"/>
                  </a:outerShdw>
                </a:effectLst>
              </a:rPr>
              <a:t>evidence</a:t>
            </a:r>
          </a:p>
        </p:txBody>
      </p:sp>
    </p:spTree>
    <p:extLst>
      <p:ext uri="{BB962C8B-B14F-4D97-AF65-F5344CB8AC3E}">
        <p14:creationId xmlns:p14="http://schemas.microsoft.com/office/powerpoint/2010/main" val="3622385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US" sz="6600" b="1" dirty="0" smtClean="0"/>
              <a:t>The fossil record</a:t>
            </a:r>
          </a:p>
        </p:txBody>
      </p:sp>
      <p:sp>
        <p:nvSpPr>
          <p:cNvPr id="55299" name="Rectangle 3"/>
          <p:cNvSpPr>
            <a:spLocks noGrp="1" noChangeArrowheads="1"/>
          </p:cNvSpPr>
          <p:nvPr>
            <p:ph sz="quarter" idx="13"/>
          </p:nvPr>
        </p:nvSpPr>
        <p:spPr/>
        <p:txBody>
          <a:bodyPr/>
          <a:lstStyle/>
          <a:p>
            <a:pPr eaLnBrk="1" hangingPunct="1">
              <a:defRPr/>
            </a:pPr>
            <a:r>
              <a:rPr lang="en-US" sz="6600" smtClean="0"/>
              <a:t>Chronological collection of life’s remains in the rock layers</a:t>
            </a:r>
          </a:p>
        </p:txBody>
      </p:sp>
    </p:spTree>
    <p:extLst>
      <p:ext uri="{BB962C8B-B14F-4D97-AF65-F5344CB8AC3E}">
        <p14:creationId xmlns:p14="http://schemas.microsoft.com/office/powerpoint/2010/main" val="4203038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n-US" sz="6600" b="1" smtClean="0"/>
              <a:t>Fossils</a:t>
            </a:r>
          </a:p>
        </p:txBody>
      </p:sp>
      <p:sp>
        <p:nvSpPr>
          <p:cNvPr id="56323" name="Rectangle 3"/>
          <p:cNvSpPr>
            <a:spLocks noGrp="1" noChangeArrowheads="1"/>
          </p:cNvSpPr>
          <p:nvPr>
            <p:ph sz="quarter" idx="13"/>
          </p:nvPr>
        </p:nvSpPr>
        <p:spPr/>
        <p:txBody>
          <a:bodyPr>
            <a:normAutofit lnSpcReduction="10000"/>
          </a:bodyPr>
          <a:lstStyle/>
          <a:p>
            <a:pPr eaLnBrk="1" hangingPunct="1">
              <a:defRPr/>
            </a:pPr>
            <a:r>
              <a:rPr lang="en-US" sz="6600" smtClean="0"/>
              <a:t>Most found in sedimentary rock</a:t>
            </a:r>
          </a:p>
          <a:p>
            <a:pPr eaLnBrk="1" hangingPunct="1">
              <a:defRPr/>
            </a:pPr>
            <a:r>
              <a:rPr lang="en-US" sz="6600" smtClean="0"/>
              <a:t>Younger fossils are above older fossils</a:t>
            </a:r>
          </a:p>
        </p:txBody>
      </p:sp>
    </p:spTree>
    <p:extLst>
      <p:ext uri="{BB962C8B-B14F-4D97-AF65-F5344CB8AC3E}">
        <p14:creationId xmlns:p14="http://schemas.microsoft.com/office/powerpoint/2010/main" val="1131274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Devonast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63" y="-19050"/>
            <a:ext cx="3070226"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3" descr="Grammysi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4062413"/>
            <a:ext cx="2463800"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ext Box 4"/>
          <p:cNvSpPr txBox="1">
            <a:spLocks noChangeArrowheads="1"/>
          </p:cNvSpPr>
          <p:nvPr/>
        </p:nvSpPr>
        <p:spPr bwMode="auto">
          <a:xfrm>
            <a:off x="2601913" y="152400"/>
            <a:ext cx="3417887" cy="10668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buSzPct val="140000"/>
              <a:buFont typeface="Wingdings" pitchFamily="2" charset="2"/>
              <a:buNone/>
            </a:pPr>
            <a:r>
              <a:rPr lang="en-US" sz="3200" b="1">
                <a:solidFill>
                  <a:srgbClr val="FFCC00"/>
                </a:solidFill>
              </a:rPr>
              <a:t>Fossils found in rocks</a:t>
            </a:r>
          </a:p>
        </p:txBody>
      </p:sp>
      <p:pic>
        <p:nvPicPr>
          <p:cNvPr id="66565" name="Picture 5" descr="E remipes trio5 md"/>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6173788" y="2730500"/>
            <a:ext cx="2970212"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6" descr="allosaur, sauropod ske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5813" y="1905000"/>
            <a:ext cx="327660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7" descr="archeopteryx"/>
          <p:cNvPicPr>
            <a:picLocks noChangeAspect="1" noChangeArrowheads="1"/>
          </p:cNvPicPr>
          <p:nvPr/>
        </p:nvPicPr>
        <p:blipFill>
          <a:blip r:embed="rId6" cstate="print">
            <a:lum bright="12000" contrast="18000"/>
            <a:extLst>
              <a:ext uri="{28A0092B-C50C-407E-A947-70E740481C1C}">
                <a14:useLocalDpi xmlns:a14="http://schemas.microsoft.com/office/drawing/2010/main" val="0"/>
              </a:ext>
            </a:extLst>
          </a:blip>
          <a:srcRect/>
          <a:stretch>
            <a:fillRect/>
          </a:stretch>
        </p:blipFill>
        <p:spPr bwMode="auto">
          <a:xfrm>
            <a:off x="-41275" y="2214563"/>
            <a:ext cx="249555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9" descr="Triassic nothosaur fossils"/>
          <p:cNvPicPr>
            <a:picLocks noChangeAspect="1" noChangeArrowheads="1"/>
          </p:cNvPicPr>
          <p:nvPr/>
        </p:nvPicPr>
        <p:blipFill>
          <a:blip r:embed="rId7">
            <a:lum bright="12000"/>
            <a:extLst>
              <a:ext uri="{28A0092B-C50C-407E-A947-70E740481C1C}">
                <a14:useLocalDpi xmlns:a14="http://schemas.microsoft.com/office/drawing/2010/main" val="0"/>
              </a:ext>
            </a:extLst>
          </a:blip>
          <a:srcRect/>
          <a:stretch>
            <a:fillRect/>
          </a:stretch>
        </p:blipFill>
        <p:spPr bwMode="auto">
          <a:xfrm>
            <a:off x="5883275" y="0"/>
            <a:ext cx="3260725"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9" name="Picture 10" descr="Cambrian trilobit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4275" y="1336675"/>
            <a:ext cx="3429000"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5436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title"/>
          </p:nvPr>
        </p:nvSpPr>
        <p:spPr/>
        <p:txBody>
          <a:bodyPr/>
          <a:lstStyle/>
          <a:p>
            <a:pPr eaLnBrk="1" hangingPunct="1">
              <a:defRPr/>
            </a:pPr>
            <a:endParaRPr lang="en-US" smtClean="0"/>
          </a:p>
        </p:txBody>
      </p:sp>
      <p:pic>
        <p:nvPicPr>
          <p:cNvPr id="67587" name="Picture 6" descr="layers380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73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8" descr="grandcanyon_str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850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 y="2057400"/>
            <a:ext cx="8951913"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a:spLocks noChangeArrowheads="1"/>
          </p:cNvSpPr>
          <p:nvPr/>
        </p:nvSpPr>
        <p:spPr bwMode="auto">
          <a:xfrm>
            <a:off x="8224838" y="1978025"/>
            <a:ext cx="30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000" b="1">
                <a:solidFill>
                  <a:srgbClr val="660066"/>
                </a:solidFill>
              </a:rPr>
              <a:t>N</a:t>
            </a:r>
            <a:endParaRPr lang="en-US" sz="4000" b="1"/>
          </a:p>
        </p:txBody>
      </p:sp>
      <p:sp>
        <p:nvSpPr>
          <p:cNvPr id="17" name="TextBox 16"/>
          <p:cNvSpPr txBox="1">
            <a:spLocks noChangeArrowheads="1"/>
          </p:cNvSpPr>
          <p:nvPr/>
        </p:nvSpPr>
        <p:spPr bwMode="auto">
          <a:xfrm>
            <a:off x="7315200" y="2005013"/>
            <a:ext cx="30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000" b="1" dirty="0">
                <a:solidFill>
                  <a:srgbClr val="008000"/>
                </a:solidFill>
              </a:rPr>
              <a:t>P</a:t>
            </a:r>
          </a:p>
        </p:txBody>
      </p:sp>
      <p:sp>
        <p:nvSpPr>
          <p:cNvPr id="18" name="TextBox 17"/>
          <p:cNvSpPr txBox="1">
            <a:spLocks noChangeArrowheads="1"/>
          </p:cNvSpPr>
          <p:nvPr/>
        </p:nvSpPr>
        <p:spPr bwMode="auto">
          <a:xfrm>
            <a:off x="2141538" y="1978025"/>
            <a:ext cx="30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000" b="1">
                <a:solidFill>
                  <a:srgbClr val="FF0000"/>
                </a:solidFill>
              </a:rPr>
              <a:t>F</a:t>
            </a:r>
          </a:p>
        </p:txBody>
      </p:sp>
      <p:sp>
        <p:nvSpPr>
          <p:cNvPr id="19" name="TextBox 18"/>
          <p:cNvSpPr txBox="1">
            <a:spLocks noChangeArrowheads="1"/>
          </p:cNvSpPr>
          <p:nvPr/>
        </p:nvSpPr>
        <p:spPr bwMode="auto">
          <a:xfrm>
            <a:off x="7310438" y="3144838"/>
            <a:ext cx="91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000" b="1">
                <a:solidFill>
                  <a:srgbClr val="002060"/>
                </a:solidFill>
              </a:rPr>
              <a:t>D1</a:t>
            </a:r>
          </a:p>
        </p:txBody>
      </p:sp>
      <p:sp>
        <p:nvSpPr>
          <p:cNvPr id="20" name="TextBox 19"/>
          <p:cNvSpPr txBox="1">
            <a:spLocks noChangeArrowheads="1"/>
          </p:cNvSpPr>
          <p:nvPr/>
        </p:nvSpPr>
        <p:spPr bwMode="auto">
          <a:xfrm>
            <a:off x="7839075" y="3043238"/>
            <a:ext cx="11477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000" b="1">
                <a:solidFill>
                  <a:srgbClr val="00B0F0"/>
                </a:solidFill>
              </a:rPr>
              <a:t>D2</a:t>
            </a:r>
          </a:p>
        </p:txBody>
      </p:sp>
      <p:sp>
        <p:nvSpPr>
          <p:cNvPr id="16" name="Down Arrow 15"/>
          <p:cNvSpPr>
            <a:spLocks noChangeArrowheads="1"/>
          </p:cNvSpPr>
          <p:nvPr/>
        </p:nvSpPr>
        <p:spPr bwMode="auto">
          <a:xfrm>
            <a:off x="8337550" y="2560638"/>
            <a:ext cx="384175" cy="250825"/>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en-US"/>
          </a:p>
        </p:txBody>
      </p:sp>
      <p:sp>
        <p:nvSpPr>
          <p:cNvPr id="23" name="Down Arrow 22"/>
          <p:cNvSpPr>
            <a:spLocks noChangeArrowheads="1"/>
          </p:cNvSpPr>
          <p:nvPr/>
        </p:nvSpPr>
        <p:spPr bwMode="auto">
          <a:xfrm>
            <a:off x="7310438" y="2600325"/>
            <a:ext cx="382587" cy="268288"/>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en-US"/>
          </a:p>
        </p:txBody>
      </p:sp>
      <p:sp>
        <p:nvSpPr>
          <p:cNvPr id="24" name="Down Arrow 23"/>
          <p:cNvSpPr>
            <a:spLocks noChangeArrowheads="1"/>
          </p:cNvSpPr>
          <p:nvPr/>
        </p:nvSpPr>
        <p:spPr bwMode="auto">
          <a:xfrm>
            <a:off x="2141538" y="2600325"/>
            <a:ext cx="384175" cy="285750"/>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en-US"/>
          </a:p>
        </p:txBody>
      </p:sp>
      <p:sp>
        <p:nvSpPr>
          <p:cNvPr id="25" name="Down Arrow 24"/>
          <p:cNvSpPr>
            <a:spLocks noChangeArrowheads="1"/>
          </p:cNvSpPr>
          <p:nvPr/>
        </p:nvSpPr>
        <p:spPr bwMode="auto">
          <a:xfrm rot="10800000">
            <a:off x="7802563" y="2917825"/>
            <a:ext cx="382587" cy="250825"/>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en-US"/>
          </a:p>
        </p:txBody>
      </p:sp>
      <p:sp>
        <p:nvSpPr>
          <p:cNvPr id="26" name="Down Arrow 25"/>
          <p:cNvSpPr>
            <a:spLocks noChangeArrowheads="1"/>
          </p:cNvSpPr>
          <p:nvPr/>
        </p:nvSpPr>
        <p:spPr bwMode="auto">
          <a:xfrm rot="10800000">
            <a:off x="8185150" y="2917825"/>
            <a:ext cx="384175" cy="250825"/>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en-US"/>
          </a:p>
        </p:txBody>
      </p:sp>
      <p:sp>
        <p:nvSpPr>
          <p:cNvPr id="68621" name="TextBox 21"/>
          <p:cNvSpPr txBox="1">
            <a:spLocks noChangeArrowheads="1"/>
          </p:cNvSpPr>
          <p:nvPr/>
        </p:nvSpPr>
        <p:spPr bwMode="auto">
          <a:xfrm>
            <a:off x="533400" y="22225"/>
            <a:ext cx="80359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000" b="1"/>
              <a:t>A Geological TimeLine for Planet Earth</a:t>
            </a:r>
          </a:p>
        </p:txBody>
      </p:sp>
      <p:sp>
        <p:nvSpPr>
          <p:cNvPr id="68622" name="TextBox 26"/>
          <p:cNvSpPr txBox="1">
            <a:spLocks noChangeArrowheads="1"/>
          </p:cNvSpPr>
          <p:nvPr/>
        </p:nvSpPr>
        <p:spPr bwMode="auto">
          <a:xfrm>
            <a:off x="381000" y="4050846"/>
            <a:ext cx="8534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000" dirty="0"/>
              <a:t>It has taken billions of years for the species present today to have evolved from the common ancestor of all life</a:t>
            </a:r>
          </a:p>
        </p:txBody>
      </p:sp>
      <p:sp>
        <p:nvSpPr>
          <p:cNvPr id="21" name="TextBox 20"/>
          <p:cNvSpPr txBox="1">
            <a:spLocks noChangeArrowheads="1"/>
          </p:cNvSpPr>
          <p:nvPr/>
        </p:nvSpPr>
        <p:spPr bwMode="auto">
          <a:xfrm>
            <a:off x="8186738" y="3498850"/>
            <a:ext cx="30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000" b="1">
                <a:solidFill>
                  <a:srgbClr val="C00000"/>
                </a:solidFill>
              </a:rPr>
              <a:t>H</a:t>
            </a:r>
          </a:p>
        </p:txBody>
      </p:sp>
      <p:sp>
        <p:nvSpPr>
          <p:cNvPr id="22" name="Down Arrow 21"/>
          <p:cNvSpPr>
            <a:spLocks noChangeArrowheads="1"/>
          </p:cNvSpPr>
          <p:nvPr/>
        </p:nvSpPr>
        <p:spPr bwMode="auto">
          <a:xfrm rot="60000">
            <a:off x="8345674" y="2919524"/>
            <a:ext cx="200683" cy="690888"/>
          </a:xfrm>
          <a:prstGeom prst="downArrow">
            <a:avLst>
              <a:gd name="adj1" fmla="val 50000"/>
              <a:gd name="adj2" fmla="val 50000"/>
            </a:avLst>
          </a:prstGeom>
          <a:solidFill>
            <a:srgbClr val="C00000"/>
          </a:solidFill>
          <a:ln w="9525" algn="ctr">
            <a:solidFill>
              <a:schemeClr val="tx1"/>
            </a:solidFill>
            <a:round/>
            <a:headEnd/>
            <a:tailEnd/>
          </a:ln>
          <a:scene3d>
            <a:camera prst="orthographicFront">
              <a:rot lat="21299999" lon="0" rev="10799999"/>
            </a:camera>
            <a:lightRig rig="threePt" dir="t"/>
          </a:scene3d>
        </p:spPr>
        <p:txBody>
          <a:bodyPr/>
          <a:lstStyle/>
          <a:p>
            <a:pPr>
              <a:defRPr/>
            </a:pPr>
            <a:endParaRPr lang="en-US"/>
          </a:p>
        </p:txBody>
      </p:sp>
    </p:spTree>
    <p:extLst>
      <p:ext uri="{BB962C8B-B14F-4D97-AF65-F5344CB8AC3E}">
        <p14:creationId xmlns:p14="http://schemas.microsoft.com/office/powerpoint/2010/main" val="3508916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ppt_w</p:attrName>
                                        </p:attrNameLst>
                                      </p:cBhvr>
                                      <p:tavLst>
                                        <p:tav tm="0" fmla="#ppt_w*sin(2.5*pi*$)">
                                          <p:val>
                                            <p:fltVal val="0"/>
                                          </p:val>
                                        </p:tav>
                                        <p:tav tm="100000">
                                          <p:val>
                                            <p:fltVal val="1"/>
                                          </p:val>
                                        </p:tav>
                                      </p:tavLst>
                                    </p:anim>
                                    <p:anim calcmode="lin" valueType="num">
                                      <p:cBhvr>
                                        <p:cTn id="9"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000"/>
                                        <p:tgtEl>
                                          <p:spTgt spid="18"/>
                                        </p:tgtEl>
                                      </p:cBhvr>
                                    </p:animEffect>
                                    <p:anim calcmode="lin" valueType="num">
                                      <p:cBhvr>
                                        <p:cTn id="19" dur="2000" fill="hold"/>
                                        <p:tgtEl>
                                          <p:spTgt spid="18"/>
                                        </p:tgtEl>
                                        <p:attrNameLst>
                                          <p:attrName>ppt_w</p:attrName>
                                        </p:attrNameLst>
                                      </p:cBhvr>
                                      <p:tavLst>
                                        <p:tav tm="0" fmla="#ppt_w*sin(2.5*pi*$)">
                                          <p:val>
                                            <p:fltVal val="0"/>
                                          </p:val>
                                        </p:tav>
                                        <p:tav tm="100000">
                                          <p:val>
                                            <p:fltVal val="1"/>
                                          </p:val>
                                        </p:tav>
                                      </p:tavLst>
                                    </p:anim>
                                    <p:anim calcmode="lin" valueType="num">
                                      <p:cBhvr>
                                        <p:cTn id="20"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2000"/>
                                        <p:tgtEl>
                                          <p:spTgt spid="17"/>
                                        </p:tgtEl>
                                      </p:cBhvr>
                                    </p:animEffect>
                                    <p:anim calcmode="lin" valueType="num">
                                      <p:cBhvr>
                                        <p:cTn id="30" dur="2000" fill="hold"/>
                                        <p:tgtEl>
                                          <p:spTgt spid="17"/>
                                        </p:tgtEl>
                                        <p:attrNameLst>
                                          <p:attrName>ppt_w</p:attrName>
                                        </p:attrNameLst>
                                      </p:cBhvr>
                                      <p:tavLst>
                                        <p:tav tm="0" fmla="#ppt_w*sin(2.5*pi*$)">
                                          <p:val>
                                            <p:fltVal val="0"/>
                                          </p:val>
                                        </p:tav>
                                        <p:tav tm="100000">
                                          <p:val>
                                            <p:fltVal val="1"/>
                                          </p:val>
                                        </p:tav>
                                      </p:tavLst>
                                    </p:anim>
                                    <p:anim calcmode="lin" valueType="num">
                                      <p:cBhvr>
                                        <p:cTn id="31"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2000"/>
                                        <p:tgtEl>
                                          <p:spTgt spid="19"/>
                                        </p:tgtEl>
                                      </p:cBhvr>
                                    </p:animEffect>
                                    <p:anim calcmode="lin" valueType="num">
                                      <p:cBhvr>
                                        <p:cTn id="41" dur="2000" fill="hold"/>
                                        <p:tgtEl>
                                          <p:spTgt spid="19"/>
                                        </p:tgtEl>
                                        <p:attrNameLst>
                                          <p:attrName>ppt_w</p:attrName>
                                        </p:attrNameLst>
                                      </p:cBhvr>
                                      <p:tavLst>
                                        <p:tav tm="0" fmla="#ppt_w*sin(2.5*pi*$)">
                                          <p:val>
                                            <p:fltVal val="0"/>
                                          </p:val>
                                        </p:tav>
                                        <p:tav tm="100000">
                                          <p:val>
                                            <p:fltVal val="1"/>
                                          </p:val>
                                        </p:tav>
                                      </p:tavLst>
                                    </p:anim>
                                    <p:anim calcmode="lin" valueType="num">
                                      <p:cBhvr>
                                        <p:cTn id="42"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45"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2000"/>
                                        <p:tgtEl>
                                          <p:spTgt spid="20"/>
                                        </p:tgtEl>
                                      </p:cBhvr>
                                    </p:animEffect>
                                    <p:anim calcmode="lin" valueType="num">
                                      <p:cBhvr>
                                        <p:cTn id="52" dur="2000" fill="hold"/>
                                        <p:tgtEl>
                                          <p:spTgt spid="20"/>
                                        </p:tgtEl>
                                        <p:attrNameLst>
                                          <p:attrName>ppt_w</p:attrName>
                                        </p:attrNameLst>
                                      </p:cBhvr>
                                      <p:tavLst>
                                        <p:tav tm="0" fmla="#ppt_w*sin(2.5*pi*$)">
                                          <p:val>
                                            <p:fltVal val="0"/>
                                          </p:val>
                                        </p:tav>
                                        <p:tav tm="100000">
                                          <p:val>
                                            <p:fltVal val="1"/>
                                          </p:val>
                                        </p:tav>
                                      </p:tavLst>
                                    </p:anim>
                                    <p:anim calcmode="lin" valueType="num">
                                      <p:cBhvr>
                                        <p:cTn id="53"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45"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2000"/>
                                        <p:tgtEl>
                                          <p:spTgt spid="21"/>
                                        </p:tgtEl>
                                      </p:cBhvr>
                                    </p:animEffect>
                                    <p:anim calcmode="lin" valueType="num">
                                      <p:cBhvr>
                                        <p:cTn id="63" dur="2000" fill="hold"/>
                                        <p:tgtEl>
                                          <p:spTgt spid="21"/>
                                        </p:tgtEl>
                                        <p:attrNameLst>
                                          <p:attrName>ppt_w</p:attrName>
                                        </p:attrNameLst>
                                      </p:cBhvr>
                                      <p:tavLst>
                                        <p:tav tm="0" fmla="#ppt_w*sin(2.5*pi*$)">
                                          <p:val>
                                            <p:fltVal val="0"/>
                                          </p:val>
                                        </p:tav>
                                        <p:tav tm="100000">
                                          <p:val>
                                            <p:fltVal val="1"/>
                                          </p:val>
                                        </p:tav>
                                      </p:tavLst>
                                    </p:anim>
                                    <p:anim calcmode="lin" valueType="num">
                                      <p:cBhvr>
                                        <p:cTn id="64"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P spid="20" grpId="0"/>
      <p:bldP spid="16" grpId="0" animBg="1"/>
      <p:bldP spid="23" grpId="0" animBg="1"/>
      <p:bldP spid="24" grpId="0" animBg="1"/>
      <p:bldP spid="25" grpId="0" animBg="1"/>
      <p:bldP spid="26" grpId="0" animBg="1"/>
      <p:bldP spid="2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25450"/>
            <a:ext cx="8226425" cy="1143000"/>
          </a:xfrm>
        </p:spPr>
        <p:txBody>
          <a:bodyPr/>
          <a:lstStyle/>
          <a:p>
            <a:pPr>
              <a:defRPr/>
            </a:pPr>
            <a:r>
              <a:rPr lang="en-US" dirty="0" smtClean="0"/>
              <a:t>What about human evolution?</a:t>
            </a:r>
            <a:endParaRPr lang="en-US" dirty="0"/>
          </a:p>
        </p:txBody>
      </p:sp>
      <p:pic>
        <p:nvPicPr>
          <p:cNvPr id="69635" name="Picture 2" descr="http://rpmedia.ask.com:80/ts?u=/wikipedia/commons/thumb/6/61/Homo_habilis-2.JPG/220px-Homo_habilis-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57250"/>
            <a:ext cx="20955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Box 3"/>
          <p:cNvSpPr txBox="1">
            <a:spLocks noChangeArrowheads="1"/>
          </p:cNvSpPr>
          <p:nvPr/>
        </p:nvSpPr>
        <p:spPr bwMode="auto">
          <a:xfrm>
            <a:off x="0" y="3143250"/>
            <a:ext cx="40386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u="sng"/>
              <a:t>Homo</a:t>
            </a:r>
            <a:r>
              <a:rPr lang="en-US" sz="3200"/>
              <a:t> </a:t>
            </a:r>
            <a:r>
              <a:rPr lang="en-US" sz="3200" u="sng"/>
              <a:t>habilis</a:t>
            </a:r>
          </a:p>
          <a:p>
            <a:r>
              <a:rPr lang="en-US" sz="3200"/>
              <a:t> 2.4 – 1.4 mya</a:t>
            </a:r>
          </a:p>
        </p:txBody>
      </p:sp>
      <p:pic>
        <p:nvPicPr>
          <p:cNvPr id="69637" name="Picture 4" descr="http://rpmedia.ask.com:80/ts?u=/wikipedia/commons/8/84/Homo_erectus0073.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4200" y="3478213"/>
            <a:ext cx="2773363"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TextBox 4"/>
          <p:cNvSpPr txBox="1">
            <a:spLocks noChangeArrowheads="1"/>
          </p:cNvSpPr>
          <p:nvPr/>
        </p:nvSpPr>
        <p:spPr bwMode="auto">
          <a:xfrm>
            <a:off x="7107238" y="3386138"/>
            <a:ext cx="263842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u="sng"/>
              <a:t>Homo</a:t>
            </a:r>
            <a:r>
              <a:rPr lang="en-US" sz="3200"/>
              <a:t> </a:t>
            </a:r>
            <a:r>
              <a:rPr lang="en-US" sz="3200" u="sng"/>
              <a:t>erectus</a:t>
            </a:r>
          </a:p>
          <a:p>
            <a:r>
              <a:rPr lang="en-US" sz="3200"/>
              <a:t>1.8 mya – 70,000 ya</a:t>
            </a:r>
          </a:p>
        </p:txBody>
      </p:sp>
      <p:pic>
        <p:nvPicPr>
          <p:cNvPr id="69639" name="Picture 6" descr="http://rpmedia.ask.com:80/ts?u=/wikipedia/commons/3/3e/5heidelbergensis134.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00" y="4219575"/>
            <a:ext cx="2619375"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0" name="TextBox 5"/>
          <p:cNvSpPr txBox="1">
            <a:spLocks noChangeArrowheads="1"/>
          </p:cNvSpPr>
          <p:nvPr/>
        </p:nvSpPr>
        <p:spPr bwMode="auto">
          <a:xfrm>
            <a:off x="1798638" y="5073650"/>
            <a:ext cx="4343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u="sng"/>
              <a:t>Homo</a:t>
            </a:r>
          </a:p>
          <a:p>
            <a:r>
              <a:rPr lang="en-US" sz="3200" u="sng"/>
              <a:t>heidelbergensis</a:t>
            </a:r>
          </a:p>
          <a:p>
            <a:r>
              <a:rPr lang="en-US" sz="3200"/>
              <a:t>800,000 – 300,000 ya</a:t>
            </a:r>
          </a:p>
        </p:txBody>
      </p:sp>
      <p:pic>
        <p:nvPicPr>
          <p:cNvPr id="69641" name="Picture 8" descr="http://rpmedia.ask.com:80/ts?u=/wikipedia/commons/8/8e/3homo_rudolfensis012.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774700"/>
            <a:ext cx="26670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2" name="TextBox 6"/>
          <p:cNvSpPr txBox="1">
            <a:spLocks noChangeArrowheads="1"/>
          </p:cNvSpPr>
          <p:nvPr/>
        </p:nvSpPr>
        <p:spPr bwMode="auto">
          <a:xfrm>
            <a:off x="5697538" y="990600"/>
            <a:ext cx="39052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u="sng"/>
              <a:t>Homo</a:t>
            </a:r>
          </a:p>
          <a:p>
            <a:r>
              <a:rPr lang="en-US" sz="3200" u="sng"/>
              <a:t>Rudolfensis</a:t>
            </a:r>
          </a:p>
          <a:p>
            <a:r>
              <a:rPr lang="en-US" sz="3200"/>
              <a:t> 1.9 – 1.6 mya</a:t>
            </a:r>
          </a:p>
        </p:txBody>
      </p:sp>
    </p:spTree>
    <p:extLst>
      <p:ext uri="{BB962C8B-B14F-4D97-AF65-F5344CB8AC3E}">
        <p14:creationId xmlns:p14="http://schemas.microsoft.com/office/powerpoint/2010/main" val="1381636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18" y="-2590800"/>
            <a:ext cx="8226425" cy="4375150"/>
          </a:xfrm>
        </p:spPr>
        <p:txBody>
          <a:bodyPr/>
          <a:lstStyle/>
          <a:p>
            <a:pPr>
              <a:defRPr/>
            </a:pPr>
            <a:r>
              <a:rPr lang="en-US" dirty="0" smtClean="0"/>
              <a:t>The first </a:t>
            </a:r>
            <a:r>
              <a:rPr lang="en-US" u="sng" dirty="0" smtClean="0"/>
              <a:t>Homo</a:t>
            </a:r>
            <a:r>
              <a:rPr lang="en-US" dirty="0" smtClean="0"/>
              <a:t> </a:t>
            </a:r>
            <a:r>
              <a:rPr lang="en-US" u="sng" dirty="0" smtClean="0"/>
              <a:t>sapiens</a:t>
            </a:r>
            <a:r>
              <a:rPr lang="en-US" dirty="0" smtClean="0"/>
              <a:t> lived  ~250,000 </a:t>
            </a:r>
            <a:r>
              <a:rPr lang="en-US" dirty="0" err="1" smtClean="0"/>
              <a:t>ya</a:t>
            </a:r>
            <a:endParaRPr lang="en-US" dirty="0"/>
          </a:p>
        </p:txBody>
      </p:sp>
      <p:pic>
        <p:nvPicPr>
          <p:cNvPr id="70659" name="Picture 2" descr="http://t2.gstatic.com/images?q=tbn:ANd9GcTtsvinXuay_uYltHg8Lz6BeZHWJVfa3ja4dYAh9850egmIxJFXXS7YFg2X:www.kidspast.com/images/homo-sapien-sapi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338" y="2438400"/>
            <a:ext cx="6300787"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4716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sz="6600" b="1" smtClean="0"/>
              <a:t>Dating Fossils</a:t>
            </a:r>
          </a:p>
        </p:txBody>
      </p:sp>
      <p:sp>
        <p:nvSpPr>
          <p:cNvPr id="36867" name="Rectangle 3"/>
          <p:cNvSpPr>
            <a:spLocks noGrp="1" noChangeArrowheads="1"/>
          </p:cNvSpPr>
          <p:nvPr>
            <p:ph sz="quarter" idx="13"/>
          </p:nvPr>
        </p:nvSpPr>
        <p:spPr>
          <a:xfrm>
            <a:off x="917575" y="2055813"/>
            <a:ext cx="8226425" cy="4497387"/>
          </a:xfrm>
        </p:spPr>
        <p:txBody>
          <a:bodyPr/>
          <a:lstStyle/>
          <a:p>
            <a:pPr eaLnBrk="1" hangingPunct="1">
              <a:defRPr/>
            </a:pPr>
            <a:r>
              <a:rPr lang="en-US" sz="6000" dirty="0" smtClean="0"/>
              <a:t>How old are the fossils we find?!?</a:t>
            </a:r>
          </a:p>
        </p:txBody>
      </p:sp>
    </p:spTree>
    <p:extLst>
      <p:ext uri="{BB962C8B-B14F-4D97-AF65-F5344CB8AC3E}">
        <p14:creationId xmlns:p14="http://schemas.microsoft.com/office/powerpoint/2010/main" val="985637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sz="6600" b="1" smtClean="0"/>
              <a:t>Relative Dating</a:t>
            </a:r>
          </a:p>
        </p:txBody>
      </p:sp>
      <p:sp>
        <p:nvSpPr>
          <p:cNvPr id="37891" name="Rectangle 3"/>
          <p:cNvSpPr>
            <a:spLocks noGrp="1" noChangeArrowheads="1"/>
          </p:cNvSpPr>
          <p:nvPr>
            <p:ph sz="quarter" idx="13"/>
          </p:nvPr>
        </p:nvSpPr>
        <p:spPr/>
        <p:txBody>
          <a:bodyPr/>
          <a:lstStyle/>
          <a:p>
            <a:pPr eaLnBrk="1" hangingPunct="1">
              <a:lnSpc>
                <a:spcPct val="90000"/>
              </a:lnSpc>
              <a:defRPr/>
            </a:pPr>
            <a:r>
              <a:rPr lang="en-US" sz="6000" u="sng" smtClean="0"/>
              <a:t>Older or younger</a:t>
            </a:r>
            <a:r>
              <a:rPr lang="en-US" sz="6000" i="1" smtClean="0"/>
              <a:t> </a:t>
            </a:r>
            <a:r>
              <a:rPr lang="en-US" sz="6000" smtClean="0"/>
              <a:t>than something else</a:t>
            </a:r>
          </a:p>
          <a:p>
            <a:pPr eaLnBrk="1" hangingPunct="1">
              <a:lnSpc>
                <a:spcPct val="90000"/>
              </a:lnSpc>
              <a:defRPr/>
            </a:pPr>
            <a:r>
              <a:rPr lang="en-US" sz="6000" smtClean="0"/>
              <a:t>Uses sedimentary layers</a:t>
            </a:r>
            <a:endParaRPr lang="en-US" sz="6000" u="sng" smtClean="0"/>
          </a:p>
        </p:txBody>
      </p:sp>
    </p:spTree>
    <p:extLst>
      <p:ext uri="{BB962C8B-B14F-4D97-AF65-F5344CB8AC3E}">
        <p14:creationId xmlns:p14="http://schemas.microsoft.com/office/powerpoint/2010/main" val="3367217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Figure 1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Rectangle 2"/>
          <p:cNvSpPr>
            <a:spLocks noGrp="1" noChangeArrowheads="1"/>
          </p:cNvSpPr>
          <p:nvPr>
            <p:ph type="title"/>
          </p:nvPr>
        </p:nvSpPr>
        <p:spPr>
          <a:xfrm>
            <a:off x="152400" y="198438"/>
            <a:ext cx="8839200" cy="1143000"/>
          </a:xfrm>
        </p:spPr>
        <p:txBody>
          <a:bodyPr>
            <a:normAutofit fontScale="90000"/>
          </a:bodyPr>
          <a:lstStyle/>
          <a:p>
            <a:pPr eaLnBrk="1" hangingPunct="1">
              <a:defRPr/>
            </a:pPr>
            <a:r>
              <a:rPr lang="en-US" sz="4800" b="1" dirty="0" smtClean="0">
                <a:solidFill>
                  <a:srgbClr val="FFFF00"/>
                </a:solidFill>
              </a:rPr>
              <a:t>The Voyage of the </a:t>
            </a:r>
            <a:r>
              <a:rPr lang="en-US" sz="4800" b="1" i="1" dirty="0" smtClean="0">
                <a:solidFill>
                  <a:srgbClr val="FFFF00"/>
                </a:solidFill>
              </a:rPr>
              <a:t>Beagle (1831 -1836)</a:t>
            </a:r>
            <a:endParaRPr lang="en-US" sz="4800" b="1" dirty="0" smtClean="0">
              <a:solidFill>
                <a:srgbClr val="FFFF00"/>
              </a:solidFill>
            </a:endParaRPr>
          </a:p>
        </p:txBody>
      </p:sp>
      <p:sp>
        <p:nvSpPr>
          <p:cNvPr id="46084" name="Rectangle 4"/>
          <p:cNvSpPr>
            <a:spLocks noGrp="1" noChangeArrowheads="1"/>
          </p:cNvSpPr>
          <p:nvPr>
            <p:ph sz="quarter" idx="13"/>
          </p:nvPr>
        </p:nvSpPr>
        <p:spPr/>
        <p:txBody>
          <a:bodyPr/>
          <a:lstStyle/>
          <a:p>
            <a:pPr eaLnBrk="1" hangingPunct="1">
              <a:defRPr/>
            </a:pPr>
            <a:endParaRPr lang="en-US" dirty="0" smtClean="0"/>
          </a:p>
        </p:txBody>
      </p:sp>
    </p:spTree>
    <p:extLst>
      <p:ext uri="{BB962C8B-B14F-4D97-AF65-F5344CB8AC3E}">
        <p14:creationId xmlns:p14="http://schemas.microsoft.com/office/powerpoint/2010/main" val="349073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152400"/>
            <a:ext cx="9144000" cy="1752600"/>
          </a:xfrm>
        </p:spPr>
        <p:txBody>
          <a:bodyPr/>
          <a:lstStyle/>
          <a:p>
            <a:pPr eaLnBrk="1" hangingPunct="1">
              <a:defRPr/>
            </a:pPr>
            <a:r>
              <a:rPr lang="en-US" sz="5400" b="1" smtClean="0"/>
              <a:t>Sedimentary rock layers and relative dating</a:t>
            </a:r>
          </a:p>
        </p:txBody>
      </p:sp>
      <p:pic>
        <p:nvPicPr>
          <p:cNvPr id="73731" name="Picture 3" descr="Sedimentary Layers"/>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a:xfrm>
            <a:off x="609600" y="1789225"/>
            <a:ext cx="7924800" cy="37367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783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152400"/>
            <a:ext cx="9144000" cy="1752600"/>
          </a:xfrm>
        </p:spPr>
        <p:txBody>
          <a:bodyPr/>
          <a:lstStyle/>
          <a:p>
            <a:pPr eaLnBrk="1" hangingPunct="1">
              <a:defRPr/>
            </a:pPr>
            <a:r>
              <a:rPr lang="en-US" sz="5400" b="1" smtClean="0"/>
              <a:t>Sedimentary rock layers and relative dating</a:t>
            </a:r>
          </a:p>
        </p:txBody>
      </p:sp>
      <p:pic>
        <p:nvPicPr>
          <p:cNvPr id="747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846263"/>
            <a:ext cx="5386388"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1815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sz="6600" b="1" smtClean="0"/>
              <a:t>Absolute Dating</a:t>
            </a:r>
          </a:p>
        </p:txBody>
      </p:sp>
      <p:sp>
        <p:nvSpPr>
          <p:cNvPr id="38915" name="Rectangle 3"/>
          <p:cNvSpPr>
            <a:spLocks noGrp="1" noChangeArrowheads="1"/>
          </p:cNvSpPr>
          <p:nvPr>
            <p:ph sz="quarter" idx="13"/>
          </p:nvPr>
        </p:nvSpPr>
        <p:spPr/>
        <p:txBody>
          <a:bodyPr/>
          <a:lstStyle/>
          <a:p>
            <a:pPr eaLnBrk="1" hangingPunct="1">
              <a:defRPr/>
            </a:pPr>
            <a:r>
              <a:rPr lang="en-US" sz="6000" smtClean="0"/>
              <a:t>The actual age of fossils</a:t>
            </a:r>
          </a:p>
          <a:p>
            <a:pPr eaLnBrk="1" hangingPunct="1">
              <a:defRPr/>
            </a:pPr>
            <a:r>
              <a:rPr lang="en-US" sz="6000" i="1" smtClean="0"/>
              <a:t>Radiometric dating</a:t>
            </a:r>
          </a:p>
        </p:txBody>
      </p:sp>
    </p:spTree>
    <p:extLst>
      <p:ext uri="{BB962C8B-B14F-4D97-AF65-F5344CB8AC3E}">
        <p14:creationId xmlns:p14="http://schemas.microsoft.com/office/powerpoint/2010/main" val="460422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sz="6600" b="1" smtClean="0"/>
              <a:t>Radiometric dating</a:t>
            </a:r>
          </a:p>
        </p:txBody>
      </p:sp>
      <p:sp>
        <p:nvSpPr>
          <p:cNvPr id="39939" name="Rectangle 3"/>
          <p:cNvSpPr>
            <a:spLocks noGrp="1" noChangeArrowheads="1"/>
          </p:cNvSpPr>
          <p:nvPr>
            <p:ph sz="quarter" idx="13"/>
          </p:nvPr>
        </p:nvSpPr>
        <p:spPr>
          <a:xfrm>
            <a:off x="0" y="1600200"/>
            <a:ext cx="9144000" cy="5257800"/>
          </a:xfrm>
        </p:spPr>
        <p:txBody>
          <a:bodyPr/>
          <a:lstStyle/>
          <a:p>
            <a:pPr eaLnBrk="1" hangingPunct="1">
              <a:defRPr/>
            </a:pPr>
            <a:r>
              <a:rPr lang="en-US" sz="6000" i="1" smtClean="0"/>
              <a:t>Radio – </a:t>
            </a:r>
            <a:r>
              <a:rPr lang="en-US" sz="6000" smtClean="0"/>
              <a:t>radioactive isotopes in an object</a:t>
            </a:r>
          </a:p>
          <a:p>
            <a:pPr eaLnBrk="1" hangingPunct="1">
              <a:defRPr/>
            </a:pPr>
            <a:r>
              <a:rPr lang="en-US" sz="6000" i="1" smtClean="0"/>
              <a:t>Metric</a:t>
            </a:r>
            <a:r>
              <a:rPr lang="en-US" sz="6000" smtClean="0"/>
              <a:t> – measure of time it takes to decay 50% (half-life)</a:t>
            </a:r>
            <a:endParaRPr lang="en-US" sz="6000" i="1" smtClean="0"/>
          </a:p>
        </p:txBody>
      </p:sp>
    </p:spTree>
    <p:extLst>
      <p:ext uri="{BB962C8B-B14F-4D97-AF65-F5344CB8AC3E}">
        <p14:creationId xmlns:p14="http://schemas.microsoft.com/office/powerpoint/2010/main" val="797165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Plate Tectonics and Evolution</a:t>
            </a:r>
            <a:br>
              <a:rPr lang="en-US" dirty="0" smtClean="0"/>
            </a:br>
            <a:endParaRPr lang="en-US" dirty="0"/>
          </a:p>
        </p:txBody>
      </p:sp>
      <p:pic>
        <p:nvPicPr>
          <p:cNvPr id="79875" name="Picture 2" descr="http://abyss.uoregon.edu/~js/images/plate_ev.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550" y="1103313"/>
            <a:ext cx="44831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extBox 4"/>
          <p:cNvSpPr txBox="1">
            <a:spLocks noChangeArrowheads="1"/>
          </p:cNvSpPr>
          <p:nvPr/>
        </p:nvSpPr>
        <p:spPr bwMode="auto">
          <a:xfrm>
            <a:off x="2057400" y="2601913"/>
            <a:ext cx="2362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225 million years ago</a:t>
            </a:r>
          </a:p>
        </p:txBody>
      </p:sp>
      <p:sp>
        <p:nvSpPr>
          <p:cNvPr id="79877" name="TextBox 5"/>
          <p:cNvSpPr txBox="1">
            <a:spLocks noChangeArrowheads="1"/>
          </p:cNvSpPr>
          <p:nvPr/>
        </p:nvSpPr>
        <p:spPr bwMode="auto">
          <a:xfrm>
            <a:off x="4495800" y="2601913"/>
            <a:ext cx="2362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200 million years ago</a:t>
            </a:r>
          </a:p>
        </p:txBody>
      </p:sp>
      <p:sp>
        <p:nvSpPr>
          <p:cNvPr id="79878" name="TextBox 6"/>
          <p:cNvSpPr txBox="1">
            <a:spLocks noChangeArrowheads="1"/>
          </p:cNvSpPr>
          <p:nvPr/>
        </p:nvSpPr>
        <p:spPr bwMode="auto">
          <a:xfrm>
            <a:off x="2057400" y="4583113"/>
            <a:ext cx="2362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135 million years ago</a:t>
            </a:r>
          </a:p>
        </p:txBody>
      </p:sp>
      <p:sp>
        <p:nvSpPr>
          <p:cNvPr id="79879" name="TextBox 7"/>
          <p:cNvSpPr txBox="1">
            <a:spLocks noChangeArrowheads="1"/>
          </p:cNvSpPr>
          <p:nvPr/>
        </p:nvSpPr>
        <p:spPr bwMode="auto">
          <a:xfrm>
            <a:off x="4267200" y="4583113"/>
            <a:ext cx="2362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65 million years ago</a:t>
            </a:r>
          </a:p>
        </p:txBody>
      </p:sp>
      <p:sp>
        <p:nvSpPr>
          <p:cNvPr id="79880" name="TextBox 8"/>
          <p:cNvSpPr txBox="1">
            <a:spLocks noChangeArrowheads="1"/>
          </p:cNvSpPr>
          <p:nvPr/>
        </p:nvSpPr>
        <p:spPr bwMode="auto">
          <a:xfrm>
            <a:off x="3657600" y="6488113"/>
            <a:ext cx="2362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Present day</a:t>
            </a:r>
          </a:p>
        </p:txBody>
      </p:sp>
    </p:spTree>
    <p:extLst>
      <p:ext uri="{BB962C8B-B14F-4D97-AF65-F5344CB8AC3E}">
        <p14:creationId xmlns:p14="http://schemas.microsoft.com/office/powerpoint/2010/main" val="3350051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28600" y="273050"/>
            <a:ext cx="8915400" cy="1143000"/>
          </a:xfrm>
        </p:spPr>
        <p:txBody>
          <a:bodyPr/>
          <a:lstStyle/>
          <a:p>
            <a:pPr eaLnBrk="1" hangingPunct="1">
              <a:defRPr/>
            </a:pPr>
            <a:r>
              <a:rPr lang="en-US" sz="6000" b="1" dirty="0" smtClean="0"/>
              <a:t>Continental Drift</a:t>
            </a:r>
          </a:p>
        </p:txBody>
      </p:sp>
      <p:sp>
        <p:nvSpPr>
          <p:cNvPr id="59395" name="Rectangle 3"/>
          <p:cNvSpPr>
            <a:spLocks noGrp="1" noChangeArrowheads="1"/>
          </p:cNvSpPr>
          <p:nvPr>
            <p:ph sz="quarter" idx="13"/>
          </p:nvPr>
        </p:nvSpPr>
        <p:spPr>
          <a:xfrm>
            <a:off x="0" y="1371600"/>
            <a:ext cx="9144000" cy="5259388"/>
          </a:xfrm>
        </p:spPr>
        <p:txBody>
          <a:bodyPr/>
          <a:lstStyle/>
          <a:p>
            <a:pPr eaLnBrk="1" hangingPunct="1">
              <a:defRPr/>
            </a:pPr>
            <a:r>
              <a:rPr lang="en-US" sz="6000" dirty="0" smtClean="0"/>
              <a:t>Species located on different continents today have common ancestors on other continents (plate tectonics)</a:t>
            </a:r>
          </a:p>
        </p:txBody>
      </p:sp>
    </p:spTree>
    <p:extLst>
      <p:ext uri="{BB962C8B-B14F-4D97-AF65-F5344CB8AC3E}">
        <p14:creationId xmlns:p14="http://schemas.microsoft.com/office/powerpoint/2010/main" val="565464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Plate Tectonics and Evolution</a:t>
            </a:r>
            <a:br>
              <a:rPr lang="en-US" dirty="0" smtClean="0"/>
            </a:br>
            <a:endParaRPr lang="en-US" dirty="0"/>
          </a:p>
        </p:txBody>
      </p:sp>
      <p:pic>
        <p:nvPicPr>
          <p:cNvPr id="78851" name="Picture 4" descr="http://www.preventingtruthdecay.org/images/Convergent%20Evol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3123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1600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28600" y="685800"/>
            <a:ext cx="9144000" cy="1143000"/>
          </a:xfrm>
        </p:spPr>
        <p:txBody>
          <a:bodyPr/>
          <a:lstStyle/>
          <a:p>
            <a:pPr eaLnBrk="1" hangingPunct="1">
              <a:defRPr/>
            </a:pPr>
            <a:r>
              <a:rPr lang="en-US" sz="5400" b="1" dirty="0" smtClean="0"/>
              <a:t>Similarities in Structure</a:t>
            </a:r>
            <a:br>
              <a:rPr lang="en-US" sz="5400" b="1" dirty="0" smtClean="0"/>
            </a:br>
            <a:r>
              <a:rPr lang="en-US" sz="5400" b="1" dirty="0" smtClean="0"/>
              <a:t>(</a:t>
            </a:r>
            <a:r>
              <a:rPr lang="en-US" sz="5400" b="1" u="sng" dirty="0" smtClean="0"/>
              <a:t>Comparative</a:t>
            </a:r>
            <a:r>
              <a:rPr lang="en-US" sz="5400" b="1" dirty="0" smtClean="0"/>
              <a:t> </a:t>
            </a:r>
            <a:r>
              <a:rPr lang="en-US" sz="5400" b="1" u="sng" dirty="0" smtClean="0"/>
              <a:t>Anatomy</a:t>
            </a:r>
            <a:r>
              <a:rPr lang="en-US" sz="5400" b="1" dirty="0" smtClean="0"/>
              <a:t>)</a:t>
            </a:r>
          </a:p>
        </p:txBody>
      </p:sp>
      <p:sp>
        <p:nvSpPr>
          <p:cNvPr id="60419" name="Rectangle 3"/>
          <p:cNvSpPr>
            <a:spLocks noGrp="1" noChangeArrowheads="1"/>
          </p:cNvSpPr>
          <p:nvPr>
            <p:ph sz="quarter" idx="13"/>
          </p:nvPr>
        </p:nvSpPr>
        <p:spPr>
          <a:xfrm>
            <a:off x="609600" y="1981200"/>
            <a:ext cx="7924800" cy="4114800"/>
          </a:xfrm>
        </p:spPr>
        <p:txBody>
          <a:bodyPr>
            <a:normAutofit fontScale="92500"/>
          </a:bodyPr>
          <a:lstStyle/>
          <a:p>
            <a:pPr eaLnBrk="1" hangingPunct="1">
              <a:defRPr/>
            </a:pPr>
            <a:r>
              <a:rPr lang="en-US" sz="6600" dirty="0" smtClean="0"/>
              <a:t>The limbs may have different functions in animals, but have  similar internal structures</a:t>
            </a:r>
          </a:p>
        </p:txBody>
      </p:sp>
    </p:spTree>
    <p:extLst>
      <p:ext uri="{BB962C8B-B14F-4D97-AF65-F5344CB8AC3E}">
        <p14:creationId xmlns:p14="http://schemas.microsoft.com/office/powerpoint/2010/main" val="3125944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4" descr="homologousStructures2"/>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81000" y="236220"/>
            <a:ext cx="8442960" cy="617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278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33400" y="762000"/>
            <a:ext cx="9144000" cy="1143000"/>
          </a:xfrm>
        </p:spPr>
        <p:txBody>
          <a:bodyPr/>
          <a:lstStyle/>
          <a:p>
            <a:pPr eaLnBrk="1" hangingPunct="1">
              <a:defRPr/>
            </a:pPr>
            <a:r>
              <a:rPr lang="en-US" sz="6000" b="1" dirty="0" smtClean="0"/>
              <a:t>Homologous structures</a:t>
            </a:r>
          </a:p>
        </p:txBody>
      </p:sp>
      <p:sp>
        <p:nvSpPr>
          <p:cNvPr id="62467" name="Rectangle 3"/>
          <p:cNvSpPr>
            <a:spLocks noGrp="1" noChangeArrowheads="1"/>
          </p:cNvSpPr>
          <p:nvPr>
            <p:ph sz="quarter" idx="13"/>
          </p:nvPr>
        </p:nvSpPr>
        <p:spPr>
          <a:xfrm>
            <a:off x="762000" y="2209800"/>
            <a:ext cx="7924800" cy="4114800"/>
          </a:xfrm>
        </p:spPr>
        <p:txBody>
          <a:bodyPr/>
          <a:lstStyle/>
          <a:p>
            <a:pPr eaLnBrk="1" hangingPunct="1">
              <a:defRPr/>
            </a:pPr>
            <a:r>
              <a:rPr lang="en-US" sz="6600" dirty="0" smtClean="0"/>
              <a:t>Similar structures in species sharing a common ancestor</a:t>
            </a:r>
          </a:p>
        </p:txBody>
      </p:sp>
    </p:spTree>
    <p:extLst>
      <p:ext uri="{BB962C8B-B14F-4D97-AF65-F5344CB8AC3E}">
        <p14:creationId xmlns:p14="http://schemas.microsoft.com/office/powerpoint/2010/main" val="2811269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location_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658100" cy="84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7881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28600" y="304800"/>
            <a:ext cx="9144000" cy="1143000"/>
          </a:xfrm>
        </p:spPr>
        <p:txBody>
          <a:bodyPr/>
          <a:lstStyle/>
          <a:p>
            <a:pPr eaLnBrk="1" hangingPunct="1">
              <a:defRPr/>
            </a:pPr>
            <a:r>
              <a:rPr lang="en-US" sz="6600" b="1" dirty="0" smtClean="0"/>
              <a:t>Vestigial structures</a:t>
            </a:r>
          </a:p>
        </p:txBody>
      </p:sp>
      <p:sp>
        <p:nvSpPr>
          <p:cNvPr id="63491" name="Rectangle 3"/>
          <p:cNvSpPr>
            <a:spLocks noGrp="1" noChangeArrowheads="1"/>
          </p:cNvSpPr>
          <p:nvPr>
            <p:ph sz="quarter" idx="13"/>
          </p:nvPr>
        </p:nvSpPr>
        <p:spPr>
          <a:xfrm>
            <a:off x="0" y="1598613"/>
            <a:ext cx="9144000" cy="5259387"/>
          </a:xfrm>
        </p:spPr>
        <p:txBody>
          <a:bodyPr>
            <a:normAutofit/>
          </a:bodyPr>
          <a:lstStyle/>
          <a:p>
            <a:pPr eaLnBrk="1" hangingPunct="1">
              <a:defRPr/>
            </a:pPr>
            <a:r>
              <a:rPr lang="en-US" sz="5400" dirty="0" smtClean="0"/>
              <a:t>Structures that may have had importance in an ancestral species but has no apparent function in a modern descendant</a:t>
            </a:r>
          </a:p>
        </p:txBody>
      </p:sp>
    </p:spTree>
    <p:extLst>
      <p:ext uri="{BB962C8B-B14F-4D97-AF65-F5344CB8AC3E}">
        <p14:creationId xmlns:p14="http://schemas.microsoft.com/office/powerpoint/2010/main" val="3173061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Organs considered to be vestigial structures in humans</a:t>
            </a:r>
            <a:endParaRPr lang="en-US" dirty="0"/>
          </a:p>
        </p:txBody>
      </p:sp>
      <p:pic>
        <p:nvPicPr>
          <p:cNvPr id="84995" name="Picture 4" descr="http://www.naturalattraction.com/images/research/diagra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447800"/>
            <a:ext cx="267652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6" descr="http://t1.gstatic.com/images?q=tbn:bpNhj82jKU7q8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029200"/>
            <a:ext cx="2209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10" descr="http://www.nlm.nih.gov/medlineplus/ency/images/ency/fullsize/1946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962400"/>
            <a:ext cx="2857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Picture 12" descr="wisdomteet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600200"/>
            <a:ext cx="1646238"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9" name="TextBox 10"/>
          <p:cNvSpPr txBox="1">
            <a:spLocks noChangeArrowheads="1"/>
          </p:cNvSpPr>
          <p:nvPr/>
        </p:nvSpPr>
        <p:spPr bwMode="auto">
          <a:xfrm>
            <a:off x="5867400" y="3352800"/>
            <a:ext cx="480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a:t>Vomeronasal Organ</a:t>
            </a:r>
          </a:p>
        </p:txBody>
      </p:sp>
      <p:sp>
        <p:nvSpPr>
          <p:cNvPr id="85000" name="TextBox 11"/>
          <p:cNvSpPr txBox="1">
            <a:spLocks noChangeArrowheads="1"/>
          </p:cNvSpPr>
          <p:nvPr/>
        </p:nvSpPr>
        <p:spPr bwMode="auto">
          <a:xfrm>
            <a:off x="1905000" y="1600200"/>
            <a:ext cx="1981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t>Wisdom Teeth</a:t>
            </a:r>
          </a:p>
        </p:txBody>
      </p:sp>
      <p:sp>
        <p:nvSpPr>
          <p:cNvPr id="85001" name="TextBox 12"/>
          <p:cNvSpPr txBox="1">
            <a:spLocks noChangeArrowheads="1"/>
          </p:cNvSpPr>
          <p:nvPr/>
        </p:nvSpPr>
        <p:spPr bwMode="auto">
          <a:xfrm>
            <a:off x="304800" y="4038600"/>
            <a:ext cx="2209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t>Goose Bumps</a:t>
            </a:r>
          </a:p>
        </p:txBody>
      </p:sp>
      <p:sp>
        <p:nvSpPr>
          <p:cNvPr id="85002" name="TextBox 14"/>
          <p:cNvSpPr txBox="1">
            <a:spLocks noChangeArrowheads="1"/>
          </p:cNvSpPr>
          <p:nvPr/>
        </p:nvSpPr>
        <p:spPr bwMode="auto">
          <a:xfrm>
            <a:off x="6400800" y="6273800"/>
            <a:ext cx="297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t>Tail Bone</a:t>
            </a:r>
          </a:p>
        </p:txBody>
      </p:sp>
      <p:sp>
        <p:nvSpPr>
          <p:cNvPr id="85003" name="TextBox 15"/>
          <p:cNvSpPr txBox="1">
            <a:spLocks noChangeArrowheads="1"/>
          </p:cNvSpPr>
          <p:nvPr/>
        </p:nvSpPr>
        <p:spPr bwMode="auto">
          <a:xfrm>
            <a:off x="3581400" y="5715000"/>
            <a:ext cx="2590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t>Darwin’s Point</a:t>
            </a:r>
          </a:p>
        </p:txBody>
      </p:sp>
      <p:pic>
        <p:nvPicPr>
          <p:cNvPr id="85004"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1375" y="2600325"/>
            <a:ext cx="2028825" cy="317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1018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28600" y="381000"/>
            <a:ext cx="8915400" cy="1143000"/>
          </a:xfrm>
        </p:spPr>
        <p:txBody>
          <a:bodyPr/>
          <a:lstStyle/>
          <a:p>
            <a:pPr eaLnBrk="1" hangingPunct="1">
              <a:defRPr/>
            </a:pPr>
            <a:r>
              <a:rPr lang="en-US" sz="4800" b="1" dirty="0" smtClean="0"/>
              <a:t>Similarities in Development (Comparative Embryology)</a:t>
            </a:r>
          </a:p>
        </p:txBody>
      </p:sp>
      <p:sp>
        <p:nvSpPr>
          <p:cNvPr id="67587" name="Rectangle 3"/>
          <p:cNvSpPr>
            <a:spLocks noGrp="1" noChangeArrowheads="1"/>
          </p:cNvSpPr>
          <p:nvPr>
            <p:ph sz="quarter" idx="13"/>
          </p:nvPr>
        </p:nvSpPr>
        <p:spPr>
          <a:xfrm>
            <a:off x="152400" y="2057400"/>
            <a:ext cx="8991600" cy="4800600"/>
          </a:xfrm>
        </p:spPr>
        <p:txBody>
          <a:bodyPr>
            <a:normAutofit/>
          </a:bodyPr>
          <a:lstStyle/>
          <a:p>
            <a:pPr eaLnBrk="1" hangingPunct="1">
              <a:defRPr/>
            </a:pPr>
            <a:r>
              <a:rPr lang="en-US" sz="6000" dirty="0" smtClean="0"/>
              <a:t>Embryos of closely related organisms often have similar stages in development</a:t>
            </a:r>
          </a:p>
        </p:txBody>
      </p:sp>
    </p:spTree>
    <p:extLst>
      <p:ext uri="{BB962C8B-B14F-4D97-AF65-F5344CB8AC3E}">
        <p14:creationId xmlns:p14="http://schemas.microsoft.com/office/powerpoint/2010/main" val="4177810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embry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88" y="158750"/>
            <a:ext cx="8763000" cy="658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6919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76200" y="288925"/>
            <a:ext cx="9067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90000"/>
              </a:lnSpc>
              <a:spcBef>
                <a:spcPct val="20000"/>
              </a:spcBef>
            </a:pPr>
            <a:r>
              <a:rPr lang="en-US" sz="6000" b="1">
                <a:latin typeface="Times New Roman" pitchFamily="18" charset="0"/>
              </a:rPr>
              <a:t>Comparative Biochemistry</a:t>
            </a:r>
          </a:p>
        </p:txBody>
      </p:sp>
      <p:sp>
        <p:nvSpPr>
          <p:cNvPr id="88067" name="Text Box 3"/>
          <p:cNvSpPr txBox="1">
            <a:spLocks noChangeArrowheads="1"/>
          </p:cNvSpPr>
          <p:nvPr/>
        </p:nvSpPr>
        <p:spPr bwMode="auto">
          <a:xfrm>
            <a:off x="0" y="58054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4800">
                <a:latin typeface="Times New Roman" pitchFamily="18" charset="0"/>
              </a:rPr>
              <a:t>*Do the activity in the  notepacket*</a:t>
            </a:r>
          </a:p>
        </p:txBody>
      </p:sp>
      <p:sp>
        <p:nvSpPr>
          <p:cNvPr id="88068" name="Text Box 4"/>
          <p:cNvSpPr txBox="1">
            <a:spLocks noChangeArrowheads="1"/>
          </p:cNvSpPr>
          <p:nvPr/>
        </p:nvSpPr>
        <p:spPr bwMode="auto">
          <a:xfrm>
            <a:off x="457200" y="1765300"/>
            <a:ext cx="83058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6600" b="1" i="1">
                <a:solidFill>
                  <a:schemeClr val="hlink"/>
                </a:solidFill>
                <a:latin typeface="Times New Roman" pitchFamily="18" charset="0"/>
              </a:rPr>
              <a:t>Comparing the DNA and Protein structure of different organisms.</a:t>
            </a:r>
          </a:p>
        </p:txBody>
      </p:sp>
    </p:spTree>
    <p:extLst>
      <p:ext uri="{BB962C8B-B14F-4D97-AF65-F5344CB8AC3E}">
        <p14:creationId xmlns:p14="http://schemas.microsoft.com/office/powerpoint/2010/main" val="4060643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38200" y="228600"/>
          <a:ext cx="7391400" cy="6400800"/>
        </p:xfrm>
        <a:graphic>
          <a:graphicData uri="http://schemas.openxmlformats.org/drawingml/2006/table">
            <a:tbl>
              <a:tblPr>
                <a:tableStyleId>{5C22544A-7EE6-4342-B048-85BDC9FD1C3A}</a:tableStyleId>
              </a:tblPr>
              <a:tblGrid>
                <a:gridCol w="1354372"/>
                <a:gridCol w="1509257"/>
                <a:gridCol w="1509257"/>
                <a:gridCol w="1509257"/>
                <a:gridCol w="1509257"/>
              </a:tblGrid>
              <a:tr h="404134">
                <a:tc>
                  <a:txBody>
                    <a:bodyPr/>
                    <a:lstStyle/>
                    <a:p>
                      <a:pPr marL="0" marR="0" algn="ctr">
                        <a:spcBef>
                          <a:spcPts val="0"/>
                        </a:spcBef>
                        <a:spcAft>
                          <a:spcPts val="0"/>
                        </a:spcAft>
                      </a:pPr>
                      <a:r>
                        <a:rPr lang="en-US" sz="1600" b="1" dirty="0">
                          <a:solidFill>
                            <a:srgbClr val="00B050"/>
                          </a:solidFill>
                          <a:effectLst>
                            <a:outerShdw blurRad="38100" dist="38100" dir="2700000" algn="tl">
                              <a:srgbClr val="000000">
                                <a:alpha val="43137"/>
                              </a:srgbClr>
                            </a:outerShdw>
                          </a:effectLst>
                        </a:rPr>
                        <a:t>Position</a:t>
                      </a:r>
                      <a:endParaRPr lang="en-US" sz="1600" b="1" dirty="0">
                        <a:solidFill>
                          <a:srgbClr val="00B05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b="1" dirty="0">
                          <a:solidFill>
                            <a:srgbClr val="00B050"/>
                          </a:solidFill>
                          <a:effectLst>
                            <a:outerShdw blurRad="38100" dist="38100" dir="2700000" algn="tl">
                              <a:srgbClr val="000000">
                                <a:alpha val="43137"/>
                              </a:srgbClr>
                            </a:outerShdw>
                          </a:effectLst>
                        </a:rPr>
                        <a:t>Human</a:t>
                      </a:r>
                      <a:endParaRPr lang="en-US" sz="1600" b="1" dirty="0">
                        <a:solidFill>
                          <a:srgbClr val="00B05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b="1" dirty="0">
                          <a:solidFill>
                            <a:srgbClr val="00B050"/>
                          </a:solidFill>
                          <a:effectLst>
                            <a:outerShdw blurRad="38100" dist="38100" dir="2700000" algn="tl">
                              <a:srgbClr val="000000">
                                <a:alpha val="43137"/>
                              </a:srgbClr>
                            </a:outerShdw>
                          </a:effectLst>
                        </a:rPr>
                        <a:t>Chimpanzee</a:t>
                      </a:r>
                      <a:endParaRPr lang="en-US" sz="1600" b="1" dirty="0">
                        <a:solidFill>
                          <a:srgbClr val="00B05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b="1" dirty="0">
                          <a:solidFill>
                            <a:srgbClr val="00B050"/>
                          </a:solidFill>
                          <a:effectLst>
                            <a:outerShdw blurRad="38100" dist="38100" dir="2700000" algn="tl">
                              <a:srgbClr val="000000">
                                <a:alpha val="43137"/>
                              </a:srgbClr>
                            </a:outerShdw>
                          </a:effectLst>
                        </a:rPr>
                        <a:t>Baboon</a:t>
                      </a:r>
                      <a:endParaRPr lang="en-US" sz="1600" b="1" dirty="0">
                        <a:solidFill>
                          <a:srgbClr val="00B05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b="1" dirty="0">
                          <a:solidFill>
                            <a:srgbClr val="00B050"/>
                          </a:solidFill>
                          <a:effectLst>
                            <a:outerShdw blurRad="38100" dist="38100" dir="2700000" algn="tl">
                              <a:srgbClr val="000000">
                                <a:alpha val="43137"/>
                              </a:srgbClr>
                            </a:outerShdw>
                          </a:effectLst>
                        </a:rPr>
                        <a:t>Lemur</a:t>
                      </a:r>
                      <a:endParaRPr lang="en-US" sz="1600" b="1" dirty="0">
                        <a:solidFill>
                          <a:srgbClr val="00B050"/>
                        </a:solidFill>
                        <a:effectLst>
                          <a:outerShdw blurRad="38100" dist="38100" dir="2700000" algn="tl">
                            <a:srgbClr val="000000">
                              <a:alpha val="43137"/>
                            </a:srgbClr>
                          </a:outerShdw>
                        </a:effectLst>
                        <a:latin typeface="Times New Roman"/>
                        <a:ea typeface="Times New Roman"/>
                      </a:endParaRPr>
                    </a:p>
                  </a:txBody>
                  <a:tcPr marL="68580" marR="68580" marT="0" marB="0"/>
                </a:tc>
              </a:tr>
              <a:tr h="315614">
                <a:tc>
                  <a:txBody>
                    <a:bodyPr/>
                    <a:lstStyle/>
                    <a:p>
                      <a:pPr marL="0" marR="0" algn="ctr">
                        <a:spcBef>
                          <a:spcPts val="0"/>
                        </a:spcBef>
                        <a:spcAft>
                          <a:spcPts val="0"/>
                        </a:spcAft>
                      </a:pPr>
                      <a:r>
                        <a:rPr lang="en-US" sz="1200" dirty="0">
                          <a:effectLst>
                            <a:outerShdw blurRad="38100" dist="38100" dir="2700000" algn="tl">
                              <a:srgbClr val="000000">
                                <a:alpha val="43137"/>
                              </a:srgbClr>
                            </a:outerShdw>
                          </a:effectLst>
                        </a:rPr>
                        <a:t>1</a:t>
                      </a:r>
                      <a:endParaRPr lang="en-US" sz="1400" dirty="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outerShdw blurRad="38100" dist="38100" dir="2700000" algn="tl">
                              <a:srgbClr val="000000">
                                <a:alpha val="43137"/>
                              </a:srgbClr>
                            </a:outerShdw>
                          </a:effectLst>
                        </a:rPr>
                        <a:t>SER</a:t>
                      </a:r>
                      <a:endParaRPr lang="en-US" sz="1400" dirty="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SER</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ASN</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ALA</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r>
              <a:tr h="315614">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2</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outerShdw blurRad="38100" dist="38100" dir="2700000" algn="tl">
                              <a:srgbClr val="000000">
                                <a:alpha val="43137"/>
                              </a:srgbClr>
                            </a:outerShdw>
                          </a:effectLst>
                        </a:rPr>
                        <a:t>THR</a:t>
                      </a:r>
                      <a:endParaRPr lang="en-US" sz="1400" dirty="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THR</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THR</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THR</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r>
              <a:tr h="315614">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3</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outerShdw blurRad="38100" dist="38100" dir="2700000" algn="tl">
                              <a:srgbClr val="000000">
                                <a:alpha val="43137"/>
                              </a:srgbClr>
                            </a:outerShdw>
                          </a:effectLst>
                        </a:rPr>
                        <a:t>ALA</a:t>
                      </a:r>
                      <a:endParaRPr lang="en-US" sz="1400" dirty="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ALA</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THR</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SER</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r>
              <a:tr h="315614">
                <a:tc>
                  <a:txBody>
                    <a:bodyPr/>
                    <a:lstStyle/>
                    <a:p>
                      <a:pPr marL="0" marR="0" algn="ctr">
                        <a:spcBef>
                          <a:spcPts val="0"/>
                        </a:spcBef>
                        <a:spcAft>
                          <a:spcPts val="0"/>
                        </a:spcAft>
                      </a:pPr>
                      <a:r>
                        <a:rPr lang="en-US" sz="1200" dirty="0">
                          <a:effectLst>
                            <a:outerShdw blurRad="38100" dist="38100" dir="2700000" algn="tl">
                              <a:srgbClr val="000000">
                                <a:alpha val="43137"/>
                              </a:srgbClr>
                            </a:outerShdw>
                          </a:effectLst>
                        </a:rPr>
                        <a:t>4</a:t>
                      </a:r>
                      <a:endParaRPr lang="en-US" sz="1400" dirty="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outerShdw blurRad="38100" dist="38100" dir="2700000" algn="tl">
                              <a:srgbClr val="000000">
                                <a:alpha val="43137"/>
                              </a:srgbClr>
                            </a:outerShdw>
                          </a:effectLst>
                        </a:rPr>
                        <a:t>GLY</a:t>
                      </a:r>
                      <a:endParaRPr lang="en-US" sz="1400" dirty="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GLY</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GLY</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GLY</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r>
              <a:tr h="315614">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5</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ASP</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outerShdw blurRad="38100" dist="38100" dir="2700000" algn="tl">
                              <a:srgbClr val="000000">
                                <a:alpha val="43137"/>
                              </a:srgbClr>
                            </a:outerShdw>
                          </a:effectLst>
                        </a:rPr>
                        <a:t>ASP</a:t>
                      </a:r>
                      <a:endParaRPr lang="en-US" sz="1400" dirty="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ASP</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GLU</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r>
              <a:tr h="315614">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6</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GLU</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outerShdw blurRad="38100" dist="38100" dir="2700000" algn="tl">
                              <a:srgbClr val="000000">
                                <a:alpha val="43137"/>
                              </a:srgbClr>
                            </a:outerShdw>
                          </a:effectLst>
                        </a:rPr>
                        <a:t>GLU</a:t>
                      </a:r>
                      <a:endParaRPr lang="en-US" sz="1400" dirty="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GLU</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LYS</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r>
              <a:tr h="315614">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7</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VAL</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outerShdw blurRad="38100" dist="38100" dir="2700000" algn="tl">
                              <a:srgbClr val="000000">
                                <a:alpha val="43137"/>
                              </a:srgbClr>
                            </a:outerShdw>
                          </a:effectLst>
                        </a:rPr>
                        <a:t>VAL</a:t>
                      </a:r>
                      <a:endParaRPr lang="en-US" sz="1400" dirty="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VAL</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VAL</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r>
              <a:tr h="315614">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8</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GLU</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outerShdw blurRad="38100" dist="38100" dir="2700000" algn="tl">
                              <a:srgbClr val="000000">
                                <a:alpha val="43137"/>
                              </a:srgbClr>
                            </a:outerShdw>
                          </a:effectLst>
                        </a:rPr>
                        <a:t>GLU</a:t>
                      </a:r>
                      <a:endParaRPr lang="en-US" sz="1400" dirty="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ASP</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GLU</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r>
              <a:tr h="315614">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9</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ASP</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outerShdw blurRad="38100" dist="38100" dir="2700000" algn="tl">
                              <a:srgbClr val="000000">
                                <a:alpha val="43137"/>
                              </a:srgbClr>
                            </a:outerShdw>
                          </a:effectLst>
                        </a:rPr>
                        <a:t>ASP</a:t>
                      </a:r>
                      <a:endParaRPr lang="en-US" sz="1400" dirty="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ASP</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ASP</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r>
              <a:tr h="315614">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10</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THR</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THR</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outerShdw blurRad="38100" dist="38100" dir="2700000" algn="tl">
                              <a:srgbClr val="000000">
                                <a:alpha val="43137"/>
                              </a:srgbClr>
                            </a:outerShdw>
                          </a:effectLst>
                        </a:rPr>
                        <a:t>SER</a:t>
                      </a:r>
                      <a:endParaRPr lang="en-US" sz="1400" dirty="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SER</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r>
              <a:tr h="315614">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11</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PRO</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PRO</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outerShdw blurRad="38100" dist="38100" dir="2700000" algn="tl">
                              <a:srgbClr val="000000">
                                <a:alpha val="43137"/>
                              </a:srgbClr>
                            </a:outerShdw>
                          </a:effectLst>
                        </a:rPr>
                        <a:t>PRO</a:t>
                      </a:r>
                      <a:endParaRPr lang="en-US" sz="1400" dirty="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PRO</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r>
              <a:tr h="315614">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12</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GLY</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GLY</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outerShdw blurRad="38100" dist="38100" dir="2700000" algn="tl">
                              <a:srgbClr val="000000">
                                <a:alpha val="43137"/>
                              </a:srgbClr>
                            </a:outerShdw>
                          </a:effectLst>
                        </a:rPr>
                        <a:t>GLY</a:t>
                      </a:r>
                      <a:endParaRPr lang="en-US" sz="1400" dirty="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GLY</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r>
              <a:tr h="315614">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13</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GLY</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GLY</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outerShdw blurRad="38100" dist="38100" dir="2700000" algn="tl">
                              <a:srgbClr val="000000">
                                <a:alpha val="43137"/>
                              </a:srgbClr>
                            </a:outerShdw>
                          </a:effectLst>
                        </a:rPr>
                        <a:t>GLY</a:t>
                      </a:r>
                      <a:endParaRPr lang="en-US" sz="1400" dirty="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SER</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r>
              <a:tr h="315614">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14</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ALA</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ALA</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outerShdw blurRad="38100" dist="38100" dir="2700000" algn="tl">
                              <a:srgbClr val="000000">
                                <a:alpha val="43137"/>
                              </a:srgbClr>
                            </a:outerShdw>
                          </a:effectLst>
                        </a:rPr>
                        <a:t>ASN</a:t>
                      </a:r>
                      <a:endParaRPr lang="en-US" sz="1400" dirty="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HIS</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r>
              <a:tr h="315614">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15</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ASN</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ASN</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ASN</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outerShdw blurRad="38100" dist="38100" dir="2700000" algn="tl">
                              <a:srgbClr val="000000">
                                <a:alpha val="43137"/>
                              </a:srgbClr>
                            </a:outerShdw>
                          </a:effectLst>
                        </a:rPr>
                        <a:t>ASN</a:t>
                      </a:r>
                      <a:endParaRPr lang="en-US" sz="1400" dirty="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r>
              <a:tr h="315614">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16</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ALA</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ALA</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ALA</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outerShdw blurRad="38100" dist="38100" dir="2700000" algn="tl">
                              <a:srgbClr val="000000">
                                <a:alpha val="43137"/>
                              </a:srgbClr>
                            </a:outerShdw>
                          </a:effectLst>
                        </a:rPr>
                        <a:t>ALA</a:t>
                      </a:r>
                      <a:endParaRPr lang="en-US" sz="1400" dirty="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r>
              <a:tr h="315614">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17</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THR</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THR</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GLN</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GLN</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r>
              <a:tr h="315614">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18</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ARG</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ARG</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LYS</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LYS</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r>
              <a:tr h="315614">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19</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HIS</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HIS</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outerShdw blurRad="38100" dist="38100" dir="2700000" algn="tl">
                              <a:srgbClr val="000000">
                                <a:alpha val="43137"/>
                              </a:srgbClr>
                            </a:outerShdw>
                          </a:effectLst>
                        </a:rPr>
                        <a:t>HIS</a:t>
                      </a:r>
                      <a:endParaRPr lang="en-US" sz="140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outerShdw blurRad="38100" dist="38100" dir="2700000" algn="tl">
                              <a:srgbClr val="000000">
                                <a:alpha val="43137"/>
                              </a:srgbClr>
                            </a:outerShdw>
                          </a:effectLst>
                        </a:rPr>
                        <a:t>LEU</a:t>
                      </a:r>
                      <a:endParaRPr lang="en-US" sz="1400" dirty="0">
                        <a:solidFill>
                          <a:srgbClr val="000000"/>
                        </a:solidFill>
                        <a:effectLst>
                          <a:outerShdw blurRad="38100" dist="38100" dir="2700000" algn="tl">
                            <a:srgbClr val="000000">
                              <a:alpha val="43137"/>
                            </a:srgbClr>
                          </a:outerShdw>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2053446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43000" y="1295400"/>
          <a:ext cx="7010399" cy="3576638"/>
        </p:xfrm>
        <a:graphic>
          <a:graphicData uri="http://schemas.openxmlformats.org/drawingml/2006/table">
            <a:tbl>
              <a:tblPr>
                <a:tableStyleId>{5C22544A-7EE6-4342-B048-85BDC9FD1C3A}</a:tableStyleId>
              </a:tblPr>
              <a:tblGrid>
                <a:gridCol w="1524000"/>
                <a:gridCol w="1299071"/>
                <a:gridCol w="1768358"/>
                <a:gridCol w="1270832"/>
                <a:gridCol w="1148138"/>
              </a:tblGrid>
              <a:tr h="457287">
                <a:tc>
                  <a:txBody>
                    <a:bodyPr/>
                    <a:lstStyle/>
                    <a:p>
                      <a:pPr marL="0" marR="0">
                        <a:spcBef>
                          <a:spcPts val="0"/>
                        </a:spcBef>
                        <a:spcAft>
                          <a:spcPts val="0"/>
                        </a:spcAft>
                      </a:pPr>
                      <a:r>
                        <a:rPr lang="en-US" sz="1200" dirty="0">
                          <a:effectLst/>
                        </a:rPr>
                        <a:t> </a:t>
                      </a:r>
                      <a:endParaRPr lang="en-US" sz="1400" dirty="0">
                        <a:solidFill>
                          <a:srgbClr val="000000"/>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b="1" dirty="0">
                          <a:solidFill>
                            <a:srgbClr val="00B050"/>
                          </a:solidFill>
                          <a:effectLst>
                            <a:outerShdw blurRad="38100" dist="38100" dir="2700000" algn="tl">
                              <a:srgbClr val="000000">
                                <a:alpha val="43137"/>
                              </a:srgbClr>
                            </a:outerShdw>
                          </a:effectLst>
                        </a:rPr>
                        <a:t>Human</a:t>
                      </a:r>
                      <a:endParaRPr lang="en-US" sz="2000" b="1" dirty="0">
                        <a:solidFill>
                          <a:srgbClr val="00B05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b="1" dirty="0">
                          <a:solidFill>
                            <a:srgbClr val="00B050"/>
                          </a:solidFill>
                          <a:effectLst>
                            <a:outerShdw blurRad="38100" dist="38100" dir="2700000" algn="tl">
                              <a:srgbClr val="000000">
                                <a:alpha val="43137"/>
                              </a:srgbClr>
                            </a:outerShdw>
                          </a:effectLst>
                        </a:rPr>
                        <a:t>Chimpanzee</a:t>
                      </a:r>
                      <a:endParaRPr lang="en-US" sz="2000" b="1" dirty="0">
                        <a:solidFill>
                          <a:srgbClr val="00B05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b="1" dirty="0">
                          <a:solidFill>
                            <a:srgbClr val="00B050"/>
                          </a:solidFill>
                          <a:effectLst>
                            <a:outerShdw blurRad="38100" dist="38100" dir="2700000" algn="tl">
                              <a:srgbClr val="000000">
                                <a:alpha val="43137"/>
                              </a:srgbClr>
                            </a:outerShdw>
                          </a:effectLst>
                        </a:rPr>
                        <a:t>Baboon</a:t>
                      </a:r>
                      <a:endParaRPr lang="en-US" sz="2000" b="1" dirty="0">
                        <a:solidFill>
                          <a:srgbClr val="00B05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b="1" dirty="0">
                          <a:solidFill>
                            <a:srgbClr val="00B050"/>
                          </a:solidFill>
                          <a:effectLst>
                            <a:outerShdw blurRad="38100" dist="38100" dir="2700000" algn="tl">
                              <a:srgbClr val="000000">
                                <a:alpha val="43137"/>
                              </a:srgbClr>
                            </a:outerShdw>
                          </a:effectLst>
                        </a:rPr>
                        <a:t>Lemur</a:t>
                      </a:r>
                      <a:endParaRPr lang="en-US" sz="2000" b="1" dirty="0">
                        <a:solidFill>
                          <a:srgbClr val="00B050"/>
                        </a:solidFill>
                        <a:effectLst>
                          <a:outerShdw blurRad="38100" dist="38100" dir="2700000" algn="tl">
                            <a:srgbClr val="000000">
                              <a:alpha val="43137"/>
                            </a:srgbClr>
                          </a:outerShdw>
                        </a:effectLst>
                        <a:latin typeface="Times New Roman"/>
                        <a:ea typeface="Times New Roman"/>
                      </a:endParaRPr>
                    </a:p>
                  </a:txBody>
                  <a:tcPr marL="68580" marR="68580" marT="0" marB="0"/>
                </a:tc>
              </a:tr>
              <a:tr h="767589">
                <a:tc>
                  <a:txBody>
                    <a:bodyPr/>
                    <a:lstStyle/>
                    <a:p>
                      <a:pPr marL="0" marR="0">
                        <a:spcBef>
                          <a:spcPts val="0"/>
                        </a:spcBef>
                        <a:spcAft>
                          <a:spcPts val="0"/>
                        </a:spcAft>
                      </a:pPr>
                      <a:r>
                        <a:rPr lang="en-US" sz="1800" b="1" dirty="0">
                          <a:solidFill>
                            <a:srgbClr val="00B050"/>
                          </a:solidFill>
                          <a:effectLst>
                            <a:outerShdw blurRad="38100" dist="38100" dir="2700000" algn="tl">
                              <a:srgbClr val="000000">
                                <a:alpha val="43137"/>
                              </a:srgbClr>
                            </a:outerShdw>
                          </a:effectLst>
                        </a:rPr>
                        <a:t>Human</a:t>
                      </a:r>
                      <a:endParaRPr lang="en-US" sz="1800" b="1" dirty="0">
                        <a:solidFill>
                          <a:srgbClr val="00B05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4400" kern="1200" dirty="0">
                          <a:solidFill>
                            <a:schemeClr val="dk1"/>
                          </a:solidFill>
                          <a:effectLst/>
                          <a:latin typeface="+mn-lt"/>
                          <a:ea typeface="+mn-ea"/>
                          <a:cs typeface="+mn-cs"/>
                        </a:rPr>
                        <a:t>0</a:t>
                      </a:r>
                    </a:p>
                  </a:txBody>
                  <a:tcPr marL="68580" marR="68580" marT="0" marB="0" anchor="ctr"/>
                </a:tc>
                <a:tc>
                  <a:txBody>
                    <a:bodyPr/>
                    <a:lstStyle/>
                    <a:p>
                      <a:pPr marL="0" marR="0" algn="ctr">
                        <a:spcBef>
                          <a:spcPts val="0"/>
                        </a:spcBef>
                        <a:spcAft>
                          <a:spcPts val="0"/>
                        </a:spcAft>
                      </a:pPr>
                      <a:r>
                        <a:rPr lang="en-US" sz="1400" kern="1200" dirty="0">
                          <a:solidFill>
                            <a:schemeClr val="dk1"/>
                          </a:solidFill>
                          <a:effectLst/>
                          <a:latin typeface="+mn-lt"/>
                          <a:ea typeface="+mn-ea"/>
                          <a:cs typeface="+mn-cs"/>
                        </a:rPr>
                        <a:t> </a:t>
                      </a:r>
                      <a:r>
                        <a:rPr lang="en-US" sz="1400" kern="1200" dirty="0" smtClean="0">
                          <a:solidFill>
                            <a:schemeClr val="dk1"/>
                          </a:solidFill>
                          <a:effectLst/>
                          <a:latin typeface="+mn-lt"/>
                          <a:ea typeface="+mn-ea"/>
                          <a:cs typeface="+mn-cs"/>
                        </a:rPr>
                        <a:t>XXXXXXXXXXXXX</a:t>
                      </a:r>
                      <a:endParaRPr lang="en-US" sz="14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1400" kern="1200" dirty="0">
                          <a:solidFill>
                            <a:schemeClr val="dk1"/>
                          </a:solidFill>
                          <a:effectLst/>
                          <a:latin typeface="+mn-lt"/>
                          <a:ea typeface="+mn-ea"/>
                          <a:cs typeface="+mn-cs"/>
                        </a:rPr>
                        <a:t> </a:t>
                      </a:r>
                      <a:r>
                        <a:rPr lang="en-US" sz="1400" kern="1200" dirty="0" smtClean="0">
                          <a:solidFill>
                            <a:schemeClr val="dk1"/>
                          </a:solidFill>
                          <a:effectLst/>
                          <a:latin typeface="+mn-lt"/>
                          <a:ea typeface="+mn-ea"/>
                          <a:cs typeface="+mn-cs"/>
                        </a:rPr>
                        <a:t>XXXXXXXXX</a:t>
                      </a:r>
                      <a:endParaRPr lang="en-US" sz="14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1400" kern="1200" dirty="0">
                          <a:solidFill>
                            <a:schemeClr val="dk1"/>
                          </a:solidFill>
                          <a:effectLst/>
                          <a:latin typeface="+mn-lt"/>
                          <a:ea typeface="+mn-ea"/>
                          <a:cs typeface="+mn-cs"/>
                        </a:rPr>
                        <a:t> </a:t>
                      </a:r>
                      <a:r>
                        <a:rPr lang="en-US" sz="1400" kern="1200" dirty="0" smtClean="0">
                          <a:solidFill>
                            <a:schemeClr val="dk1"/>
                          </a:solidFill>
                          <a:effectLst/>
                          <a:latin typeface="+mn-lt"/>
                          <a:ea typeface="+mn-ea"/>
                          <a:cs typeface="+mn-cs"/>
                        </a:rPr>
                        <a:t>XXXXXXXX</a:t>
                      </a:r>
                      <a:endParaRPr lang="en-US" sz="1400" kern="1200" dirty="0">
                        <a:solidFill>
                          <a:schemeClr val="dk1"/>
                        </a:solidFill>
                        <a:effectLst/>
                        <a:latin typeface="+mn-lt"/>
                        <a:ea typeface="+mn-ea"/>
                        <a:cs typeface="+mn-cs"/>
                      </a:endParaRPr>
                    </a:p>
                  </a:txBody>
                  <a:tcPr marL="68580" marR="68580" marT="0" marB="0" anchor="ctr"/>
                </a:tc>
              </a:tr>
              <a:tr h="816584">
                <a:tc>
                  <a:txBody>
                    <a:bodyPr/>
                    <a:lstStyle/>
                    <a:p>
                      <a:pPr marL="0" marR="0">
                        <a:spcBef>
                          <a:spcPts val="0"/>
                        </a:spcBef>
                        <a:spcAft>
                          <a:spcPts val="0"/>
                        </a:spcAft>
                      </a:pPr>
                      <a:r>
                        <a:rPr lang="en-US" sz="1800" b="1" dirty="0">
                          <a:solidFill>
                            <a:srgbClr val="00B050"/>
                          </a:solidFill>
                          <a:effectLst>
                            <a:outerShdw blurRad="38100" dist="38100" dir="2700000" algn="tl">
                              <a:srgbClr val="000000">
                                <a:alpha val="43137"/>
                              </a:srgbClr>
                            </a:outerShdw>
                          </a:effectLst>
                        </a:rPr>
                        <a:t>Chimpanzee</a:t>
                      </a:r>
                      <a:endParaRPr lang="en-US" sz="1800" b="1" dirty="0">
                        <a:solidFill>
                          <a:srgbClr val="00B05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400" kern="1200" dirty="0">
                          <a:solidFill>
                            <a:schemeClr val="dk1"/>
                          </a:solidFill>
                          <a:effectLst/>
                          <a:latin typeface="+mn-lt"/>
                          <a:ea typeface="+mn-ea"/>
                          <a:cs typeface="+mn-cs"/>
                        </a:rPr>
                        <a:t> </a:t>
                      </a:r>
                    </a:p>
                  </a:txBody>
                  <a:tcPr marL="68580" marR="68580" marT="0" marB="0" anchor="ctr"/>
                </a:tc>
                <a:tc>
                  <a:txBody>
                    <a:bodyPr/>
                    <a:lstStyle/>
                    <a:p>
                      <a:pPr marL="0" marR="0" algn="ctr" defTabSz="914400" rtl="0" eaLnBrk="1" latinLnBrk="0" hangingPunct="1">
                        <a:spcBef>
                          <a:spcPts val="0"/>
                        </a:spcBef>
                        <a:spcAft>
                          <a:spcPts val="0"/>
                        </a:spcAft>
                      </a:pPr>
                      <a:r>
                        <a:rPr lang="en-US" sz="4400" kern="1200" dirty="0" smtClean="0">
                          <a:solidFill>
                            <a:schemeClr val="dk1"/>
                          </a:solidFill>
                          <a:effectLst/>
                          <a:latin typeface="+mn-lt"/>
                          <a:ea typeface="+mn-ea"/>
                          <a:cs typeface="+mn-cs"/>
                        </a:rPr>
                        <a:t>0</a:t>
                      </a:r>
                      <a:endParaRPr lang="en-US" sz="44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1400" kern="1200" dirty="0">
                          <a:solidFill>
                            <a:schemeClr val="dk1"/>
                          </a:solidFill>
                          <a:effectLst/>
                          <a:latin typeface="+mn-lt"/>
                          <a:ea typeface="+mn-ea"/>
                          <a:cs typeface="+mn-cs"/>
                        </a:rPr>
                        <a:t> </a:t>
                      </a:r>
                      <a:r>
                        <a:rPr lang="en-US" sz="1400" kern="1200" dirty="0" smtClean="0">
                          <a:solidFill>
                            <a:schemeClr val="dk1"/>
                          </a:solidFill>
                          <a:effectLst/>
                          <a:latin typeface="+mn-lt"/>
                          <a:ea typeface="+mn-ea"/>
                          <a:cs typeface="+mn-cs"/>
                        </a:rPr>
                        <a:t>XXXXXXXXX</a:t>
                      </a:r>
                    </a:p>
                    <a:p>
                      <a:pPr marL="0" marR="0" algn="ctr">
                        <a:spcBef>
                          <a:spcPts val="0"/>
                        </a:spcBef>
                        <a:spcAft>
                          <a:spcPts val="0"/>
                        </a:spcAft>
                      </a:pPr>
                      <a:endParaRPr lang="en-US" sz="1400" kern="1200" dirty="0">
                        <a:solidFill>
                          <a:schemeClr val="dk1"/>
                        </a:solidFill>
                        <a:effectLst/>
                        <a:latin typeface="+mn-lt"/>
                        <a:ea typeface="+mn-ea"/>
                        <a:cs typeface="+mn-cs"/>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XXXXXXXX</a:t>
                      </a:r>
                    </a:p>
                    <a:p>
                      <a:pPr marL="0" marR="0" algn="ctr">
                        <a:spcBef>
                          <a:spcPts val="0"/>
                        </a:spcBef>
                        <a:spcAft>
                          <a:spcPts val="0"/>
                        </a:spcAft>
                      </a:pPr>
                      <a:r>
                        <a:rPr lang="en-US" sz="1400" kern="1200" dirty="0">
                          <a:solidFill>
                            <a:schemeClr val="dk1"/>
                          </a:solidFill>
                          <a:effectLst/>
                          <a:latin typeface="+mn-lt"/>
                          <a:ea typeface="+mn-ea"/>
                          <a:cs typeface="+mn-cs"/>
                        </a:rPr>
                        <a:t> </a:t>
                      </a:r>
                    </a:p>
                  </a:txBody>
                  <a:tcPr marL="68580" marR="68580" marT="0" marB="0" anchor="ctr"/>
                </a:tc>
              </a:tr>
              <a:tr h="767589">
                <a:tc>
                  <a:txBody>
                    <a:bodyPr/>
                    <a:lstStyle/>
                    <a:p>
                      <a:pPr marL="0" marR="0">
                        <a:spcBef>
                          <a:spcPts val="0"/>
                        </a:spcBef>
                        <a:spcAft>
                          <a:spcPts val="0"/>
                        </a:spcAft>
                      </a:pPr>
                      <a:r>
                        <a:rPr lang="en-US" sz="1800" b="1" dirty="0">
                          <a:solidFill>
                            <a:srgbClr val="00B050"/>
                          </a:solidFill>
                          <a:effectLst>
                            <a:outerShdw blurRad="38100" dist="38100" dir="2700000" algn="tl">
                              <a:srgbClr val="000000">
                                <a:alpha val="43137"/>
                              </a:srgbClr>
                            </a:outerShdw>
                          </a:effectLst>
                        </a:rPr>
                        <a:t>Baboon</a:t>
                      </a:r>
                      <a:endParaRPr lang="en-US" sz="1800" b="1" dirty="0">
                        <a:solidFill>
                          <a:srgbClr val="00B05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400" kern="1200" dirty="0">
                          <a:solidFill>
                            <a:schemeClr val="dk1"/>
                          </a:solidFill>
                          <a:effectLst/>
                          <a:latin typeface="+mn-lt"/>
                          <a:ea typeface="+mn-ea"/>
                          <a:cs typeface="+mn-cs"/>
                        </a:rPr>
                        <a:t> </a:t>
                      </a:r>
                    </a:p>
                  </a:txBody>
                  <a:tcPr marL="68580" marR="68580" marT="0" marB="0" anchor="ctr"/>
                </a:tc>
                <a:tc>
                  <a:txBody>
                    <a:bodyPr/>
                    <a:lstStyle/>
                    <a:p>
                      <a:pPr marL="0" marR="0" algn="ctr">
                        <a:spcBef>
                          <a:spcPts val="0"/>
                        </a:spcBef>
                        <a:spcAft>
                          <a:spcPts val="0"/>
                        </a:spcAft>
                      </a:pPr>
                      <a:r>
                        <a:rPr lang="en-US" sz="1400" kern="1200" dirty="0">
                          <a:solidFill>
                            <a:schemeClr val="dk1"/>
                          </a:solidFill>
                          <a:effectLst/>
                          <a:latin typeface="+mn-lt"/>
                          <a:ea typeface="+mn-ea"/>
                          <a:cs typeface="+mn-cs"/>
                        </a:rPr>
                        <a:t> </a:t>
                      </a:r>
                    </a:p>
                  </a:txBody>
                  <a:tcPr marL="68580" marR="68580" marT="0" marB="0" anchor="ctr"/>
                </a:tc>
                <a:tc>
                  <a:txBody>
                    <a:bodyPr/>
                    <a:lstStyle/>
                    <a:p>
                      <a:pPr marL="0" marR="0" algn="ctr" defTabSz="914400" rtl="0" eaLnBrk="1" latinLnBrk="0" hangingPunct="1">
                        <a:spcBef>
                          <a:spcPts val="0"/>
                        </a:spcBef>
                        <a:spcAft>
                          <a:spcPts val="0"/>
                        </a:spcAft>
                      </a:pPr>
                      <a:r>
                        <a:rPr lang="en-US" sz="4400" kern="1200" dirty="0">
                          <a:solidFill>
                            <a:schemeClr val="dk1"/>
                          </a:solidFill>
                          <a:effectLst/>
                          <a:latin typeface="+mn-lt"/>
                          <a:ea typeface="+mn-ea"/>
                          <a:cs typeface="+mn-cs"/>
                        </a:rPr>
                        <a:t>0</a:t>
                      </a:r>
                    </a:p>
                  </a:txBody>
                  <a:tcPr marL="68580" marR="68580" marT="0" marB="0" anchor="ctr"/>
                </a:tc>
                <a:tc>
                  <a:txBody>
                    <a:bodyPr/>
                    <a:lstStyle/>
                    <a:p>
                      <a:pPr marL="0" marR="0" algn="ctr">
                        <a:spcBef>
                          <a:spcPts val="0"/>
                        </a:spcBef>
                        <a:spcAft>
                          <a:spcPts val="0"/>
                        </a:spcAft>
                      </a:pPr>
                      <a:r>
                        <a:rPr lang="en-US" sz="1400" kern="1200" dirty="0">
                          <a:solidFill>
                            <a:schemeClr val="dk1"/>
                          </a:solidFill>
                          <a:effectLst/>
                          <a:latin typeface="+mn-lt"/>
                          <a:ea typeface="+mn-ea"/>
                          <a:cs typeface="+mn-cs"/>
                        </a:rPr>
                        <a:t> </a:t>
                      </a:r>
                      <a:r>
                        <a:rPr lang="en-US" sz="1400" kern="1200" dirty="0" smtClean="0">
                          <a:solidFill>
                            <a:schemeClr val="dk1"/>
                          </a:solidFill>
                          <a:effectLst/>
                          <a:latin typeface="+mn-lt"/>
                          <a:ea typeface="+mn-ea"/>
                          <a:cs typeface="+mn-cs"/>
                        </a:rPr>
                        <a:t>XXXXXXXX</a:t>
                      </a:r>
                      <a:endParaRPr lang="en-US" sz="1400" kern="1200" dirty="0">
                        <a:solidFill>
                          <a:schemeClr val="dk1"/>
                        </a:solidFill>
                        <a:effectLst/>
                        <a:latin typeface="+mn-lt"/>
                        <a:ea typeface="+mn-ea"/>
                        <a:cs typeface="+mn-cs"/>
                      </a:endParaRPr>
                    </a:p>
                  </a:txBody>
                  <a:tcPr marL="68580" marR="68580" marT="0" marB="0" anchor="ctr"/>
                </a:tc>
              </a:tr>
              <a:tr h="767589">
                <a:tc>
                  <a:txBody>
                    <a:bodyPr/>
                    <a:lstStyle/>
                    <a:p>
                      <a:pPr marL="0" marR="0">
                        <a:spcBef>
                          <a:spcPts val="0"/>
                        </a:spcBef>
                        <a:spcAft>
                          <a:spcPts val="0"/>
                        </a:spcAft>
                      </a:pPr>
                      <a:r>
                        <a:rPr lang="en-US" sz="1800" b="1" dirty="0">
                          <a:solidFill>
                            <a:srgbClr val="00B050"/>
                          </a:solidFill>
                          <a:effectLst>
                            <a:outerShdw blurRad="38100" dist="38100" dir="2700000" algn="tl">
                              <a:srgbClr val="000000">
                                <a:alpha val="43137"/>
                              </a:srgbClr>
                            </a:outerShdw>
                          </a:effectLst>
                        </a:rPr>
                        <a:t>Lemur</a:t>
                      </a:r>
                      <a:endParaRPr lang="en-US" sz="1800" b="1" dirty="0">
                        <a:solidFill>
                          <a:srgbClr val="00B05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1400" kern="1200" dirty="0">
                          <a:solidFill>
                            <a:schemeClr val="dk1"/>
                          </a:solidFill>
                          <a:effectLst/>
                          <a:latin typeface="+mn-lt"/>
                          <a:ea typeface="+mn-ea"/>
                          <a:cs typeface="+mn-cs"/>
                        </a:rPr>
                        <a:t> </a:t>
                      </a:r>
                    </a:p>
                  </a:txBody>
                  <a:tcPr marL="68580" marR="68580" marT="0" marB="0" anchor="ctr"/>
                </a:tc>
                <a:tc>
                  <a:txBody>
                    <a:bodyPr/>
                    <a:lstStyle/>
                    <a:p>
                      <a:pPr marL="0" marR="0" algn="ctr">
                        <a:spcBef>
                          <a:spcPts val="0"/>
                        </a:spcBef>
                        <a:spcAft>
                          <a:spcPts val="0"/>
                        </a:spcAft>
                      </a:pPr>
                      <a:r>
                        <a:rPr lang="en-US" sz="1400" kern="1200" dirty="0">
                          <a:solidFill>
                            <a:schemeClr val="dk1"/>
                          </a:solidFill>
                          <a:effectLst/>
                          <a:latin typeface="+mn-lt"/>
                          <a:ea typeface="+mn-ea"/>
                          <a:cs typeface="+mn-cs"/>
                        </a:rPr>
                        <a:t> </a:t>
                      </a:r>
                    </a:p>
                  </a:txBody>
                  <a:tcPr marL="68580" marR="68580" marT="0" marB="0" anchor="ctr"/>
                </a:tc>
                <a:tc>
                  <a:txBody>
                    <a:bodyPr/>
                    <a:lstStyle/>
                    <a:p>
                      <a:pPr marL="0" marR="0" algn="ctr">
                        <a:spcBef>
                          <a:spcPts val="0"/>
                        </a:spcBef>
                        <a:spcAft>
                          <a:spcPts val="0"/>
                        </a:spcAft>
                      </a:pPr>
                      <a:r>
                        <a:rPr lang="en-US" sz="1400" kern="1200" dirty="0">
                          <a:solidFill>
                            <a:schemeClr val="dk1"/>
                          </a:solidFill>
                          <a:effectLst/>
                          <a:latin typeface="+mn-lt"/>
                          <a:ea typeface="+mn-ea"/>
                          <a:cs typeface="+mn-cs"/>
                        </a:rPr>
                        <a:t> </a:t>
                      </a:r>
                    </a:p>
                  </a:txBody>
                  <a:tcPr marL="68580" marR="68580" marT="0" marB="0" anchor="ctr"/>
                </a:tc>
                <a:tc>
                  <a:txBody>
                    <a:bodyPr/>
                    <a:lstStyle/>
                    <a:p>
                      <a:pPr marL="0" marR="0" algn="ctr" defTabSz="914400" rtl="0" eaLnBrk="1" latinLnBrk="0" hangingPunct="1">
                        <a:spcBef>
                          <a:spcPts val="0"/>
                        </a:spcBef>
                        <a:spcAft>
                          <a:spcPts val="0"/>
                        </a:spcAft>
                      </a:pPr>
                      <a:r>
                        <a:rPr lang="en-US" sz="4400" kern="1200" dirty="0">
                          <a:solidFill>
                            <a:schemeClr val="dk1"/>
                          </a:solidFill>
                          <a:effectLst/>
                          <a:latin typeface="+mn-lt"/>
                          <a:ea typeface="+mn-ea"/>
                          <a:cs typeface="+mn-cs"/>
                        </a:rPr>
                        <a:t>0</a:t>
                      </a:r>
                    </a:p>
                  </a:txBody>
                  <a:tcPr marL="68580" marR="68580" marT="0" marB="0" anchor="ctr"/>
                </a:tc>
              </a:tr>
            </a:tbl>
          </a:graphicData>
        </a:graphic>
      </p:graphicFrame>
      <p:sp>
        <p:nvSpPr>
          <p:cNvPr id="3" name="TextBox 2"/>
          <p:cNvSpPr txBox="1">
            <a:spLocks noChangeArrowheads="1"/>
          </p:cNvSpPr>
          <p:nvPr/>
        </p:nvSpPr>
        <p:spPr bwMode="auto">
          <a:xfrm>
            <a:off x="3048000" y="2582863"/>
            <a:ext cx="609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400">
                <a:solidFill>
                  <a:schemeClr val="bg1"/>
                </a:solidFill>
              </a:rPr>
              <a:t>0</a:t>
            </a:r>
          </a:p>
        </p:txBody>
      </p:sp>
      <p:sp>
        <p:nvSpPr>
          <p:cNvPr id="4" name="TextBox 3"/>
          <p:cNvSpPr txBox="1">
            <a:spLocks noChangeArrowheads="1"/>
          </p:cNvSpPr>
          <p:nvPr/>
        </p:nvSpPr>
        <p:spPr bwMode="auto">
          <a:xfrm>
            <a:off x="3098800" y="3352800"/>
            <a:ext cx="60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400">
                <a:solidFill>
                  <a:schemeClr val="bg1"/>
                </a:solidFill>
              </a:rPr>
              <a:t>7</a:t>
            </a:r>
          </a:p>
        </p:txBody>
      </p:sp>
      <p:sp>
        <p:nvSpPr>
          <p:cNvPr id="5" name="TextBox 4"/>
          <p:cNvSpPr txBox="1">
            <a:spLocks noChangeArrowheads="1"/>
          </p:cNvSpPr>
          <p:nvPr/>
        </p:nvSpPr>
        <p:spPr bwMode="auto">
          <a:xfrm>
            <a:off x="4648200" y="3352800"/>
            <a:ext cx="60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400">
                <a:solidFill>
                  <a:schemeClr val="bg1"/>
                </a:solidFill>
              </a:rPr>
              <a:t>7</a:t>
            </a:r>
          </a:p>
        </p:txBody>
      </p:sp>
      <p:sp>
        <p:nvSpPr>
          <p:cNvPr id="6" name="TextBox 5"/>
          <p:cNvSpPr txBox="1">
            <a:spLocks noChangeArrowheads="1"/>
          </p:cNvSpPr>
          <p:nvPr/>
        </p:nvSpPr>
        <p:spPr bwMode="auto">
          <a:xfrm>
            <a:off x="2895600" y="4110038"/>
            <a:ext cx="914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400">
                <a:solidFill>
                  <a:schemeClr val="bg1"/>
                </a:solidFill>
              </a:rPr>
              <a:t>10</a:t>
            </a:r>
          </a:p>
        </p:txBody>
      </p:sp>
      <p:sp>
        <p:nvSpPr>
          <p:cNvPr id="7" name="TextBox 6"/>
          <p:cNvSpPr txBox="1">
            <a:spLocks noChangeArrowheads="1"/>
          </p:cNvSpPr>
          <p:nvPr/>
        </p:nvSpPr>
        <p:spPr bwMode="auto">
          <a:xfrm>
            <a:off x="4343400" y="4114800"/>
            <a:ext cx="91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400">
                <a:solidFill>
                  <a:schemeClr val="bg1"/>
                </a:solidFill>
              </a:rPr>
              <a:t>10</a:t>
            </a:r>
          </a:p>
        </p:txBody>
      </p:sp>
      <p:sp>
        <p:nvSpPr>
          <p:cNvPr id="8" name="TextBox 7"/>
          <p:cNvSpPr txBox="1">
            <a:spLocks noChangeArrowheads="1"/>
          </p:cNvSpPr>
          <p:nvPr/>
        </p:nvSpPr>
        <p:spPr bwMode="auto">
          <a:xfrm>
            <a:off x="6172200" y="4110038"/>
            <a:ext cx="914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400">
                <a:solidFill>
                  <a:schemeClr val="bg1"/>
                </a:solidFill>
              </a:rPr>
              <a:t>8</a:t>
            </a:r>
          </a:p>
        </p:txBody>
      </p:sp>
    </p:spTree>
    <p:extLst>
      <p:ext uri="{BB962C8B-B14F-4D97-AF65-F5344CB8AC3E}">
        <p14:creationId xmlns:p14="http://schemas.microsoft.com/office/powerpoint/2010/main" val="3965879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Group 2"/>
          <p:cNvGrpSpPr>
            <a:grpSpLocks/>
          </p:cNvGrpSpPr>
          <p:nvPr/>
        </p:nvGrpSpPr>
        <p:grpSpPr bwMode="auto">
          <a:xfrm>
            <a:off x="1219200" y="1981200"/>
            <a:ext cx="5486400" cy="4038600"/>
            <a:chOff x="4752" y="12590"/>
            <a:chExt cx="2160" cy="1450"/>
          </a:xfrm>
        </p:grpSpPr>
        <p:sp>
          <p:nvSpPr>
            <p:cNvPr id="91149" name="Line 3"/>
            <p:cNvSpPr>
              <a:spLocks noChangeShapeType="1"/>
            </p:cNvSpPr>
            <p:nvPr/>
          </p:nvSpPr>
          <p:spPr bwMode="auto">
            <a:xfrm>
              <a:off x="4752" y="12600"/>
              <a:ext cx="1980" cy="14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0" name="Line 4"/>
            <p:cNvSpPr>
              <a:spLocks noChangeShapeType="1"/>
            </p:cNvSpPr>
            <p:nvPr/>
          </p:nvSpPr>
          <p:spPr bwMode="auto">
            <a:xfrm flipV="1">
              <a:off x="5350" y="12600"/>
              <a:ext cx="122" cy="43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1" name="Line 5"/>
            <p:cNvSpPr>
              <a:spLocks noChangeShapeType="1"/>
            </p:cNvSpPr>
            <p:nvPr/>
          </p:nvSpPr>
          <p:spPr bwMode="auto">
            <a:xfrm flipV="1">
              <a:off x="5898" y="12590"/>
              <a:ext cx="312" cy="8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2" name="Line 6"/>
            <p:cNvSpPr>
              <a:spLocks noChangeShapeType="1"/>
            </p:cNvSpPr>
            <p:nvPr/>
          </p:nvSpPr>
          <p:spPr bwMode="auto">
            <a:xfrm flipV="1">
              <a:off x="6436" y="12600"/>
              <a:ext cx="476" cy="12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1139" name="Text Box 7"/>
          <p:cNvSpPr txBox="1">
            <a:spLocks noChangeArrowheads="1"/>
          </p:cNvSpPr>
          <p:nvPr/>
        </p:nvSpPr>
        <p:spPr bwMode="auto">
          <a:xfrm>
            <a:off x="0" y="2286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b="1">
                <a:latin typeface="Times New Roman" pitchFamily="18" charset="0"/>
              </a:rPr>
              <a:t>Phylogenetic Tree of Primates</a:t>
            </a:r>
          </a:p>
        </p:txBody>
      </p:sp>
      <p:sp>
        <p:nvSpPr>
          <p:cNvPr id="69640" name="Text Box 8"/>
          <p:cNvSpPr txBox="1">
            <a:spLocks noChangeArrowheads="1"/>
          </p:cNvSpPr>
          <p:nvPr/>
        </p:nvSpPr>
        <p:spPr bwMode="auto">
          <a:xfrm>
            <a:off x="228600" y="1462088"/>
            <a:ext cx="1828800" cy="641350"/>
          </a:xfrm>
          <a:prstGeom prst="rect">
            <a:avLst/>
          </a:prstGeom>
          <a:noFill/>
          <a:ln w="9525">
            <a:noFill/>
            <a:miter lim="800000"/>
            <a:headEnd/>
            <a:tailEnd/>
          </a:ln>
          <a:effectLst/>
        </p:spPr>
        <p:txBody>
          <a:bodyPr>
            <a:spAutoFit/>
          </a:bodyPr>
          <a:lstStyle/>
          <a:p>
            <a:pPr>
              <a:spcBef>
                <a:spcPct val="50000"/>
              </a:spcBef>
              <a:defRPr/>
            </a:pPr>
            <a:r>
              <a:rPr lang="en-US" sz="3600" b="1">
                <a:effectLst>
                  <a:outerShdw blurRad="38100" dist="38100" dir="2700000" algn="tl">
                    <a:srgbClr val="000000"/>
                  </a:outerShdw>
                </a:effectLst>
              </a:rPr>
              <a:t>Human</a:t>
            </a:r>
          </a:p>
        </p:txBody>
      </p:sp>
      <p:sp>
        <p:nvSpPr>
          <p:cNvPr id="69641" name="Text Box 9"/>
          <p:cNvSpPr txBox="1">
            <a:spLocks noChangeArrowheads="1"/>
          </p:cNvSpPr>
          <p:nvPr/>
        </p:nvSpPr>
        <p:spPr bwMode="auto">
          <a:xfrm>
            <a:off x="2057400" y="1447800"/>
            <a:ext cx="1828800" cy="641350"/>
          </a:xfrm>
          <a:prstGeom prst="rect">
            <a:avLst/>
          </a:prstGeom>
          <a:noFill/>
          <a:ln w="9525">
            <a:noFill/>
            <a:miter lim="800000"/>
            <a:headEnd/>
            <a:tailEnd/>
          </a:ln>
          <a:effectLst/>
        </p:spPr>
        <p:txBody>
          <a:bodyPr>
            <a:spAutoFit/>
          </a:bodyPr>
          <a:lstStyle/>
          <a:p>
            <a:pPr>
              <a:spcBef>
                <a:spcPct val="50000"/>
              </a:spcBef>
              <a:defRPr/>
            </a:pPr>
            <a:r>
              <a:rPr lang="en-US" sz="3600" b="1">
                <a:effectLst>
                  <a:outerShdw blurRad="38100" dist="38100" dir="2700000" algn="tl">
                    <a:srgbClr val="000000"/>
                  </a:outerShdw>
                </a:effectLst>
              </a:rPr>
              <a:t>Chimp</a:t>
            </a:r>
          </a:p>
        </p:txBody>
      </p:sp>
      <p:sp>
        <p:nvSpPr>
          <p:cNvPr id="69642" name="Text Box 10"/>
          <p:cNvSpPr txBox="1">
            <a:spLocks noChangeArrowheads="1"/>
          </p:cNvSpPr>
          <p:nvPr/>
        </p:nvSpPr>
        <p:spPr bwMode="auto">
          <a:xfrm>
            <a:off x="3886200" y="1447800"/>
            <a:ext cx="2057400" cy="641350"/>
          </a:xfrm>
          <a:prstGeom prst="rect">
            <a:avLst/>
          </a:prstGeom>
          <a:noFill/>
          <a:ln w="9525">
            <a:noFill/>
            <a:miter lim="800000"/>
            <a:headEnd/>
            <a:tailEnd/>
          </a:ln>
          <a:effectLst/>
        </p:spPr>
        <p:txBody>
          <a:bodyPr>
            <a:spAutoFit/>
          </a:bodyPr>
          <a:lstStyle/>
          <a:p>
            <a:pPr>
              <a:spcBef>
                <a:spcPct val="50000"/>
              </a:spcBef>
              <a:defRPr/>
            </a:pPr>
            <a:r>
              <a:rPr lang="en-US" sz="3600" b="1">
                <a:effectLst>
                  <a:outerShdw blurRad="38100" dist="38100" dir="2700000" algn="tl">
                    <a:srgbClr val="000000"/>
                  </a:outerShdw>
                </a:effectLst>
              </a:rPr>
              <a:t>Baboon</a:t>
            </a:r>
          </a:p>
        </p:txBody>
      </p:sp>
      <p:sp>
        <p:nvSpPr>
          <p:cNvPr id="69643" name="Text Box 11"/>
          <p:cNvSpPr txBox="1">
            <a:spLocks noChangeArrowheads="1"/>
          </p:cNvSpPr>
          <p:nvPr/>
        </p:nvSpPr>
        <p:spPr bwMode="auto">
          <a:xfrm>
            <a:off x="5943600" y="1447800"/>
            <a:ext cx="2057400" cy="641350"/>
          </a:xfrm>
          <a:prstGeom prst="rect">
            <a:avLst/>
          </a:prstGeom>
          <a:noFill/>
          <a:ln w="9525">
            <a:noFill/>
            <a:miter lim="800000"/>
            <a:headEnd/>
            <a:tailEnd/>
          </a:ln>
          <a:effectLst/>
        </p:spPr>
        <p:txBody>
          <a:bodyPr>
            <a:spAutoFit/>
          </a:bodyPr>
          <a:lstStyle/>
          <a:p>
            <a:pPr>
              <a:spcBef>
                <a:spcPct val="50000"/>
              </a:spcBef>
              <a:defRPr/>
            </a:pPr>
            <a:r>
              <a:rPr lang="en-US" sz="3600" b="1">
                <a:effectLst>
                  <a:outerShdw blurRad="38100" dist="38100" dir="2700000" algn="tl">
                    <a:srgbClr val="000000"/>
                  </a:outerShdw>
                </a:effectLst>
              </a:rPr>
              <a:t>Lemur</a:t>
            </a:r>
          </a:p>
        </p:txBody>
      </p:sp>
      <p:sp>
        <p:nvSpPr>
          <p:cNvPr id="91144" name="Text Box 12"/>
          <p:cNvSpPr txBox="1">
            <a:spLocks noChangeArrowheads="1"/>
          </p:cNvSpPr>
          <p:nvPr/>
        </p:nvSpPr>
        <p:spPr bwMode="auto">
          <a:xfrm>
            <a:off x="8001000" y="12192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a:solidFill>
                  <a:schemeClr val="hlink"/>
                </a:solidFill>
              </a:rPr>
              <a:t>NOW</a:t>
            </a:r>
          </a:p>
        </p:txBody>
      </p:sp>
      <p:sp>
        <p:nvSpPr>
          <p:cNvPr id="91145" name="Line 13"/>
          <p:cNvSpPr>
            <a:spLocks noChangeShapeType="1"/>
          </p:cNvSpPr>
          <p:nvPr/>
        </p:nvSpPr>
        <p:spPr bwMode="auto">
          <a:xfrm flipV="1">
            <a:off x="8534400" y="1752600"/>
            <a:ext cx="0" cy="441960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6" name="Text Box 14"/>
          <p:cNvSpPr txBox="1">
            <a:spLocks noChangeArrowheads="1"/>
          </p:cNvSpPr>
          <p:nvPr/>
        </p:nvSpPr>
        <p:spPr bwMode="auto">
          <a:xfrm>
            <a:off x="2895600" y="3336925"/>
            <a:ext cx="60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4000" b="1">
                <a:solidFill>
                  <a:schemeClr val="hlink"/>
                </a:solidFill>
              </a:rPr>
              <a:t>A</a:t>
            </a:r>
          </a:p>
        </p:txBody>
      </p:sp>
      <p:sp>
        <p:nvSpPr>
          <p:cNvPr id="91147" name="Text Box 15"/>
          <p:cNvSpPr txBox="1">
            <a:spLocks noChangeArrowheads="1"/>
          </p:cNvSpPr>
          <p:nvPr/>
        </p:nvSpPr>
        <p:spPr bwMode="auto">
          <a:xfrm>
            <a:off x="4343400" y="4556125"/>
            <a:ext cx="60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4000" b="1">
                <a:solidFill>
                  <a:schemeClr val="hlink"/>
                </a:solidFill>
              </a:rPr>
              <a:t>B</a:t>
            </a:r>
          </a:p>
        </p:txBody>
      </p:sp>
      <p:sp>
        <p:nvSpPr>
          <p:cNvPr id="91148" name="Text Box 16"/>
          <p:cNvSpPr txBox="1">
            <a:spLocks noChangeArrowheads="1"/>
          </p:cNvSpPr>
          <p:nvPr/>
        </p:nvSpPr>
        <p:spPr bwMode="auto">
          <a:xfrm>
            <a:off x="5715000" y="5622925"/>
            <a:ext cx="60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4000" b="1">
                <a:solidFill>
                  <a:schemeClr val="hlink"/>
                </a:solidFill>
              </a:rPr>
              <a:t>C</a:t>
            </a:r>
          </a:p>
        </p:txBody>
      </p:sp>
    </p:spTree>
    <p:extLst>
      <p:ext uri="{BB962C8B-B14F-4D97-AF65-F5344CB8AC3E}">
        <p14:creationId xmlns:p14="http://schemas.microsoft.com/office/powerpoint/2010/main" val="3490003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640"/>
                                        </p:tgtEl>
                                        <p:attrNameLst>
                                          <p:attrName>style.visibility</p:attrName>
                                        </p:attrNameLst>
                                      </p:cBhvr>
                                      <p:to>
                                        <p:strVal val="visible"/>
                                      </p:to>
                                    </p:set>
                                    <p:anim calcmode="lin" valueType="num">
                                      <p:cBhvr additive="base">
                                        <p:cTn id="7" dur="500" fill="hold"/>
                                        <p:tgtEl>
                                          <p:spTgt spid="69640"/>
                                        </p:tgtEl>
                                        <p:attrNameLst>
                                          <p:attrName>ppt_x</p:attrName>
                                        </p:attrNameLst>
                                      </p:cBhvr>
                                      <p:tavLst>
                                        <p:tav tm="0">
                                          <p:val>
                                            <p:strVal val="#ppt_x"/>
                                          </p:val>
                                        </p:tav>
                                        <p:tav tm="100000">
                                          <p:val>
                                            <p:strVal val="#ppt_x"/>
                                          </p:val>
                                        </p:tav>
                                      </p:tavLst>
                                    </p:anim>
                                    <p:anim calcmode="lin" valueType="num">
                                      <p:cBhvr additive="base">
                                        <p:cTn id="8" dur="500" fill="hold"/>
                                        <p:tgtEl>
                                          <p:spTgt spid="6964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9641"/>
                                        </p:tgtEl>
                                        <p:attrNameLst>
                                          <p:attrName>style.visibility</p:attrName>
                                        </p:attrNameLst>
                                      </p:cBhvr>
                                      <p:to>
                                        <p:strVal val="visible"/>
                                      </p:to>
                                    </p:set>
                                    <p:anim calcmode="lin" valueType="num">
                                      <p:cBhvr additive="base">
                                        <p:cTn id="13" dur="500" fill="hold"/>
                                        <p:tgtEl>
                                          <p:spTgt spid="69641"/>
                                        </p:tgtEl>
                                        <p:attrNameLst>
                                          <p:attrName>ppt_x</p:attrName>
                                        </p:attrNameLst>
                                      </p:cBhvr>
                                      <p:tavLst>
                                        <p:tav tm="0">
                                          <p:val>
                                            <p:strVal val="#ppt_x"/>
                                          </p:val>
                                        </p:tav>
                                        <p:tav tm="100000">
                                          <p:val>
                                            <p:strVal val="#ppt_x"/>
                                          </p:val>
                                        </p:tav>
                                      </p:tavLst>
                                    </p:anim>
                                    <p:anim calcmode="lin" valueType="num">
                                      <p:cBhvr additive="base">
                                        <p:cTn id="14" dur="500" fill="hold"/>
                                        <p:tgtEl>
                                          <p:spTgt spid="6964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9642"/>
                                        </p:tgtEl>
                                        <p:attrNameLst>
                                          <p:attrName>style.visibility</p:attrName>
                                        </p:attrNameLst>
                                      </p:cBhvr>
                                      <p:to>
                                        <p:strVal val="visible"/>
                                      </p:to>
                                    </p:set>
                                    <p:anim calcmode="lin" valueType="num">
                                      <p:cBhvr additive="base">
                                        <p:cTn id="19" dur="500" fill="hold"/>
                                        <p:tgtEl>
                                          <p:spTgt spid="69642"/>
                                        </p:tgtEl>
                                        <p:attrNameLst>
                                          <p:attrName>ppt_x</p:attrName>
                                        </p:attrNameLst>
                                      </p:cBhvr>
                                      <p:tavLst>
                                        <p:tav tm="0">
                                          <p:val>
                                            <p:strVal val="#ppt_x"/>
                                          </p:val>
                                        </p:tav>
                                        <p:tav tm="100000">
                                          <p:val>
                                            <p:strVal val="#ppt_x"/>
                                          </p:val>
                                        </p:tav>
                                      </p:tavLst>
                                    </p:anim>
                                    <p:anim calcmode="lin" valueType="num">
                                      <p:cBhvr additive="base">
                                        <p:cTn id="20" dur="500" fill="hold"/>
                                        <p:tgtEl>
                                          <p:spTgt spid="6964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9643"/>
                                        </p:tgtEl>
                                        <p:attrNameLst>
                                          <p:attrName>style.visibility</p:attrName>
                                        </p:attrNameLst>
                                      </p:cBhvr>
                                      <p:to>
                                        <p:strVal val="visible"/>
                                      </p:to>
                                    </p:set>
                                    <p:anim calcmode="lin" valueType="num">
                                      <p:cBhvr additive="base">
                                        <p:cTn id="25" dur="500" fill="hold"/>
                                        <p:tgtEl>
                                          <p:spTgt spid="69643"/>
                                        </p:tgtEl>
                                        <p:attrNameLst>
                                          <p:attrName>ppt_x</p:attrName>
                                        </p:attrNameLst>
                                      </p:cBhvr>
                                      <p:tavLst>
                                        <p:tav tm="0">
                                          <p:val>
                                            <p:strVal val="#ppt_x"/>
                                          </p:val>
                                        </p:tav>
                                        <p:tav tm="100000">
                                          <p:val>
                                            <p:strVal val="#ppt_x"/>
                                          </p:val>
                                        </p:tav>
                                      </p:tavLst>
                                    </p:anim>
                                    <p:anim calcmode="lin" valueType="num">
                                      <p:cBhvr additive="base">
                                        <p:cTn id="26" dur="500" fill="hold"/>
                                        <p:tgtEl>
                                          <p:spTgt spid="696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0" grpId="0"/>
      <p:bldP spid="69641" grpId="0"/>
      <p:bldP spid="69642" grpId="0"/>
      <p:bldP spid="6964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838200" y="304800"/>
            <a:ext cx="7713663"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000" b="1">
                <a:latin typeface="Verdana" pitchFamily="34" charset="0"/>
              </a:rPr>
              <a:t>15.4 Modern</a:t>
            </a:r>
          </a:p>
          <a:p>
            <a:pPr algn="ctr"/>
            <a:r>
              <a:rPr lang="en-US" sz="8000" b="1">
                <a:latin typeface="Verdana" pitchFamily="34" charset="0"/>
              </a:rPr>
              <a:t>Taxonomy </a:t>
            </a:r>
          </a:p>
          <a:p>
            <a:pPr algn="ctr"/>
            <a:r>
              <a:rPr lang="en-US" sz="8000" b="1">
                <a:latin typeface="Verdana" pitchFamily="34" charset="0"/>
              </a:rPr>
              <a:t>reflects</a:t>
            </a:r>
          </a:p>
          <a:p>
            <a:pPr algn="ctr"/>
            <a:r>
              <a:rPr lang="en-US" sz="8000" b="1">
                <a:latin typeface="Verdana" pitchFamily="34" charset="0"/>
              </a:rPr>
              <a:t>evolutionary </a:t>
            </a:r>
          </a:p>
          <a:p>
            <a:pPr algn="ctr"/>
            <a:r>
              <a:rPr lang="en-US" sz="8000" b="1">
                <a:latin typeface="Verdana" pitchFamily="34" charset="0"/>
              </a:rPr>
              <a:t>history</a:t>
            </a:r>
          </a:p>
        </p:txBody>
      </p:sp>
    </p:spTree>
    <p:extLst>
      <p:ext uri="{BB962C8B-B14F-4D97-AF65-F5344CB8AC3E}">
        <p14:creationId xmlns:p14="http://schemas.microsoft.com/office/powerpoint/2010/main" val="284745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81000" y="38100"/>
            <a:ext cx="8226425" cy="1143000"/>
          </a:xfrm>
        </p:spPr>
        <p:txBody>
          <a:bodyPr/>
          <a:lstStyle/>
          <a:p>
            <a:pPr eaLnBrk="1" hangingPunct="1">
              <a:defRPr/>
            </a:pPr>
            <a:r>
              <a:rPr lang="en-US" sz="6600" b="1" dirty="0" smtClean="0"/>
              <a:t>Phylogenetic Tree</a:t>
            </a:r>
          </a:p>
        </p:txBody>
      </p:sp>
      <p:sp>
        <p:nvSpPr>
          <p:cNvPr id="56323" name="Rectangle 3"/>
          <p:cNvSpPr>
            <a:spLocks noGrp="1" noChangeArrowheads="1"/>
          </p:cNvSpPr>
          <p:nvPr>
            <p:ph sz="quarter" idx="13"/>
          </p:nvPr>
        </p:nvSpPr>
        <p:spPr>
          <a:xfrm>
            <a:off x="228600" y="1143000"/>
            <a:ext cx="8529638" cy="5030788"/>
          </a:xfrm>
        </p:spPr>
        <p:txBody>
          <a:bodyPr/>
          <a:lstStyle/>
          <a:p>
            <a:pPr eaLnBrk="1" hangingPunct="1">
              <a:defRPr/>
            </a:pPr>
            <a:r>
              <a:rPr lang="en-US" sz="6000" dirty="0" smtClean="0"/>
              <a:t>Diagram that shows evolutionary relationships</a:t>
            </a:r>
          </a:p>
          <a:p>
            <a:pPr eaLnBrk="1" hangingPunct="1">
              <a:defRPr/>
            </a:pPr>
            <a:r>
              <a:rPr lang="en-US" sz="6000" dirty="0" smtClean="0"/>
              <a:t>Usually created based on biochemical analysis</a:t>
            </a:r>
          </a:p>
        </p:txBody>
      </p:sp>
    </p:spTree>
    <p:extLst>
      <p:ext uri="{BB962C8B-B14F-4D97-AF65-F5344CB8AC3E}">
        <p14:creationId xmlns:p14="http://schemas.microsoft.com/office/powerpoint/2010/main" val="633214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galapag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400"/>
            <a:ext cx="8229600" cy="680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5457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endParaRPr lang="en-US" smtClean="0"/>
          </a:p>
        </p:txBody>
      </p:sp>
      <p:sp>
        <p:nvSpPr>
          <p:cNvPr id="67587" name="Rectangle 3"/>
          <p:cNvSpPr>
            <a:spLocks noGrp="1" noChangeArrowheads="1"/>
          </p:cNvSpPr>
          <p:nvPr>
            <p:ph sz="quarter" idx="13"/>
          </p:nvPr>
        </p:nvSpPr>
        <p:spPr/>
        <p:txBody>
          <a:bodyPr/>
          <a:lstStyle/>
          <a:p>
            <a:pPr eaLnBrk="1" hangingPunct="1">
              <a:defRPr/>
            </a:pPr>
            <a:endParaRPr lang="en-US" smtClean="0"/>
          </a:p>
        </p:txBody>
      </p:sp>
      <p:pic>
        <p:nvPicPr>
          <p:cNvPr id="94212" name="Picture 4" descr="Figure 15-28 left"/>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630363" y="0"/>
            <a:ext cx="5837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7719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endParaRPr lang="en-US" smtClean="0"/>
          </a:p>
        </p:txBody>
      </p:sp>
      <p:pic>
        <p:nvPicPr>
          <p:cNvPr id="95235" name="Picture 4" descr="Figure 15-28 right"/>
          <p:cNvPicPr>
            <a:picLocks noGrp="1" noChangeAspect="1" noChangeArrowheads="1"/>
          </p:cNvPicPr>
          <p:nvPr>
            <p:ph sz="quarter" idx="13"/>
          </p:nvPr>
        </p:nvPicPr>
        <p:blipFill>
          <a:blip r:embed="rId2" r:link="rId3">
            <a:extLst>
              <a:ext uri="{28A0092B-C50C-407E-A947-70E740481C1C}">
                <a14:useLocalDpi xmlns:a14="http://schemas.microsoft.com/office/drawing/2010/main" val="0"/>
              </a:ext>
            </a:extLst>
          </a:blip>
          <a:stretch>
            <a:fillRect/>
          </a:stretch>
        </p:blipFill>
        <p:spPr>
          <a:xfrm>
            <a:off x="2209800" y="533400"/>
            <a:ext cx="4724400" cy="5291328"/>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400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Figure 15-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19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diagram of Phylogenetic species"/>
          <p:cNvPicPr>
            <a:picLocks noChangeAspect="1" noChangeArrowheads="1"/>
          </p:cNvPicPr>
          <p:nvPr/>
        </p:nvPicPr>
        <p:blipFill>
          <a:blip r:embed="rId2" r:link="rId3">
            <a:grayscl/>
            <a:extLst>
              <a:ext uri="{28A0092B-C50C-407E-A947-70E740481C1C}">
                <a14:useLocalDpi xmlns:a14="http://schemas.microsoft.com/office/drawing/2010/main" val="0"/>
              </a:ext>
            </a:extLst>
          </a:blip>
          <a:srcRect/>
          <a:stretch>
            <a:fillRect/>
          </a:stretch>
        </p:blipFill>
        <p:spPr bwMode="auto">
          <a:xfrm>
            <a:off x="1885950" y="914400"/>
            <a:ext cx="5486400" cy="540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0494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104" descr="http://nerds.unl.edu/Pages/preser/sec/skills/images/bug3.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8600" y="2535238"/>
            <a:ext cx="1993900"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7" name="Picture 105" descr="http://nerds.unl.edu/Pages/preser/sec/skills/images/bug1.gif"/>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484438" y="2508250"/>
            <a:ext cx="1949450"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Picture 106" descr="http://nerds.unl.edu/Pages/preser/sec/skills/images/bug2.gif"/>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4711700" y="2517775"/>
            <a:ext cx="1949450"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107" descr="http://nerds.unl.edu/Pages/preser/sec/skills/images/bug4.gif"/>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6934200" y="2508250"/>
            <a:ext cx="1949450"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0" name="TextBox 1"/>
          <p:cNvSpPr txBox="1">
            <a:spLocks noChangeArrowheads="1"/>
          </p:cNvSpPr>
          <p:nvPr/>
        </p:nvSpPr>
        <p:spPr bwMode="auto">
          <a:xfrm>
            <a:off x="112713" y="223838"/>
            <a:ext cx="88836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000" u="sng"/>
              <a:t>Dichotomous</a:t>
            </a:r>
            <a:r>
              <a:rPr lang="en-US" sz="4000"/>
              <a:t> </a:t>
            </a:r>
            <a:r>
              <a:rPr lang="en-US" sz="4000" u="sng"/>
              <a:t>Keys</a:t>
            </a:r>
            <a:r>
              <a:rPr lang="en-US" sz="4000"/>
              <a:t> are used to identify living things based on similarities and differences in structure</a:t>
            </a:r>
          </a:p>
        </p:txBody>
      </p:sp>
      <p:sp>
        <p:nvSpPr>
          <p:cNvPr id="98311" name="TextBox 2"/>
          <p:cNvSpPr txBox="1">
            <a:spLocks noChangeArrowheads="1"/>
          </p:cNvSpPr>
          <p:nvPr/>
        </p:nvSpPr>
        <p:spPr bwMode="auto">
          <a:xfrm>
            <a:off x="533400" y="4495800"/>
            <a:ext cx="8001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000">
                <a:solidFill>
                  <a:schemeClr val="tx2"/>
                </a:solidFill>
              </a:rPr>
              <a:t>The dichotomous key on p. 12 of your notes can be used to identify the insects above.</a:t>
            </a:r>
          </a:p>
        </p:txBody>
      </p:sp>
    </p:spTree>
    <p:extLst>
      <p:ext uri="{BB962C8B-B14F-4D97-AF65-F5344CB8AC3E}">
        <p14:creationId xmlns:p14="http://schemas.microsoft.com/office/powerpoint/2010/main" val="2779676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2590800" y="2286000"/>
            <a:ext cx="4038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8800" b="1"/>
              <a:t>Review</a:t>
            </a:r>
          </a:p>
        </p:txBody>
      </p:sp>
    </p:spTree>
    <p:extLst>
      <p:ext uri="{BB962C8B-B14F-4D97-AF65-F5344CB8AC3E}">
        <p14:creationId xmlns:p14="http://schemas.microsoft.com/office/powerpoint/2010/main" val="3232675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600200" y="1600200"/>
            <a:ext cx="5959475"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800" b="1"/>
              <a:t>What is</a:t>
            </a:r>
          </a:p>
          <a:p>
            <a:pPr algn="ctr"/>
            <a:r>
              <a:rPr lang="en-US" sz="8800" b="1"/>
              <a:t>Evolution?</a:t>
            </a:r>
          </a:p>
        </p:txBody>
      </p:sp>
    </p:spTree>
    <p:extLst>
      <p:ext uri="{BB962C8B-B14F-4D97-AF65-F5344CB8AC3E}">
        <p14:creationId xmlns:p14="http://schemas.microsoft.com/office/powerpoint/2010/main" val="1837539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244475"/>
            <a:ext cx="9144000" cy="1431925"/>
          </a:xfrm>
        </p:spPr>
        <p:txBody>
          <a:bodyPr/>
          <a:lstStyle/>
          <a:p>
            <a:pPr eaLnBrk="1" hangingPunct="1">
              <a:defRPr/>
            </a:pPr>
            <a:r>
              <a:rPr lang="en-US" sz="5800" b="1" smtClean="0"/>
              <a:t>Ideas from Darwin’s Time</a:t>
            </a:r>
          </a:p>
        </p:txBody>
      </p:sp>
      <p:sp>
        <p:nvSpPr>
          <p:cNvPr id="37891" name="Rectangle 3"/>
          <p:cNvSpPr>
            <a:spLocks noGrp="1" noChangeArrowheads="1"/>
          </p:cNvSpPr>
          <p:nvPr>
            <p:ph sz="quarter" idx="13"/>
          </p:nvPr>
        </p:nvSpPr>
        <p:spPr>
          <a:xfrm>
            <a:off x="152400" y="1905000"/>
            <a:ext cx="8693150" cy="4495800"/>
          </a:xfrm>
        </p:spPr>
        <p:txBody>
          <a:bodyPr>
            <a:normAutofit lnSpcReduction="10000"/>
          </a:bodyPr>
          <a:lstStyle/>
          <a:p>
            <a:pPr eaLnBrk="1" hangingPunct="1">
              <a:defRPr/>
            </a:pPr>
            <a:r>
              <a:rPr lang="en-US" sz="7200" i="1" dirty="0" smtClean="0"/>
              <a:t>Evolution:</a:t>
            </a:r>
          </a:p>
          <a:p>
            <a:pPr lvl="1" eaLnBrk="1" hangingPunct="1">
              <a:defRPr/>
            </a:pPr>
            <a:r>
              <a:rPr lang="en-US" sz="6600" dirty="0" smtClean="0"/>
              <a:t>A process of change  in a species over a long period of time</a:t>
            </a:r>
          </a:p>
          <a:p>
            <a:pPr lvl="1" eaLnBrk="1" hangingPunct="1">
              <a:buFont typeface="Wingdings" pitchFamily="2" charset="2"/>
              <a:buNone/>
              <a:defRPr/>
            </a:pPr>
            <a:endParaRPr lang="en-US" sz="5400" dirty="0" smtClean="0"/>
          </a:p>
        </p:txBody>
      </p:sp>
    </p:spTree>
    <p:extLst>
      <p:ext uri="{BB962C8B-B14F-4D97-AF65-F5344CB8AC3E}">
        <p14:creationId xmlns:p14="http://schemas.microsoft.com/office/powerpoint/2010/main" val="2420647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1447800" y="1676400"/>
            <a:ext cx="6702425"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800" b="1"/>
              <a:t>What is an</a:t>
            </a:r>
          </a:p>
          <a:p>
            <a:pPr algn="ctr"/>
            <a:r>
              <a:rPr lang="en-US" sz="8800" b="1"/>
              <a:t>Adaptation?</a:t>
            </a:r>
          </a:p>
        </p:txBody>
      </p:sp>
    </p:spTree>
    <p:extLst>
      <p:ext uri="{BB962C8B-B14F-4D97-AF65-F5344CB8AC3E}">
        <p14:creationId xmlns:p14="http://schemas.microsoft.com/office/powerpoint/2010/main" val="1024449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273050"/>
            <a:ext cx="9144000" cy="1143000"/>
          </a:xfrm>
        </p:spPr>
        <p:txBody>
          <a:bodyPr/>
          <a:lstStyle/>
          <a:p>
            <a:pPr eaLnBrk="1" hangingPunct="1">
              <a:defRPr/>
            </a:pPr>
            <a:r>
              <a:rPr lang="en-US" sz="5800" b="1" smtClean="0"/>
              <a:t>Ideas from Darwin’s Time</a:t>
            </a:r>
          </a:p>
        </p:txBody>
      </p:sp>
      <p:sp>
        <p:nvSpPr>
          <p:cNvPr id="45059" name="Rectangle 3"/>
          <p:cNvSpPr>
            <a:spLocks noGrp="1" noChangeArrowheads="1"/>
          </p:cNvSpPr>
          <p:nvPr>
            <p:ph sz="quarter" idx="13"/>
          </p:nvPr>
        </p:nvSpPr>
        <p:spPr>
          <a:xfrm>
            <a:off x="0" y="1371600"/>
            <a:ext cx="9144000" cy="5486400"/>
          </a:xfrm>
        </p:spPr>
        <p:txBody>
          <a:bodyPr/>
          <a:lstStyle/>
          <a:p>
            <a:pPr eaLnBrk="1" hangingPunct="1">
              <a:lnSpc>
                <a:spcPct val="90000"/>
              </a:lnSpc>
              <a:defRPr/>
            </a:pPr>
            <a:r>
              <a:rPr lang="en-US" sz="6600" i="1" smtClean="0"/>
              <a:t>Adaptation:</a:t>
            </a:r>
          </a:p>
          <a:p>
            <a:pPr lvl="1" eaLnBrk="1" hangingPunct="1">
              <a:lnSpc>
                <a:spcPct val="90000"/>
              </a:lnSpc>
              <a:defRPr/>
            </a:pPr>
            <a:r>
              <a:rPr lang="en-US" sz="6000" smtClean="0"/>
              <a:t>Inherited characteristic that improves an organism’s ability to survive and reproduce in an environment</a:t>
            </a:r>
          </a:p>
        </p:txBody>
      </p:sp>
    </p:spTree>
    <p:extLst>
      <p:ext uri="{BB962C8B-B14F-4D97-AF65-F5344CB8AC3E}">
        <p14:creationId xmlns:p14="http://schemas.microsoft.com/office/powerpoint/2010/main" val="3946388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467</TotalTime>
  <Words>1519</Words>
  <Application>Microsoft Office PowerPoint</Application>
  <PresentationFormat>On-screen Show (4:3)</PresentationFormat>
  <Paragraphs>401</Paragraphs>
  <Slides>106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106</vt:i4>
      </vt:variant>
    </vt:vector>
  </HeadingPairs>
  <TitlesOfParts>
    <vt:vector size="108" baseType="lpstr">
      <vt:lpstr>Horizon</vt:lpstr>
      <vt:lpstr>Bitmap Image</vt:lpstr>
      <vt:lpstr>Chapter 14</vt:lpstr>
      <vt:lpstr>Importance of Evolution to Science Education</vt:lpstr>
      <vt:lpstr>PowerPoint Presentation</vt:lpstr>
      <vt:lpstr>PowerPoint Presentation</vt:lpstr>
      <vt:lpstr>PowerPoint Presentation</vt:lpstr>
      <vt:lpstr>PowerPoint Presentation</vt:lpstr>
      <vt:lpstr>The Voyage of the Beagle (1831 -1836)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Darwin publishes his Theory – The Origin of Species (1859)</vt:lpstr>
      <vt:lpstr>Darwin publishes his Theory – The Origin of Species (1859)</vt:lpstr>
      <vt:lpstr>PowerPoint Presentation</vt:lpstr>
      <vt:lpstr>Darwin publishes his Theory – The Origin of Species (1859)</vt:lpstr>
      <vt:lpstr>PowerPoint Presentation</vt:lpstr>
      <vt:lpstr>Population</vt:lpstr>
      <vt:lpstr>Overproduction</vt:lpstr>
      <vt:lpstr>Variation</vt:lpstr>
      <vt:lpstr>Sources of Variation</vt:lpstr>
      <vt:lpstr>Adaptive Value</vt:lpstr>
      <vt:lpstr>Competition</vt:lpstr>
      <vt:lpstr>Differential survival and reproduction</vt:lpstr>
      <vt:lpstr>PowerPoint Presentation</vt:lpstr>
      <vt:lpstr>PowerPoint Presentation</vt:lpstr>
      <vt:lpstr>Environmental changes</vt:lpstr>
      <vt:lpstr>Peppered Moth</vt:lpstr>
      <vt:lpstr>PowerPoint Presentation</vt:lpstr>
      <vt:lpstr>Pesticides – Natural Selection</vt:lpstr>
      <vt:lpstr>PowerPoint Presentation</vt:lpstr>
      <vt:lpstr>Antibiotic Resistant Bacteria</vt:lpstr>
      <vt:lpstr>Gene transfer can facilitate antibiotic resistance in bacteria</vt:lpstr>
      <vt:lpstr>PowerPoint Presentation</vt:lpstr>
      <vt:lpstr>Artificial Selection</vt:lpstr>
      <vt:lpstr>Artificial Selection</vt:lpstr>
      <vt:lpstr>Artificial vs Natural Selection</vt:lpstr>
      <vt:lpstr>PowerPoint Presentation</vt:lpstr>
      <vt:lpstr>PowerPoint Presentation</vt:lpstr>
      <vt:lpstr>What is a Species?</vt:lpstr>
      <vt:lpstr>Speciation</vt:lpstr>
      <vt:lpstr>PowerPoint Presentation</vt:lpstr>
      <vt:lpstr>PowerPoint Presentation</vt:lpstr>
      <vt:lpstr>Geographic Isolation</vt:lpstr>
      <vt:lpstr>PowerPoint Presentation</vt:lpstr>
      <vt:lpstr>PowerPoint Presentation</vt:lpstr>
      <vt:lpstr>PowerPoint Presentation</vt:lpstr>
      <vt:lpstr>PowerPoint Presentation</vt:lpstr>
      <vt:lpstr>Tempo of Speciation</vt:lpstr>
      <vt:lpstr>Evolution occurs over large  segments of Geologic Time</vt:lpstr>
      <vt:lpstr>PowerPoint Presentation</vt:lpstr>
      <vt:lpstr>PowerPoint Presentation</vt:lpstr>
      <vt:lpstr>PowerPoint Presentation</vt:lpstr>
      <vt:lpstr>PowerPoint Presentation</vt:lpstr>
      <vt:lpstr>PowerPoint Presentation</vt:lpstr>
      <vt:lpstr>PowerPoint Presentation</vt:lpstr>
      <vt:lpstr>Extinction</vt:lpstr>
      <vt:lpstr>PowerPoint Presentation</vt:lpstr>
      <vt:lpstr>The fossil record</vt:lpstr>
      <vt:lpstr>Fossils</vt:lpstr>
      <vt:lpstr>PowerPoint Presentation</vt:lpstr>
      <vt:lpstr>PowerPoint Presentation</vt:lpstr>
      <vt:lpstr>PowerPoint Presentation</vt:lpstr>
      <vt:lpstr>What about human evolution?</vt:lpstr>
      <vt:lpstr>The first Homo sapiens lived  ~250,000 ya</vt:lpstr>
      <vt:lpstr>Dating Fossils</vt:lpstr>
      <vt:lpstr>Relative Dating</vt:lpstr>
      <vt:lpstr>Sedimentary rock layers and relative dating</vt:lpstr>
      <vt:lpstr>Sedimentary rock layers and relative dating</vt:lpstr>
      <vt:lpstr>Absolute Dating</vt:lpstr>
      <vt:lpstr>Radiometric dating</vt:lpstr>
      <vt:lpstr>Plate Tectonics and Evolution </vt:lpstr>
      <vt:lpstr>Continental Drift</vt:lpstr>
      <vt:lpstr>Plate Tectonics and Evolution </vt:lpstr>
      <vt:lpstr>Similarities in Structure (Comparative Anatomy)</vt:lpstr>
      <vt:lpstr>PowerPoint Presentation</vt:lpstr>
      <vt:lpstr>Homologous structures</vt:lpstr>
      <vt:lpstr>Vestigial structures</vt:lpstr>
      <vt:lpstr>Organs considered to be vestigial structures in humans</vt:lpstr>
      <vt:lpstr>Similarities in Development (Comparative Embryology)</vt:lpstr>
      <vt:lpstr>PowerPoint Presentation</vt:lpstr>
      <vt:lpstr>PowerPoint Presentation</vt:lpstr>
      <vt:lpstr>PowerPoint Presentation</vt:lpstr>
      <vt:lpstr>PowerPoint Presentation</vt:lpstr>
      <vt:lpstr>PowerPoint Presentation</vt:lpstr>
      <vt:lpstr>PowerPoint Presentation</vt:lpstr>
      <vt:lpstr>Phylogenetic Tree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Ideas from Darwin’s Time</vt:lpstr>
      <vt:lpstr>PowerPoint Presentation</vt:lpstr>
      <vt:lpstr>Ideas from Darwin’s Time</vt:lpstr>
      <vt:lpstr>PowerPoint Presentation</vt:lpstr>
      <vt:lpstr>Darwin’s 2 Main Points</vt:lpstr>
      <vt:lpstr>Darwin’s 2 Main Points</vt:lpstr>
      <vt:lpstr>PowerPoint Presentation</vt:lpstr>
      <vt:lpstr>Adaptive Value</vt:lpstr>
      <vt:lpstr>PowerPoint Presentation</vt:lpstr>
      <vt:lpstr>Artificial vs Natural Selection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Goff</dc:creator>
  <cp:lastModifiedBy>Caroline Goff</cp:lastModifiedBy>
  <cp:revision>12</cp:revision>
  <dcterms:created xsi:type="dcterms:W3CDTF">2015-12-23T18:18:42Z</dcterms:created>
  <dcterms:modified xsi:type="dcterms:W3CDTF">2016-01-20T19:40:35Z</dcterms:modified>
</cp:coreProperties>
</file>