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handoutMasterIdLst>
    <p:handoutMasterId r:id="rId43"/>
  </p:handoutMasterIdLst>
  <p:sldIdLst>
    <p:sldId id="319" r:id="rId2"/>
    <p:sldId id="256" r:id="rId3"/>
    <p:sldId id="307" r:id="rId4"/>
    <p:sldId id="309" r:id="rId5"/>
    <p:sldId id="268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278" r:id="rId15"/>
    <p:sldId id="280" r:id="rId16"/>
    <p:sldId id="260" r:id="rId17"/>
    <p:sldId id="261" r:id="rId18"/>
    <p:sldId id="262" r:id="rId19"/>
    <p:sldId id="318" r:id="rId20"/>
    <p:sldId id="304" r:id="rId21"/>
    <p:sldId id="32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25" r:id="rId32"/>
    <p:sldId id="259" r:id="rId33"/>
    <p:sldId id="281" r:id="rId34"/>
    <p:sldId id="263" r:id="rId35"/>
    <p:sldId id="264" r:id="rId36"/>
    <p:sldId id="265" r:id="rId37"/>
    <p:sldId id="287" r:id="rId38"/>
    <p:sldId id="321" r:id="rId39"/>
    <p:sldId id="320" r:id="rId40"/>
    <p:sldId id="322" r:id="rId41"/>
    <p:sldId id="323" r:id="rId42"/>
  </p:sldIdLst>
  <p:sldSz cx="9144000" cy="6858000" type="screen4x3"/>
  <p:notesSz cx="7019925" cy="9305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16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80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defTabSz="93345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6688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defTabSz="93345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4A2A0C2-6A93-477A-856F-345554A83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66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6043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043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1552E-0669-4568-95B9-9B80ED54F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0F5E9-3802-477D-A993-78993C0069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4D731-0E39-430A-A483-9E911886D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73A13-42E2-4FB5-A5FA-7DDDEBD8E1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2144A-5F42-478D-AA20-32DF5C777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38FDC-F2C1-4CDD-97A2-71E16F92E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7543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114800"/>
            <a:ext cx="7543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C803A-ED1B-40FD-8E39-CC96C88B8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6C50A-D450-4D43-826C-234C7FDB4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5287A-D766-44DB-B550-65CF5F891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BB535-C156-4D16-B458-6DCDDB082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00358-4D33-4E5E-BD24-5E4F965DCE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C83D0-5F57-4CD6-94CA-E68B84306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1304-1389-433B-8C6A-28694C015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E5FF7-8ED1-40FF-966B-F4379CA383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EFFE4-D02A-4AAF-BEC6-73E349B88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59395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396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59398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399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400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401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402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40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404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405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40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5940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940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940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41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41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9DF1C1F-7ECB-467F-B271-3D73F0231E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4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twins.net/scale2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sbceo.k12.ca.us/~impact2/TeachnetArchives/projects/hamner/karen_hamner_body_sys/Overview%20page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/>
              <a:t>Welcome!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6600" dirty="0"/>
              <a:t>Did you pick up the </a:t>
            </a:r>
            <a:r>
              <a:rPr lang="en-US" sz="6600" dirty="0" smtClean="0"/>
              <a:t>Handouts?</a:t>
            </a:r>
          </a:p>
          <a:p>
            <a:r>
              <a:rPr lang="en-US" sz="6600" dirty="0" smtClean="0"/>
              <a:t>Please turn your homework in!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1553086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81000"/>
            <a:ext cx="8686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Topics of study in Biology…</a:t>
            </a:r>
          </a:p>
        </p:txBody>
      </p:sp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304800" y="1137821"/>
            <a:ext cx="55626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dirty="0"/>
              <a:t>7. </a:t>
            </a:r>
            <a:r>
              <a:rPr lang="en-US" sz="4800" b="1" dirty="0"/>
              <a:t>Regulation – </a:t>
            </a:r>
            <a:endParaRPr lang="en-US" sz="4800" b="1" dirty="0" smtClean="0"/>
          </a:p>
          <a:p>
            <a:r>
              <a:rPr lang="en-US" sz="4800" b="1" dirty="0" smtClean="0"/>
              <a:t>a </a:t>
            </a:r>
            <a:r>
              <a:rPr lang="en-US" sz="4800" b="1" dirty="0"/>
              <a:t>stable internal environment must be maintained in living </a:t>
            </a:r>
            <a:r>
              <a:rPr lang="en-US" sz="4800" b="1" dirty="0" smtClean="0"/>
              <a:t>things (Homeostasis)</a:t>
            </a:r>
            <a:endParaRPr lang="en-US" sz="4800" b="1" dirty="0"/>
          </a:p>
        </p:txBody>
      </p:sp>
      <p:pic>
        <p:nvPicPr>
          <p:cNvPr id="11268" name="Picture 2" descr="http://science.kennesaw.edu/~jdirnber/Bio2108/Lecture/LecPhysio/45_11CalciumHomeostasis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838200"/>
            <a:ext cx="3200400" cy="403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6096000" y="4876800"/>
            <a:ext cx="3276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</a:rPr>
              <a:t>ex. regulation of </a:t>
            </a:r>
            <a:r>
              <a:rPr lang="en-US" sz="4000" b="1" dirty="0" smtClean="0">
                <a:solidFill>
                  <a:srgbClr val="00B0F0"/>
                </a:solidFill>
              </a:rPr>
              <a:t>calcium</a:t>
            </a:r>
            <a:endParaRPr lang="en-US" sz="4000" b="1" u="sng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81000"/>
            <a:ext cx="8686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Topics of study in Biology…</a:t>
            </a:r>
          </a:p>
        </p:txBody>
      </p:sp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0" y="68580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dirty="0"/>
              <a:t>8. </a:t>
            </a:r>
            <a:r>
              <a:rPr lang="en-US" sz="5400" b="1" dirty="0"/>
              <a:t>Adaptation &amp; Evolution</a:t>
            </a:r>
          </a:p>
        </p:txBody>
      </p:sp>
      <p:sp>
        <p:nvSpPr>
          <p:cNvPr id="12292" name="Text Box 9"/>
          <p:cNvSpPr txBox="1">
            <a:spLocks noChangeArrowheads="1"/>
          </p:cNvSpPr>
          <p:nvPr/>
        </p:nvSpPr>
        <p:spPr bwMode="auto">
          <a:xfrm>
            <a:off x="609600" y="2057400"/>
            <a:ext cx="48768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dirty="0">
                <a:solidFill>
                  <a:srgbClr val="FFFF00"/>
                </a:solidFill>
              </a:rPr>
              <a:t>Populations evolve over time based on natural selection</a:t>
            </a:r>
          </a:p>
        </p:txBody>
      </p:sp>
      <p:pic>
        <p:nvPicPr>
          <p:cNvPr id="12293" name="Picture 8" descr="HorseEvolu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676400"/>
            <a:ext cx="29337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81000"/>
            <a:ext cx="8686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Topics of study in Biology…</a:t>
            </a:r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228600" y="685800"/>
            <a:ext cx="89154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/>
              <a:t>9. </a:t>
            </a:r>
            <a:r>
              <a:rPr lang="en-US" sz="4400" u="sng"/>
              <a:t>The study of biology changes the way that we live our lives</a:t>
            </a:r>
            <a:endParaRPr lang="en-US" sz="440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27432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54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Medications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54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DNA research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54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Farming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54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Environmental issues</a:t>
            </a:r>
          </a:p>
        </p:txBody>
      </p:sp>
      <p:pic>
        <p:nvPicPr>
          <p:cNvPr id="13317" name="Picture 4" descr="j01997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743200"/>
            <a:ext cx="27606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81000"/>
            <a:ext cx="8686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Topics of study in Biology…</a:t>
            </a: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228600" y="685800"/>
            <a:ext cx="8915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dirty="0"/>
              <a:t>10. </a:t>
            </a:r>
            <a:r>
              <a:rPr lang="en-US" sz="6000" b="1" u="sng" dirty="0"/>
              <a:t>Scientific Inquiry</a:t>
            </a:r>
            <a:endParaRPr lang="en-US" sz="6000" b="1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04800" y="2286000"/>
            <a:ext cx="6172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5400" ker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Asking questions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5400" ker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Using observations or experiments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5400" ker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Finding answers</a:t>
            </a:r>
            <a:r>
              <a:rPr lang="en-US" sz="4800" ker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endParaRPr lang="en-US" sz="4800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14341" name="Picture 7" descr="question_mark%2520(WinCE)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1650" y="1876425"/>
            <a:ext cx="1835150" cy="1933575"/>
          </a:xfrm>
        </p:spPr>
      </p:pic>
      <p:pic>
        <p:nvPicPr>
          <p:cNvPr id="14342" name="Picture 11" descr="istockphoto_1438132_science_experiment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634163" y="4267200"/>
            <a:ext cx="2205037" cy="220503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228600" y="-381000"/>
            <a:ext cx="8915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6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1.1  Biology explores life from the global to  the microscopic world</a:t>
            </a:r>
          </a:p>
        </p:txBody>
      </p:sp>
      <p:pic>
        <p:nvPicPr>
          <p:cNvPr id="15363" name="Picture 5" descr="ear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9624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AutoShape 7"/>
          <p:cNvSpPr>
            <a:spLocks noChangeArrowheads="1"/>
          </p:cNvSpPr>
          <p:nvPr/>
        </p:nvSpPr>
        <p:spPr bwMode="auto">
          <a:xfrm>
            <a:off x="3352800" y="4572000"/>
            <a:ext cx="2057400" cy="609600"/>
          </a:xfrm>
          <a:prstGeom prst="rightArrow">
            <a:avLst>
              <a:gd name="adj1" fmla="val 50000"/>
              <a:gd name="adj2" fmla="val 8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5365" name="Picture 14" descr="DN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810000"/>
            <a:ext cx="1520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734190" y="6148040"/>
            <a:ext cx="3294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>
                <a:hlinkClick r:id="rId4"/>
              </a:rPr>
              <a:t>www.htwins.net/scale2</a:t>
            </a:r>
            <a:r>
              <a:rPr lang="en-US" dirty="0"/>
              <a:t>/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90600"/>
            <a:ext cx="56388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5400" u="sng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5400" smtClean="0">
                <a:solidFill>
                  <a:srgbClr val="FFFF00"/>
                </a:solidFill>
              </a:rPr>
              <a:t>All parts of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5400" smtClean="0">
                <a:solidFill>
                  <a:srgbClr val="FFFF00"/>
                </a:solidFill>
              </a:rPr>
              <a:t>the planet inhabited by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5400" smtClean="0">
                <a:solidFill>
                  <a:srgbClr val="FFFF00"/>
                </a:solidFill>
              </a:rPr>
              <a:t>living things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540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5400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sz="54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5400" smtClean="0"/>
          </a:p>
        </p:txBody>
      </p:sp>
      <p:pic>
        <p:nvPicPr>
          <p:cNvPr id="16387" name="Picture 3" descr="earth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1200" y="1981200"/>
            <a:ext cx="2971800" cy="2971800"/>
          </a:xfrm>
          <a:noFill/>
        </p:spPr>
      </p:pic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7724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smtClean="0">
                <a:solidFill>
                  <a:srgbClr val="FFFF00"/>
                </a:solidFill>
              </a:rPr>
              <a:t>1.1     </a:t>
            </a:r>
            <a:r>
              <a:rPr lang="en-US" sz="5400" smtClean="0"/>
              <a:t>A.  </a:t>
            </a:r>
            <a:r>
              <a:rPr lang="en-US" sz="6000" u="sng" smtClean="0"/>
              <a:t>Biosphere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152400" y="5410200"/>
            <a:ext cx="899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5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ex: land, water, atmosphere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228600"/>
            <a:ext cx="89154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smtClean="0">
                <a:solidFill>
                  <a:srgbClr val="FFFF00"/>
                </a:solidFill>
              </a:rPr>
              <a:t>1.1</a:t>
            </a:r>
            <a:r>
              <a:rPr lang="en-US" sz="4000" smtClean="0"/>
              <a:t>         </a:t>
            </a:r>
            <a:r>
              <a:rPr lang="en-US" sz="6000" u="sng" smtClean="0"/>
              <a:t>B.  Ecosystems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-228600" y="1371600"/>
            <a:ext cx="6477000" cy="3657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800" smtClean="0">
                <a:solidFill>
                  <a:srgbClr val="FFFF00"/>
                </a:solidFill>
                <a:latin typeface="Times New Roman" pitchFamily="18" charset="0"/>
              </a:rPr>
              <a:t>  The</a:t>
            </a:r>
            <a:r>
              <a:rPr lang="en-US" sz="4800" smtClean="0">
                <a:solidFill>
                  <a:srgbClr val="FFFF00"/>
                </a:solidFill>
              </a:rPr>
              <a:t> living things in an area &amp; non-living features of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4800" smtClean="0">
                <a:solidFill>
                  <a:srgbClr val="FFFF00"/>
                </a:solidFill>
              </a:rPr>
              <a:t>  the environment</a:t>
            </a:r>
          </a:p>
        </p:txBody>
      </p:sp>
      <p:pic>
        <p:nvPicPr>
          <p:cNvPr id="17412" name="Picture 14" descr="ecosyste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24600" y="1524000"/>
            <a:ext cx="2528888" cy="3124200"/>
          </a:xfrm>
          <a:noFill/>
        </p:spPr>
      </p:pic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228600" y="4800600"/>
            <a:ext cx="9144000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Living: plants, animals, fungi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Non-living: sunlight, water, air, soil</a:t>
            </a:r>
          </a:p>
          <a:p>
            <a:pPr>
              <a:spcBef>
                <a:spcPct val="50000"/>
              </a:spcBef>
              <a:defRPr/>
            </a:pPr>
            <a:endParaRPr lang="en-US" sz="440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smtClean="0">
                <a:solidFill>
                  <a:srgbClr val="FFFF00"/>
                </a:solidFill>
              </a:rPr>
              <a:t>1.1    </a:t>
            </a:r>
            <a:r>
              <a:rPr lang="en-US" sz="6000" u="sng" smtClean="0"/>
              <a:t>C.  Organisms</a:t>
            </a:r>
            <a:r>
              <a:rPr lang="en-US" sz="4800" smtClean="0"/>
              <a:t/>
            </a:r>
            <a:br>
              <a:rPr lang="en-US" sz="4800" smtClean="0"/>
            </a:br>
            <a:endParaRPr lang="en-US" sz="4800" smtClean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5105400" cy="441960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5400" smtClean="0">
                <a:solidFill>
                  <a:srgbClr val="FFFF00"/>
                </a:solidFill>
              </a:rPr>
              <a:t>Individual living things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5400" smtClean="0">
                <a:solidFill>
                  <a:srgbClr val="FFFF00"/>
                </a:solidFill>
              </a:rPr>
              <a:t>Unicellular or multicellular</a:t>
            </a:r>
          </a:p>
        </p:txBody>
      </p:sp>
      <p:pic>
        <p:nvPicPr>
          <p:cNvPr id="18436" name="Picture 8" descr="squirre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07050" y="1676400"/>
            <a:ext cx="2374900" cy="1776413"/>
          </a:xfrm>
          <a:noFill/>
        </p:spPr>
      </p:pic>
      <p:pic>
        <p:nvPicPr>
          <p:cNvPr id="18437" name="Picture 9" descr="tre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62600" y="3962400"/>
            <a:ext cx="2590800" cy="202247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smtClean="0">
                <a:solidFill>
                  <a:srgbClr val="FFFF00"/>
                </a:solidFill>
              </a:rPr>
              <a:t>1.1        </a:t>
            </a:r>
            <a:r>
              <a:rPr lang="en-US" sz="6000" u="sng" smtClean="0"/>
              <a:t>D.  Cells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76400"/>
            <a:ext cx="4495800" cy="4724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z="36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5400" smtClean="0">
                <a:solidFill>
                  <a:srgbClr val="FFFF00"/>
                </a:solidFill>
              </a:rPr>
              <a:t>  Life’s basic units of structure and function</a:t>
            </a:r>
          </a:p>
        </p:txBody>
      </p:sp>
      <p:pic>
        <p:nvPicPr>
          <p:cNvPr id="19460" name="Picture 7" descr="cell - pla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182813"/>
            <a:ext cx="4419600" cy="330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1431925"/>
          </a:xfrm>
        </p:spPr>
        <p:txBody>
          <a:bodyPr/>
          <a:lstStyle/>
          <a:p>
            <a:r>
              <a:rPr lang="en-US" sz="6000">
                <a:solidFill>
                  <a:srgbClr val="FFFF00"/>
                </a:solidFill>
              </a:rPr>
              <a:t>1.1     </a:t>
            </a:r>
            <a:r>
              <a:rPr lang="en-US" sz="6000" u="sng"/>
              <a:t>E.  DNA &amp; Genes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47800"/>
            <a:ext cx="8915400" cy="2362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4800">
                <a:solidFill>
                  <a:srgbClr val="FFFF00"/>
                </a:solidFill>
              </a:rPr>
              <a:t>DNA – contains instructions for a cell to make all the other molecules it needs to function</a:t>
            </a:r>
          </a:p>
          <a:p>
            <a:pPr>
              <a:buFont typeface="Wingdings" pitchFamily="2" charset="2"/>
              <a:buNone/>
            </a:pPr>
            <a:endParaRPr lang="en-US" sz="4800">
              <a:solidFill>
                <a:srgbClr val="FFFF00"/>
              </a:solidFill>
            </a:endParaRPr>
          </a:p>
        </p:txBody>
      </p:sp>
      <p:pic>
        <p:nvPicPr>
          <p:cNvPr id="21510" name="Picture 6" descr="DNA &amp; gen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77000" y="4078288"/>
            <a:ext cx="2438400" cy="2398712"/>
          </a:xfrm>
          <a:noFill/>
          <a:ln/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52400" y="4113213"/>
            <a:ext cx="6248400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Genes – units of inherited information; segment of DNA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609600"/>
            <a:ext cx="86868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sz="8800" smtClean="0">
                <a:solidFill>
                  <a:srgbClr val="FFFF00"/>
                </a:solidFill>
              </a:rPr>
              <a:t>Chapter 1:</a:t>
            </a:r>
            <a:br>
              <a:rPr lang="en-US" sz="8800" smtClean="0">
                <a:solidFill>
                  <a:srgbClr val="FFFF00"/>
                </a:solidFill>
              </a:rPr>
            </a:br>
            <a:r>
              <a:rPr lang="en-US" sz="8800" smtClean="0">
                <a:solidFill>
                  <a:srgbClr val="FFFF00"/>
                </a:solidFill>
              </a:rPr>
              <a:t/>
            </a:r>
            <a:br>
              <a:rPr lang="en-US" sz="8800" smtClean="0">
                <a:solidFill>
                  <a:srgbClr val="FFFF00"/>
                </a:solidFill>
              </a:rPr>
            </a:br>
            <a:r>
              <a:rPr lang="en-US" sz="8800" smtClean="0">
                <a:solidFill>
                  <a:srgbClr val="FFFF00"/>
                </a:solidFill>
              </a:rPr>
              <a:t>The Scope of Biology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smtClean="0"/>
              <a:t>Life Processes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smtClean="0">
                <a:solidFill>
                  <a:srgbClr val="FFFF00"/>
                </a:solidFill>
              </a:rPr>
              <a:t>All of the biological activities carried out by an organism to maintain life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552" y="0"/>
            <a:ext cx="534366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493236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Nutrition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73914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smtClean="0">
                <a:solidFill>
                  <a:srgbClr val="FFFF00"/>
                </a:solidFill>
              </a:rPr>
              <a:t>Every organism takes materials from the environment and changes them into useable forms</a:t>
            </a:r>
          </a:p>
        </p:txBody>
      </p:sp>
      <p:pic>
        <p:nvPicPr>
          <p:cNvPr id="22532" name="Picture 4" descr="MCj023767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0"/>
            <a:ext cx="251460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j02938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7838" y="4419600"/>
            <a:ext cx="23161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Transport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812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smtClean="0">
                <a:solidFill>
                  <a:srgbClr val="FFFF00"/>
                </a:solidFill>
              </a:rPr>
              <a:t>Substances enter and leave cells and become distributed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Cellular Respiration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69342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smtClean="0">
                <a:solidFill>
                  <a:srgbClr val="FFFF00"/>
                </a:solidFill>
              </a:rPr>
              <a:t>Nutrients are broken down to release chemical energy</a:t>
            </a:r>
          </a:p>
        </p:txBody>
      </p:sp>
      <p:sp>
        <p:nvSpPr>
          <p:cNvPr id="24580" name="AutoShape 7"/>
          <p:cNvSpPr>
            <a:spLocks noChangeArrowheads="1"/>
          </p:cNvSpPr>
          <p:nvPr/>
        </p:nvSpPr>
        <p:spPr bwMode="auto">
          <a:xfrm>
            <a:off x="5562600" y="2743200"/>
            <a:ext cx="3581400" cy="35052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Text Box 8"/>
          <p:cNvSpPr txBox="1">
            <a:spLocks noChangeArrowheads="1"/>
          </p:cNvSpPr>
          <p:nvPr/>
        </p:nvSpPr>
        <p:spPr bwMode="auto">
          <a:xfrm>
            <a:off x="6477000" y="3962400"/>
            <a:ext cx="2438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000000"/>
                </a:solidFill>
                <a:latin typeface="Arial Rounded MT Bold" pitchFamily="34" charset="0"/>
              </a:rPr>
              <a:t>ATP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smtClean="0"/>
              <a:t>Synthesis &amp; Assimilation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7630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smtClean="0">
                <a:solidFill>
                  <a:srgbClr val="FFFF00"/>
                </a:solidFill>
              </a:rPr>
              <a:t>Organisms make complex substances that can become part of their structure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Growth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60960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smtClean="0">
                <a:solidFill>
                  <a:srgbClr val="FFFF00"/>
                </a:solidFill>
              </a:rPr>
              <a:t>Organisms increase in size through use of nutrients and cell specialization</a:t>
            </a:r>
          </a:p>
        </p:txBody>
      </p:sp>
      <p:pic>
        <p:nvPicPr>
          <p:cNvPr id="26628" name="Picture 4" descr="MCj043564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0500" y="1981200"/>
            <a:ext cx="228123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Excretion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>
                <a:solidFill>
                  <a:srgbClr val="FFFF00"/>
                </a:solidFill>
              </a:rPr>
              <a:t>Removal of wastes from the organism’s body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Regulation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3058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smtClean="0">
                <a:solidFill>
                  <a:srgbClr val="FFFF00"/>
                </a:solidFill>
              </a:rPr>
              <a:t>All activities that help to maintain an organism’s homeostasis (steady state)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Reproduction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8392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smtClean="0">
                <a:solidFill>
                  <a:srgbClr val="FFFF00"/>
                </a:solidFill>
              </a:rPr>
              <a:t>Living things produce new organisms of their own kind</a:t>
            </a:r>
          </a:p>
          <a:p>
            <a:pPr eaLnBrk="1" hangingPunct="1">
              <a:defRPr/>
            </a:pPr>
            <a:r>
              <a:rPr lang="en-US" sz="5400" i="1" smtClean="0">
                <a:solidFill>
                  <a:srgbClr val="FFFF00"/>
                </a:solidFill>
              </a:rPr>
              <a:t>Asexual (clone) </a:t>
            </a:r>
            <a:r>
              <a:rPr lang="en-US" sz="5400" smtClean="0">
                <a:solidFill>
                  <a:srgbClr val="FFFF00"/>
                </a:solidFill>
              </a:rPr>
              <a:t>&amp; </a:t>
            </a:r>
            <a:r>
              <a:rPr lang="en-US" sz="5400" i="1" smtClean="0">
                <a:solidFill>
                  <a:srgbClr val="FFFF00"/>
                </a:solidFill>
              </a:rPr>
              <a:t>sexual reproduction (variation)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78486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dirty="0" smtClean="0"/>
              <a:t>What does Biology mean?</a:t>
            </a:r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2514600" y="3886200"/>
            <a:ext cx="4800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200">
                <a:solidFill>
                  <a:srgbClr val="FFFF00"/>
                </a:solidFill>
              </a:rPr>
              <a:t>The study of life!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Metabolism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>
                <a:solidFill>
                  <a:srgbClr val="FFFF00"/>
                </a:solidFill>
              </a:rPr>
              <a:t>All chemical reactions that occur within the cells of an organism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552" y="0"/>
            <a:ext cx="534366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4932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0" y="304800"/>
            <a:ext cx="91440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smtClean="0">
                <a:solidFill>
                  <a:srgbClr val="FFFF00"/>
                </a:solidFill>
              </a:rPr>
              <a:t>1.2  Biology explores life in its diverse forms</a:t>
            </a:r>
          </a:p>
        </p:txBody>
      </p:sp>
      <p:pic>
        <p:nvPicPr>
          <p:cNvPr id="31747" name="Picture 8" descr="MOLD1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2133600"/>
            <a:ext cx="1981200" cy="1489075"/>
          </a:xfrm>
        </p:spPr>
      </p:pic>
      <p:pic>
        <p:nvPicPr>
          <p:cNvPr id="31748" name="Picture 11" descr="bacteri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086600" y="2209800"/>
            <a:ext cx="1711325" cy="2133600"/>
          </a:xfrm>
        </p:spPr>
      </p:pic>
      <p:pic>
        <p:nvPicPr>
          <p:cNvPr id="31749" name="Picture 14" descr="standard-poodl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276600" y="3913011"/>
            <a:ext cx="1825625" cy="2057400"/>
          </a:xfrm>
        </p:spPr>
      </p:pic>
      <p:pic>
        <p:nvPicPr>
          <p:cNvPr id="31750" name="Picture 17" descr="An unidentified cnidarian that resembles a Venus flytrap from the family Hormathiidae.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638800" y="4572000"/>
            <a:ext cx="2641600" cy="1981200"/>
          </a:xfrm>
        </p:spPr>
      </p:pic>
      <p:pic>
        <p:nvPicPr>
          <p:cNvPr id="31751" name="Picture 20" descr="AF581~Frog-Poster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2209800"/>
            <a:ext cx="147796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22" descr="insects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3810000"/>
            <a:ext cx="1698866" cy="1279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24" descr="oak-bacva-pogachnik1-50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71800" y="2133600"/>
            <a:ext cx="198120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886" y="5181600"/>
            <a:ext cx="2808514" cy="157762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4800" dirty="0" smtClean="0">
                <a:solidFill>
                  <a:srgbClr val="FFFF00"/>
                </a:solidFill>
              </a:rPr>
              <a:t>A distinct form of life, most “specific” classification group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4800" dirty="0" smtClean="0">
                <a:solidFill>
                  <a:srgbClr val="FFFF00"/>
                </a:solidFill>
              </a:rPr>
              <a:t>Over 1.5 million species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US" sz="4400" dirty="0" smtClean="0">
              <a:solidFill>
                <a:srgbClr val="FFFF00"/>
              </a:solidFill>
            </a:endParaRP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sz="4400" dirty="0" smtClean="0">
                <a:solidFill>
                  <a:srgbClr val="FF0000"/>
                </a:solidFill>
              </a:rPr>
              <a:t>~ 5,000 bacteria ~ 8,600 birds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sz="4400" dirty="0" smtClean="0">
                <a:solidFill>
                  <a:srgbClr val="FF0000"/>
                </a:solidFill>
              </a:rPr>
              <a:t>~ 30,000 fish	 ~ 100,000 fungi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sz="4400" dirty="0" smtClean="0">
                <a:solidFill>
                  <a:srgbClr val="FF0000"/>
                </a:solidFill>
              </a:rPr>
              <a:t>~ 280,000 plants	     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sz="4400" dirty="0" smtClean="0">
                <a:solidFill>
                  <a:srgbClr val="FF0000"/>
                </a:solidFill>
              </a:rPr>
              <a:t>~ 1,000,000 insects</a:t>
            </a:r>
            <a:r>
              <a:rPr lang="en-US" sz="4800" dirty="0" smtClean="0">
                <a:solidFill>
                  <a:srgbClr val="FF0000"/>
                </a:solidFill>
              </a:rPr>
              <a:t>	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4800" dirty="0" smtClean="0">
              <a:solidFill>
                <a:srgbClr val="FFFF00"/>
              </a:solidFill>
            </a:endParaRP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smtClean="0">
                <a:solidFill>
                  <a:srgbClr val="FFFF00"/>
                </a:solidFill>
              </a:rPr>
              <a:t>1.2       </a:t>
            </a:r>
            <a:r>
              <a:rPr lang="en-US" sz="6000" u="sng" smtClean="0"/>
              <a:t>A.  Species</a:t>
            </a:r>
            <a:r>
              <a:rPr lang="en-US" sz="400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smtClean="0">
                <a:solidFill>
                  <a:srgbClr val="FFFF00"/>
                </a:solidFill>
              </a:rPr>
              <a:t>1.2  </a:t>
            </a:r>
            <a:r>
              <a:rPr lang="en-US" sz="6000" b="0" u="sng" smtClean="0"/>
              <a:t>B.  Classifying Life</a:t>
            </a:r>
            <a:br>
              <a:rPr lang="en-US" sz="6000" b="0" u="sng" smtClean="0"/>
            </a:br>
            <a:endParaRPr lang="en-US" sz="6000" b="0" u="sng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8392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6000" smtClean="0">
                <a:solidFill>
                  <a:srgbClr val="FFFF00"/>
                </a:solidFill>
              </a:rPr>
              <a:t>a.  How do you classify    	 at Home?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6000" smtClean="0">
                <a:solidFill>
                  <a:srgbClr val="FFFF00"/>
                </a:solidFill>
              </a:rPr>
              <a:t>b.  How do we classify 		 students at Orchard 	  	 Park High School?</a:t>
            </a:r>
          </a:p>
          <a:p>
            <a:pPr lvl="1" eaLnBrk="1" hangingPunct="1">
              <a:buFontTx/>
              <a:buNone/>
              <a:defRPr/>
            </a:pPr>
            <a:endParaRPr lang="en-US" sz="60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91440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smtClean="0">
                <a:solidFill>
                  <a:srgbClr val="FFFF00"/>
                </a:solidFill>
              </a:rPr>
              <a:t>1.2 </a:t>
            </a:r>
            <a:r>
              <a:rPr lang="en-US" sz="6000" b="0" u="sng" smtClean="0"/>
              <a:t>B.  Classifying Life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5400" smtClean="0"/>
              <a:t>	</a:t>
            </a:r>
            <a:r>
              <a:rPr lang="en-US" sz="5400" smtClean="0">
                <a:solidFill>
                  <a:srgbClr val="FFFF00"/>
                </a:solidFill>
              </a:rPr>
              <a:t>i.   Aristotle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sz="5400" smtClean="0">
                <a:solidFill>
                  <a:srgbClr val="FFFF00"/>
                </a:solidFill>
              </a:rPr>
              <a:t>Organized Animals: 			  What lives on land?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sz="5400" smtClean="0">
                <a:solidFill>
                  <a:srgbClr val="FFFF00"/>
                </a:solidFill>
              </a:rPr>
              <a:t>		  What lives in water?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sz="5400" smtClean="0">
                <a:solidFill>
                  <a:srgbClr val="FFFF00"/>
                </a:solidFill>
              </a:rPr>
              <a:t>		  What lives in the air?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US" smtClean="0">
              <a:solidFill>
                <a:srgbClr val="FFFF00"/>
              </a:solidFill>
            </a:endParaRP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sz="5400" smtClean="0">
                <a:solidFill>
                  <a:srgbClr val="FFFF00"/>
                </a:solidFill>
              </a:rPr>
              <a:t>Problems with this method?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5400" smtClean="0"/>
          </a:p>
          <a:p>
            <a:pPr eaLnBrk="1" hangingPunct="1">
              <a:lnSpc>
                <a:spcPct val="80000"/>
              </a:lnSpc>
              <a:defRPr/>
            </a:pPr>
            <a:endParaRPr lang="en-US" sz="5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86106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smtClean="0">
                <a:solidFill>
                  <a:srgbClr val="FFFF00"/>
                </a:solidFill>
              </a:rPr>
              <a:t>1.2   </a:t>
            </a:r>
            <a:r>
              <a:rPr lang="en-US" sz="6000" b="0" u="sng" smtClean="0"/>
              <a:t>B. Classifying Life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9916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480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4800" smtClean="0">
                <a:solidFill>
                  <a:srgbClr val="FFFF00"/>
                </a:solidFill>
              </a:rPr>
              <a:t>Modern Classification System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sz="4800" smtClean="0">
                <a:solidFill>
                  <a:srgbClr val="FFFF00"/>
                </a:solidFill>
              </a:rPr>
              <a:t>Classifies by STRUCTURE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US" sz="480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4800" smtClean="0">
                <a:solidFill>
                  <a:srgbClr val="FFFF00"/>
                </a:solidFill>
              </a:rPr>
              <a:t>Levels of Classification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4800" smtClean="0">
                <a:solidFill>
                  <a:srgbClr val="FFFF00"/>
                </a:solidFill>
              </a:rPr>
              <a:t>		</a:t>
            </a:r>
            <a:r>
              <a:rPr lang="en-US" sz="4800" smtClean="0">
                <a:solidFill>
                  <a:srgbClr val="FFFF00"/>
                </a:solidFill>
                <a:latin typeface="Bodoni MT" pitchFamily="18" charset="0"/>
              </a:rPr>
              <a:t>D K P C O F G S</a:t>
            </a:r>
          </a:p>
        </p:txBody>
      </p:sp>
      <p:sp>
        <p:nvSpPr>
          <p:cNvPr id="35844" name="Text Box 7"/>
          <p:cNvSpPr txBox="1">
            <a:spLocks noChangeArrowheads="1"/>
          </p:cNvSpPr>
          <p:nvPr/>
        </p:nvSpPr>
        <p:spPr bwMode="auto">
          <a:xfrm>
            <a:off x="533400" y="54864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i="1" dirty="0"/>
              <a:t>See page </a:t>
            </a:r>
            <a:r>
              <a:rPr lang="en-US" sz="4400" b="1" i="1" dirty="0" smtClean="0"/>
              <a:t>6 </a:t>
            </a:r>
            <a:r>
              <a:rPr lang="en-US" sz="4400" b="1" i="1" dirty="0"/>
              <a:t>in note packet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6"/>
          <p:cNvSpPr txBox="1">
            <a:spLocks noChangeArrowheads="1"/>
          </p:cNvSpPr>
          <p:nvPr/>
        </p:nvSpPr>
        <p:spPr bwMode="auto">
          <a:xfrm>
            <a:off x="457200" y="533400"/>
            <a:ext cx="8001000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>
                <a:solidFill>
                  <a:srgbClr val="FFFF00"/>
                </a:solidFill>
              </a:rPr>
              <a:t>Binomial Nomenclature</a:t>
            </a:r>
          </a:p>
          <a:p>
            <a:pPr>
              <a:spcBef>
                <a:spcPct val="50000"/>
              </a:spcBef>
            </a:pPr>
            <a:r>
              <a:rPr lang="en-US" sz="4800"/>
              <a:t>The scientific name of an organism is the </a:t>
            </a:r>
          </a:p>
          <a:p>
            <a:pPr algn="ctr">
              <a:spcBef>
                <a:spcPct val="50000"/>
              </a:spcBef>
            </a:pPr>
            <a:r>
              <a:rPr lang="en-US" sz="4800"/>
              <a:t>	</a:t>
            </a:r>
            <a:r>
              <a:rPr lang="en-US" sz="6000" u="sng">
                <a:solidFill>
                  <a:srgbClr val="FFFF00"/>
                </a:solidFill>
              </a:rPr>
              <a:t>Genus</a:t>
            </a:r>
            <a:r>
              <a:rPr lang="en-US" sz="6000">
                <a:solidFill>
                  <a:srgbClr val="FFFF00"/>
                </a:solidFill>
              </a:rPr>
              <a:t> </a:t>
            </a:r>
            <a:r>
              <a:rPr lang="en-US" sz="6000" u="sng">
                <a:solidFill>
                  <a:srgbClr val="FFFF00"/>
                </a:solidFill>
              </a:rPr>
              <a:t>species</a:t>
            </a:r>
          </a:p>
          <a:p>
            <a:pPr>
              <a:spcBef>
                <a:spcPct val="50000"/>
              </a:spcBef>
            </a:pPr>
            <a:endParaRPr lang="en-US" sz="4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100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5486400" cy="720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95800" y="3352800"/>
            <a:ext cx="4572000" cy="14773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r>
              <a:rPr lang="en-US" u="sng" dirty="0"/>
              <a:t>Binomial Nomenclature</a:t>
            </a:r>
            <a:endParaRPr lang="en-US" dirty="0"/>
          </a:p>
          <a:p>
            <a:r>
              <a:rPr lang="en-US" dirty="0"/>
              <a:t>◦The genus name is always capitalized.</a:t>
            </a:r>
          </a:p>
          <a:p>
            <a:r>
              <a:rPr lang="en-US" dirty="0"/>
              <a:t>◦The species name is never capitalized.</a:t>
            </a:r>
          </a:p>
          <a:p>
            <a:r>
              <a:rPr lang="en-US" dirty="0"/>
              <a:t>◦Both names are either underlined </a:t>
            </a:r>
          </a:p>
          <a:p>
            <a:r>
              <a:rPr lang="en-US" b="1" dirty="0"/>
              <a:t>  or</a:t>
            </a:r>
            <a:r>
              <a:rPr lang="en-US" dirty="0"/>
              <a:t> in italics… Never both.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45229" y="6294996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FFFF00"/>
                </a:solidFill>
              </a:rPr>
              <a:t>Canis</a:t>
            </a:r>
            <a:r>
              <a:rPr lang="en-US" sz="3200" b="1" i="1" dirty="0" smtClean="0">
                <a:solidFill>
                  <a:srgbClr val="FFFF00"/>
                </a:solidFill>
              </a:rPr>
              <a:t> </a:t>
            </a:r>
            <a:r>
              <a:rPr lang="en-US" sz="3200" b="1" i="1" dirty="0" err="1" smtClean="0">
                <a:solidFill>
                  <a:srgbClr val="FFFF00"/>
                </a:solidFill>
              </a:rPr>
              <a:t>familiaris</a:t>
            </a:r>
            <a:endParaRPr lang="en-US" sz="32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8836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1"/>
          <p:cNvGrpSpPr>
            <a:grpSpLocks/>
          </p:cNvGrpSpPr>
          <p:nvPr/>
        </p:nvGrpSpPr>
        <p:grpSpPr bwMode="auto">
          <a:xfrm>
            <a:off x="2590800" y="201613"/>
            <a:ext cx="6019800" cy="6605587"/>
            <a:chOff x="3060" y="4380"/>
            <a:chExt cx="8640" cy="9480"/>
          </a:xfrm>
        </p:grpSpPr>
        <p:sp>
          <p:nvSpPr>
            <p:cNvPr id="37923" name="Rectangle 58"/>
            <p:cNvSpPr>
              <a:spLocks noChangeArrowheads="1"/>
            </p:cNvSpPr>
            <p:nvPr/>
          </p:nvSpPr>
          <p:spPr bwMode="auto">
            <a:xfrm>
              <a:off x="3420" y="4380"/>
              <a:ext cx="180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4" name="Rectangle 57"/>
            <p:cNvSpPr>
              <a:spLocks noChangeArrowheads="1"/>
            </p:cNvSpPr>
            <p:nvPr/>
          </p:nvSpPr>
          <p:spPr bwMode="auto">
            <a:xfrm>
              <a:off x="5580" y="4380"/>
              <a:ext cx="180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5" name="Rectangle 56"/>
            <p:cNvSpPr>
              <a:spLocks noChangeArrowheads="1"/>
            </p:cNvSpPr>
            <p:nvPr/>
          </p:nvSpPr>
          <p:spPr bwMode="auto">
            <a:xfrm>
              <a:off x="5220" y="5640"/>
              <a:ext cx="180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6" name="Rectangle 55"/>
            <p:cNvSpPr>
              <a:spLocks noChangeArrowheads="1"/>
            </p:cNvSpPr>
            <p:nvPr/>
          </p:nvSpPr>
          <p:spPr bwMode="auto">
            <a:xfrm>
              <a:off x="7380" y="5640"/>
              <a:ext cx="180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7" name="Rectangle 54"/>
            <p:cNvSpPr>
              <a:spLocks noChangeArrowheads="1"/>
            </p:cNvSpPr>
            <p:nvPr/>
          </p:nvSpPr>
          <p:spPr bwMode="auto">
            <a:xfrm>
              <a:off x="9540" y="5640"/>
              <a:ext cx="180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8" name="Rectangle 53"/>
            <p:cNvSpPr>
              <a:spLocks noChangeArrowheads="1"/>
            </p:cNvSpPr>
            <p:nvPr/>
          </p:nvSpPr>
          <p:spPr bwMode="auto">
            <a:xfrm>
              <a:off x="3060" y="5640"/>
              <a:ext cx="180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9" name="Rectangle 52"/>
            <p:cNvSpPr>
              <a:spLocks noChangeArrowheads="1"/>
            </p:cNvSpPr>
            <p:nvPr/>
          </p:nvSpPr>
          <p:spPr bwMode="auto">
            <a:xfrm>
              <a:off x="3600" y="8160"/>
              <a:ext cx="180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30" name="Rectangle 51"/>
            <p:cNvSpPr>
              <a:spLocks noChangeArrowheads="1"/>
            </p:cNvSpPr>
            <p:nvPr/>
          </p:nvSpPr>
          <p:spPr bwMode="auto">
            <a:xfrm>
              <a:off x="8640" y="8160"/>
              <a:ext cx="180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31" name="Rectangle 50"/>
            <p:cNvSpPr>
              <a:spLocks noChangeArrowheads="1"/>
            </p:cNvSpPr>
            <p:nvPr/>
          </p:nvSpPr>
          <p:spPr bwMode="auto">
            <a:xfrm>
              <a:off x="9900" y="13199"/>
              <a:ext cx="1800" cy="66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32" name="Rectangle 49"/>
            <p:cNvSpPr>
              <a:spLocks noChangeArrowheads="1"/>
            </p:cNvSpPr>
            <p:nvPr/>
          </p:nvSpPr>
          <p:spPr bwMode="auto">
            <a:xfrm>
              <a:off x="7920" y="13199"/>
              <a:ext cx="1800" cy="66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33" name="Line 48"/>
            <p:cNvSpPr>
              <a:spLocks noChangeShapeType="1"/>
            </p:cNvSpPr>
            <p:nvPr/>
          </p:nvSpPr>
          <p:spPr bwMode="auto">
            <a:xfrm>
              <a:off x="8640" y="4920"/>
              <a:ext cx="0" cy="3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4" name="Line 47"/>
            <p:cNvSpPr>
              <a:spLocks noChangeShapeType="1"/>
            </p:cNvSpPr>
            <p:nvPr/>
          </p:nvSpPr>
          <p:spPr bwMode="auto">
            <a:xfrm>
              <a:off x="3960" y="5280"/>
              <a:ext cx="666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5" name="Line 46"/>
            <p:cNvSpPr>
              <a:spLocks noChangeShapeType="1"/>
            </p:cNvSpPr>
            <p:nvPr/>
          </p:nvSpPr>
          <p:spPr bwMode="auto">
            <a:xfrm>
              <a:off x="3960" y="5280"/>
              <a:ext cx="0" cy="3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6" name="Line 45"/>
            <p:cNvSpPr>
              <a:spLocks noChangeShapeType="1"/>
            </p:cNvSpPr>
            <p:nvPr/>
          </p:nvSpPr>
          <p:spPr bwMode="auto">
            <a:xfrm>
              <a:off x="6120" y="5280"/>
              <a:ext cx="0" cy="3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7" name="Line 44"/>
            <p:cNvSpPr>
              <a:spLocks noChangeShapeType="1"/>
            </p:cNvSpPr>
            <p:nvPr/>
          </p:nvSpPr>
          <p:spPr bwMode="auto">
            <a:xfrm>
              <a:off x="8280" y="5280"/>
              <a:ext cx="0" cy="3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8" name="Line 43"/>
            <p:cNvSpPr>
              <a:spLocks noChangeShapeType="1"/>
            </p:cNvSpPr>
            <p:nvPr/>
          </p:nvSpPr>
          <p:spPr bwMode="auto">
            <a:xfrm>
              <a:off x="10620" y="5280"/>
              <a:ext cx="0" cy="3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9" name="Line 42"/>
            <p:cNvSpPr>
              <a:spLocks noChangeShapeType="1"/>
            </p:cNvSpPr>
            <p:nvPr/>
          </p:nvSpPr>
          <p:spPr bwMode="auto">
            <a:xfrm>
              <a:off x="8280" y="6180"/>
              <a:ext cx="0" cy="3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0" name="Line 41"/>
            <p:cNvSpPr>
              <a:spLocks noChangeShapeType="1"/>
            </p:cNvSpPr>
            <p:nvPr/>
          </p:nvSpPr>
          <p:spPr bwMode="auto">
            <a:xfrm>
              <a:off x="4320" y="6540"/>
              <a:ext cx="414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1" name="Line 40"/>
            <p:cNvSpPr>
              <a:spLocks noChangeShapeType="1"/>
            </p:cNvSpPr>
            <p:nvPr/>
          </p:nvSpPr>
          <p:spPr bwMode="auto">
            <a:xfrm>
              <a:off x="4320" y="6540"/>
              <a:ext cx="0" cy="3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2" name="Line 39"/>
            <p:cNvSpPr>
              <a:spLocks noChangeShapeType="1"/>
            </p:cNvSpPr>
            <p:nvPr/>
          </p:nvSpPr>
          <p:spPr bwMode="auto">
            <a:xfrm>
              <a:off x="6300" y="6540"/>
              <a:ext cx="0" cy="3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3" name="Line 38"/>
            <p:cNvSpPr>
              <a:spLocks noChangeShapeType="1"/>
            </p:cNvSpPr>
            <p:nvPr/>
          </p:nvSpPr>
          <p:spPr bwMode="auto">
            <a:xfrm>
              <a:off x="8460" y="6540"/>
              <a:ext cx="0" cy="3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4" name="Line 37"/>
            <p:cNvSpPr>
              <a:spLocks noChangeShapeType="1"/>
            </p:cNvSpPr>
            <p:nvPr/>
          </p:nvSpPr>
          <p:spPr bwMode="auto">
            <a:xfrm>
              <a:off x="7380" y="7800"/>
              <a:ext cx="0" cy="3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5" name="Line 36"/>
            <p:cNvSpPr>
              <a:spLocks noChangeShapeType="1"/>
            </p:cNvSpPr>
            <p:nvPr/>
          </p:nvSpPr>
          <p:spPr bwMode="auto">
            <a:xfrm>
              <a:off x="9540" y="7800"/>
              <a:ext cx="0" cy="3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6" name="Line 35"/>
            <p:cNvSpPr>
              <a:spLocks noChangeShapeType="1"/>
            </p:cNvSpPr>
            <p:nvPr/>
          </p:nvSpPr>
          <p:spPr bwMode="auto">
            <a:xfrm>
              <a:off x="8460" y="7440"/>
              <a:ext cx="0" cy="3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7" name="Line 34"/>
            <p:cNvSpPr>
              <a:spLocks noChangeShapeType="1"/>
            </p:cNvSpPr>
            <p:nvPr/>
          </p:nvSpPr>
          <p:spPr bwMode="auto">
            <a:xfrm>
              <a:off x="7380" y="7800"/>
              <a:ext cx="216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8" name="Line 33"/>
            <p:cNvSpPr>
              <a:spLocks noChangeShapeType="1"/>
            </p:cNvSpPr>
            <p:nvPr/>
          </p:nvSpPr>
          <p:spPr bwMode="auto">
            <a:xfrm>
              <a:off x="4500" y="7440"/>
              <a:ext cx="0" cy="7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9" name="Line 32"/>
            <p:cNvSpPr>
              <a:spLocks noChangeShapeType="1"/>
            </p:cNvSpPr>
            <p:nvPr/>
          </p:nvSpPr>
          <p:spPr bwMode="auto">
            <a:xfrm>
              <a:off x="9540" y="8699"/>
              <a:ext cx="0" cy="3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0" name="Line 31"/>
            <p:cNvSpPr>
              <a:spLocks noChangeShapeType="1"/>
            </p:cNvSpPr>
            <p:nvPr/>
          </p:nvSpPr>
          <p:spPr bwMode="auto">
            <a:xfrm>
              <a:off x="7020" y="9059"/>
              <a:ext cx="396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1" name="Line 30"/>
            <p:cNvSpPr>
              <a:spLocks noChangeShapeType="1"/>
            </p:cNvSpPr>
            <p:nvPr/>
          </p:nvSpPr>
          <p:spPr bwMode="auto">
            <a:xfrm>
              <a:off x="7020" y="9059"/>
              <a:ext cx="0" cy="3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2" name="Line 29"/>
            <p:cNvSpPr>
              <a:spLocks noChangeShapeType="1"/>
            </p:cNvSpPr>
            <p:nvPr/>
          </p:nvSpPr>
          <p:spPr bwMode="auto">
            <a:xfrm>
              <a:off x="8820" y="9059"/>
              <a:ext cx="0" cy="3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3" name="Line 28"/>
            <p:cNvSpPr>
              <a:spLocks noChangeShapeType="1"/>
            </p:cNvSpPr>
            <p:nvPr/>
          </p:nvSpPr>
          <p:spPr bwMode="auto">
            <a:xfrm>
              <a:off x="10980" y="9059"/>
              <a:ext cx="0" cy="3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4" name="Line 27"/>
            <p:cNvSpPr>
              <a:spLocks noChangeShapeType="1"/>
            </p:cNvSpPr>
            <p:nvPr/>
          </p:nvSpPr>
          <p:spPr bwMode="auto">
            <a:xfrm>
              <a:off x="8820" y="9959"/>
              <a:ext cx="0" cy="3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5" name="Line 26"/>
            <p:cNvSpPr>
              <a:spLocks noChangeShapeType="1"/>
            </p:cNvSpPr>
            <p:nvPr/>
          </p:nvSpPr>
          <p:spPr bwMode="auto">
            <a:xfrm>
              <a:off x="7740" y="10319"/>
              <a:ext cx="216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6" name="Line 25"/>
            <p:cNvSpPr>
              <a:spLocks noChangeShapeType="1"/>
            </p:cNvSpPr>
            <p:nvPr/>
          </p:nvSpPr>
          <p:spPr bwMode="auto">
            <a:xfrm>
              <a:off x="7740" y="10319"/>
              <a:ext cx="0" cy="3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7" name="Line 24"/>
            <p:cNvSpPr>
              <a:spLocks noChangeShapeType="1"/>
            </p:cNvSpPr>
            <p:nvPr/>
          </p:nvSpPr>
          <p:spPr bwMode="auto">
            <a:xfrm>
              <a:off x="9900" y="10319"/>
              <a:ext cx="0" cy="3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8" name="Line 23"/>
            <p:cNvSpPr>
              <a:spLocks noChangeShapeType="1"/>
            </p:cNvSpPr>
            <p:nvPr/>
          </p:nvSpPr>
          <p:spPr bwMode="auto">
            <a:xfrm>
              <a:off x="7740" y="11219"/>
              <a:ext cx="0" cy="3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9" name="Line 22"/>
            <p:cNvSpPr>
              <a:spLocks noChangeShapeType="1"/>
            </p:cNvSpPr>
            <p:nvPr/>
          </p:nvSpPr>
          <p:spPr bwMode="auto">
            <a:xfrm>
              <a:off x="8820" y="11579"/>
              <a:ext cx="0" cy="3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0" name="Line 21"/>
            <p:cNvSpPr>
              <a:spLocks noChangeShapeType="1"/>
            </p:cNvSpPr>
            <p:nvPr/>
          </p:nvSpPr>
          <p:spPr bwMode="auto">
            <a:xfrm>
              <a:off x="6660" y="11579"/>
              <a:ext cx="216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1" name="Line 20"/>
            <p:cNvSpPr>
              <a:spLocks noChangeShapeType="1"/>
            </p:cNvSpPr>
            <p:nvPr/>
          </p:nvSpPr>
          <p:spPr bwMode="auto">
            <a:xfrm>
              <a:off x="6840" y="12839"/>
              <a:ext cx="396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2" name="Line 19"/>
            <p:cNvSpPr>
              <a:spLocks noChangeShapeType="1"/>
            </p:cNvSpPr>
            <p:nvPr/>
          </p:nvSpPr>
          <p:spPr bwMode="auto">
            <a:xfrm>
              <a:off x="6660" y="11579"/>
              <a:ext cx="0" cy="3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3" name="Line 18"/>
            <p:cNvSpPr>
              <a:spLocks noChangeShapeType="1"/>
            </p:cNvSpPr>
            <p:nvPr/>
          </p:nvSpPr>
          <p:spPr bwMode="auto">
            <a:xfrm>
              <a:off x="8820" y="12479"/>
              <a:ext cx="0" cy="3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4" name="Line 17"/>
            <p:cNvSpPr>
              <a:spLocks noChangeShapeType="1"/>
            </p:cNvSpPr>
            <p:nvPr/>
          </p:nvSpPr>
          <p:spPr bwMode="auto">
            <a:xfrm>
              <a:off x="6840" y="12839"/>
              <a:ext cx="0" cy="3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5" name="Line 16"/>
            <p:cNvSpPr>
              <a:spLocks noChangeShapeType="1"/>
            </p:cNvSpPr>
            <p:nvPr/>
          </p:nvSpPr>
          <p:spPr bwMode="auto">
            <a:xfrm>
              <a:off x="8820" y="12839"/>
              <a:ext cx="0" cy="3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6" name="Line 15"/>
            <p:cNvSpPr>
              <a:spLocks noChangeShapeType="1"/>
            </p:cNvSpPr>
            <p:nvPr/>
          </p:nvSpPr>
          <p:spPr bwMode="auto">
            <a:xfrm>
              <a:off x="10800" y="12839"/>
              <a:ext cx="0" cy="3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7" name="Text Box 14"/>
            <p:cNvSpPr txBox="1">
              <a:spLocks noChangeArrowheads="1"/>
            </p:cNvSpPr>
            <p:nvPr/>
          </p:nvSpPr>
          <p:spPr bwMode="auto">
            <a:xfrm>
              <a:off x="7740" y="4380"/>
              <a:ext cx="180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200">
                  <a:cs typeface="Times New Roman" pitchFamily="18" charset="0"/>
                </a:rPr>
                <a:t>   Eukarya</a:t>
              </a:r>
              <a:endParaRPr lang="en-US"/>
            </a:p>
          </p:txBody>
        </p:sp>
        <p:sp>
          <p:nvSpPr>
            <p:cNvPr id="37968" name="Text Box 13"/>
            <p:cNvSpPr txBox="1">
              <a:spLocks noChangeArrowheads="1"/>
            </p:cNvSpPr>
            <p:nvPr/>
          </p:nvSpPr>
          <p:spPr bwMode="auto">
            <a:xfrm>
              <a:off x="7560" y="6900"/>
              <a:ext cx="1980" cy="6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900">
                  <a:cs typeface="Times New Roman" pitchFamily="18" charset="0"/>
                </a:rPr>
                <a:t>Chordates</a:t>
              </a:r>
              <a:endParaRPr lang="en-US" sz="900"/>
            </a:p>
            <a:p>
              <a:r>
                <a:rPr lang="en-US" sz="900">
                  <a:cs typeface="Times New Roman" pitchFamily="18" charset="0"/>
                </a:rPr>
                <a:t>(</a:t>
              </a:r>
              <a:r>
                <a:rPr lang="en-US" sz="800">
                  <a:cs typeface="Times New Roman" pitchFamily="18" charset="0"/>
                </a:rPr>
                <a:t>Most </a:t>
              </a:r>
              <a:r>
                <a:rPr lang="en-US" sz="900">
                  <a:cs typeface="Times New Roman" pitchFamily="18" charset="0"/>
                </a:rPr>
                <a:t>have backbones)</a:t>
              </a:r>
              <a:endParaRPr lang="en-US"/>
            </a:p>
          </p:txBody>
        </p:sp>
        <p:sp>
          <p:nvSpPr>
            <p:cNvPr id="37969" name="Text Box 12"/>
            <p:cNvSpPr txBox="1">
              <a:spLocks noChangeArrowheads="1"/>
            </p:cNvSpPr>
            <p:nvPr/>
          </p:nvSpPr>
          <p:spPr bwMode="auto">
            <a:xfrm>
              <a:off x="5580" y="6900"/>
              <a:ext cx="180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900">
                  <a:cs typeface="Times New Roman" pitchFamily="18" charset="0"/>
                </a:rPr>
                <a:t>Mollusks</a:t>
              </a:r>
              <a:endParaRPr lang="en-US" sz="900"/>
            </a:p>
            <a:p>
              <a:r>
                <a:rPr lang="en-US" sz="900">
                  <a:cs typeface="Times New Roman" pitchFamily="18" charset="0"/>
                </a:rPr>
                <a:t>(No backbone)</a:t>
              </a:r>
              <a:endParaRPr lang="en-US"/>
            </a:p>
          </p:txBody>
        </p:sp>
        <p:sp>
          <p:nvSpPr>
            <p:cNvPr id="37970" name="Text Box 11"/>
            <p:cNvSpPr txBox="1">
              <a:spLocks noChangeArrowheads="1"/>
            </p:cNvSpPr>
            <p:nvPr/>
          </p:nvSpPr>
          <p:spPr bwMode="auto">
            <a:xfrm>
              <a:off x="3600" y="6900"/>
              <a:ext cx="180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900">
                  <a:cs typeface="Times New Roman" pitchFamily="18" charset="0"/>
                </a:rPr>
                <a:t>Arthropods</a:t>
              </a:r>
              <a:endParaRPr lang="en-US" sz="900"/>
            </a:p>
            <a:p>
              <a:r>
                <a:rPr lang="en-US" sz="900">
                  <a:cs typeface="Times New Roman" pitchFamily="18" charset="0"/>
                </a:rPr>
                <a:t>(No backbone)</a:t>
              </a:r>
              <a:endParaRPr lang="en-US"/>
            </a:p>
          </p:txBody>
        </p:sp>
        <p:sp>
          <p:nvSpPr>
            <p:cNvPr id="37971" name="Text Box 10"/>
            <p:cNvSpPr txBox="1">
              <a:spLocks noChangeArrowheads="1"/>
            </p:cNvSpPr>
            <p:nvPr/>
          </p:nvSpPr>
          <p:spPr bwMode="auto">
            <a:xfrm>
              <a:off x="6480" y="8159"/>
              <a:ext cx="180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900">
                  <a:cs typeface="Times New Roman" pitchFamily="18" charset="0"/>
                </a:rPr>
                <a:t>      Amphibians</a:t>
              </a:r>
              <a:endParaRPr lang="en-US"/>
            </a:p>
          </p:txBody>
        </p:sp>
        <p:sp>
          <p:nvSpPr>
            <p:cNvPr id="37972" name="Text Box 9"/>
            <p:cNvSpPr txBox="1">
              <a:spLocks noChangeArrowheads="1"/>
            </p:cNvSpPr>
            <p:nvPr/>
          </p:nvSpPr>
          <p:spPr bwMode="auto">
            <a:xfrm>
              <a:off x="5940" y="9419"/>
              <a:ext cx="180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900">
                  <a:cs typeface="Times New Roman" pitchFamily="18" charset="0"/>
                </a:rPr>
                <a:t>         Cetacea</a:t>
              </a:r>
              <a:endParaRPr lang="en-US"/>
            </a:p>
          </p:txBody>
        </p:sp>
        <p:sp>
          <p:nvSpPr>
            <p:cNvPr id="37973" name="Text Box 8"/>
            <p:cNvSpPr txBox="1">
              <a:spLocks noChangeArrowheads="1"/>
            </p:cNvSpPr>
            <p:nvPr/>
          </p:nvSpPr>
          <p:spPr bwMode="auto">
            <a:xfrm>
              <a:off x="7920" y="9419"/>
              <a:ext cx="180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900">
                  <a:cs typeface="Times New Roman" pitchFamily="18" charset="0"/>
                </a:rPr>
                <a:t>        Carnivora</a:t>
              </a:r>
              <a:endParaRPr lang="en-US"/>
            </a:p>
          </p:txBody>
        </p:sp>
        <p:sp>
          <p:nvSpPr>
            <p:cNvPr id="37974" name="Text Box 7"/>
            <p:cNvSpPr txBox="1">
              <a:spLocks noChangeArrowheads="1"/>
            </p:cNvSpPr>
            <p:nvPr/>
          </p:nvSpPr>
          <p:spPr bwMode="auto">
            <a:xfrm>
              <a:off x="9900" y="9419"/>
              <a:ext cx="180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900">
                  <a:cs typeface="Times New Roman" pitchFamily="18" charset="0"/>
                </a:rPr>
                <a:t>       Rodentia</a:t>
              </a:r>
              <a:endParaRPr lang="en-US"/>
            </a:p>
          </p:txBody>
        </p:sp>
        <p:sp>
          <p:nvSpPr>
            <p:cNvPr id="37975" name="Text Box 6"/>
            <p:cNvSpPr txBox="1">
              <a:spLocks noChangeArrowheads="1"/>
            </p:cNvSpPr>
            <p:nvPr/>
          </p:nvSpPr>
          <p:spPr bwMode="auto">
            <a:xfrm>
              <a:off x="6840" y="10680"/>
              <a:ext cx="180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900">
                  <a:cs typeface="Times New Roman" pitchFamily="18" charset="0"/>
                </a:rPr>
                <a:t>       Canidae</a:t>
              </a:r>
              <a:endParaRPr lang="en-US"/>
            </a:p>
          </p:txBody>
        </p:sp>
        <p:sp>
          <p:nvSpPr>
            <p:cNvPr id="37976" name="Text Box 5"/>
            <p:cNvSpPr txBox="1">
              <a:spLocks noChangeArrowheads="1"/>
            </p:cNvSpPr>
            <p:nvPr/>
          </p:nvSpPr>
          <p:spPr bwMode="auto">
            <a:xfrm>
              <a:off x="9000" y="10680"/>
              <a:ext cx="180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900">
                  <a:cs typeface="Times New Roman" pitchFamily="18" charset="0"/>
                </a:rPr>
                <a:t>        Pinnepeds</a:t>
              </a:r>
              <a:endParaRPr lang="en-US"/>
            </a:p>
          </p:txBody>
        </p:sp>
        <p:sp>
          <p:nvSpPr>
            <p:cNvPr id="37977" name="Text Box 4"/>
            <p:cNvSpPr txBox="1">
              <a:spLocks noChangeArrowheads="1"/>
            </p:cNvSpPr>
            <p:nvPr/>
          </p:nvSpPr>
          <p:spPr bwMode="auto">
            <a:xfrm>
              <a:off x="5760" y="11940"/>
              <a:ext cx="180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900">
                  <a:cs typeface="Times New Roman" pitchFamily="18" charset="0"/>
                </a:rPr>
                <a:t>           Vulpes</a:t>
              </a:r>
              <a:endParaRPr lang="en-US"/>
            </a:p>
          </p:txBody>
        </p:sp>
        <p:sp>
          <p:nvSpPr>
            <p:cNvPr id="37978" name="Text Box 3"/>
            <p:cNvSpPr txBox="1">
              <a:spLocks noChangeArrowheads="1"/>
            </p:cNvSpPr>
            <p:nvPr/>
          </p:nvSpPr>
          <p:spPr bwMode="auto">
            <a:xfrm>
              <a:off x="7920" y="11940"/>
              <a:ext cx="180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900">
                  <a:cs typeface="Times New Roman" pitchFamily="18" charset="0"/>
                </a:rPr>
                <a:t>          Canis</a:t>
              </a:r>
              <a:endParaRPr lang="en-US"/>
            </a:p>
          </p:txBody>
        </p:sp>
        <p:sp>
          <p:nvSpPr>
            <p:cNvPr id="37979" name="Text Box 2"/>
            <p:cNvSpPr txBox="1">
              <a:spLocks noChangeArrowheads="1"/>
            </p:cNvSpPr>
            <p:nvPr/>
          </p:nvSpPr>
          <p:spPr bwMode="auto">
            <a:xfrm>
              <a:off x="5940" y="13140"/>
              <a:ext cx="180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900">
                  <a:cs typeface="Times New Roman" pitchFamily="18" charset="0"/>
                </a:rPr>
                <a:t>familiaris</a:t>
              </a:r>
              <a:endParaRPr lang="en-US" sz="900"/>
            </a:p>
            <a:p>
              <a:pPr algn="ctr"/>
              <a:r>
                <a:rPr lang="en-US" sz="900">
                  <a:cs typeface="Times New Roman" pitchFamily="18" charset="0"/>
                </a:rPr>
                <a:t>(dog)</a:t>
              </a:r>
              <a:endParaRPr lang="en-US"/>
            </a:p>
          </p:txBody>
        </p:sp>
      </p:grpSp>
      <p:sp>
        <p:nvSpPr>
          <p:cNvPr id="37891" name="Rectangle 73"/>
          <p:cNvSpPr>
            <a:spLocks noChangeArrowheads="1"/>
          </p:cNvSpPr>
          <p:nvPr/>
        </p:nvSpPr>
        <p:spPr bwMode="auto">
          <a:xfrm>
            <a:off x="611188" y="330200"/>
            <a:ext cx="1905000" cy="655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900" dirty="0"/>
          </a:p>
          <a:p>
            <a:r>
              <a:rPr lang="en-US" sz="1200" dirty="0">
                <a:cs typeface="Times New Roman" pitchFamily="18" charset="0"/>
              </a:rPr>
              <a:t>______________</a:t>
            </a:r>
          </a:p>
          <a:p>
            <a:endParaRPr lang="en-US" sz="1200" dirty="0">
              <a:cs typeface="Times New Roman" pitchFamily="18" charset="0"/>
            </a:endParaRPr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r>
              <a:rPr lang="en-US" sz="1200" dirty="0">
                <a:cs typeface="Times New Roman" pitchFamily="18" charset="0"/>
              </a:rPr>
              <a:t>______________</a:t>
            </a:r>
          </a:p>
          <a:p>
            <a:endParaRPr lang="en-US" sz="12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r>
              <a:rPr lang="en-US" sz="1200" dirty="0">
                <a:cs typeface="Times New Roman" pitchFamily="18" charset="0"/>
              </a:rPr>
              <a:t>______________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900" dirty="0"/>
          </a:p>
          <a:p>
            <a:pPr algn="ctr"/>
            <a:endParaRPr lang="en-US" sz="900" dirty="0"/>
          </a:p>
          <a:p>
            <a:r>
              <a:rPr lang="en-US" sz="1200" dirty="0">
                <a:cs typeface="Times New Roman" pitchFamily="18" charset="0"/>
              </a:rPr>
              <a:t>______________</a:t>
            </a:r>
          </a:p>
          <a:p>
            <a:endParaRPr lang="en-US" sz="1200" dirty="0">
              <a:cs typeface="Times New Roman" pitchFamily="18" charset="0"/>
            </a:endParaRPr>
          </a:p>
          <a:p>
            <a:endParaRPr lang="en-US" sz="1200" dirty="0">
              <a:cs typeface="Times New Roman" pitchFamily="18" charset="0"/>
            </a:endParaRPr>
          </a:p>
          <a:p>
            <a:endParaRPr lang="en-US" sz="1200" dirty="0">
              <a:cs typeface="Times New Roman" pitchFamily="18" charset="0"/>
            </a:endParaRPr>
          </a:p>
          <a:p>
            <a:endParaRPr lang="en-US" sz="1200" dirty="0"/>
          </a:p>
          <a:p>
            <a:endParaRPr lang="en-US" sz="900" dirty="0"/>
          </a:p>
          <a:p>
            <a:r>
              <a:rPr lang="en-US" sz="1200" dirty="0">
                <a:cs typeface="Times New Roman" pitchFamily="18" charset="0"/>
              </a:rPr>
              <a:t>______________</a:t>
            </a:r>
          </a:p>
          <a:p>
            <a:endParaRPr lang="en-US" sz="1200" dirty="0">
              <a:cs typeface="Times New Roman" pitchFamily="18" charset="0"/>
            </a:endParaRPr>
          </a:p>
          <a:p>
            <a:endParaRPr lang="en-US" sz="12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r>
              <a:rPr lang="en-US" sz="1200" dirty="0">
                <a:cs typeface="Times New Roman" pitchFamily="18" charset="0"/>
              </a:rPr>
              <a:t>_______________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>
                <a:cs typeface="Times New Roman" pitchFamily="18" charset="0"/>
              </a:rPr>
              <a:t>______________</a:t>
            </a:r>
          </a:p>
          <a:p>
            <a:endParaRPr lang="en-US" sz="1200" dirty="0">
              <a:cs typeface="Times New Roman" pitchFamily="18" charset="0"/>
            </a:endParaRPr>
          </a:p>
          <a:p>
            <a:endParaRPr lang="en-US" sz="1200" dirty="0"/>
          </a:p>
          <a:p>
            <a:endParaRPr lang="en-US" sz="900" dirty="0"/>
          </a:p>
          <a:p>
            <a:r>
              <a:rPr lang="en-US" sz="1200" dirty="0">
                <a:cs typeface="Times New Roman" pitchFamily="18" charset="0"/>
              </a:rPr>
              <a:t>_______________</a:t>
            </a:r>
            <a:endParaRPr lang="en-US" dirty="0"/>
          </a:p>
        </p:txBody>
      </p:sp>
      <p:sp>
        <p:nvSpPr>
          <p:cNvPr id="37892" name="TextBox 63"/>
          <p:cNvSpPr txBox="1">
            <a:spLocks noChangeArrowheads="1"/>
          </p:cNvSpPr>
          <p:nvPr/>
        </p:nvSpPr>
        <p:spPr bwMode="auto">
          <a:xfrm>
            <a:off x="611189" y="1062038"/>
            <a:ext cx="1244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b="1" dirty="0"/>
              <a:t>Kingdom</a:t>
            </a:r>
          </a:p>
        </p:txBody>
      </p:sp>
      <p:sp>
        <p:nvSpPr>
          <p:cNvPr id="37893" name="TextBox 64"/>
          <p:cNvSpPr txBox="1">
            <a:spLocks noChangeArrowheads="1"/>
          </p:cNvSpPr>
          <p:nvPr/>
        </p:nvSpPr>
        <p:spPr bwMode="auto">
          <a:xfrm>
            <a:off x="808037" y="1952625"/>
            <a:ext cx="1047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b="1" dirty="0"/>
              <a:t>Phylum</a:t>
            </a:r>
          </a:p>
        </p:txBody>
      </p:sp>
      <p:sp>
        <p:nvSpPr>
          <p:cNvPr id="37894" name="TextBox 65"/>
          <p:cNvSpPr txBox="1">
            <a:spLocks noChangeArrowheads="1"/>
          </p:cNvSpPr>
          <p:nvPr/>
        </p:nvSpPr>
        <p:spPr bwMode="auto">
          <a:xfrm>
            <a:off x="725488" y="204788"/>
            <a:ext cx="1117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b="1" dirty="0"/>
              <a:t>Domain</a:t>
            </a:r>
          </a:p>
        </p:txBody>
      </p:sp>
      <p:sp>
        <p:nvSpPr>
          <p:cNvPr id="37895" name="TextBox 66"/>
          <p:cNvSpPr txBox="1">
            <a:spLocks noChangeArrowheads="1"/>
          </p:cNvSpPr>
          <p:nvPr/>
        </p:nvSpPr>
        <p:spPr bwMode="auto">
          <a:xfrm>
            <a:off x="906463" y="2822575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b="1"/>
              <a:t>Class</a:t>
            </a:r>
          </a:p>
        </p:txBody>
      </p:sp>
      <p:sp>
        <p:nvSpPr>
          <p:cNvPr id="37896" name="TextBox 67"/>
          <p:cNvSpPr txBox="1">
            <a:spLocks noChangeArrowheads="1"/>
          </p:cNvSpPr>
          <p:nvPr/>
        </p:nvSpPr>
        <p:spPr bwMode="auto">
          <a:xfrm>
            <a:off x="890588" y="3825875"/>
            <a:ext cx="838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b="1" dirty="0"/>
              <a:t>Order</a:t>
            </a:r>
          </a:p>
        </p:txBody>
      </p:sp>
      <p:sp>
        <p:nvSpPr>
          <p:cNvPr id="37897" name="TextBox 68"/>
          <p:cNvSpPr txBox="1">
            <a:spLocks noChangeArrowheads="1"/>
          </p:cNvSpPr>
          <p:nvPr/>
        </p:nvSpPr>
        <p:spPr bwMode="auto">
          <a:xfrm>
            <a:off x="865188" y="4673600"/>
            <a:ext cx="977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b="1" dirty="0"/>
              <a:t>Family</a:t>
            </a:r>
          </a:p>
        </p:txBody>
      </p:sp>
      <p:sp>
        <p:nvSpPr>
          <p:cNvPr id="37898" name="TextBox 69"/>
          <p:cNvSpPr txBox="1">
            <a:spLocks noChangeArrowheads="1"/>
          </p:cNvSpPr>
          <p:nvPr/>
        </p:nvSpPr>
        <p:spPr bwMode="auto">
          <a:xfrm>
            <a:off x="906462" y="5521325"/>
            <a:ext cx="9620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b="1" dirty="0"/>
              <a:t>Genus</a:t>
            </a:r>
          </a:p>
        </p:txBody>
      </p:sp>
      <p:sp>
        <p:nvSpPr>
          <p:cNvPr id="37899" name="TextBox 70"/>
          <p:cNvSpPr txBox="1">
            <a:spLocks noChangeArrowheads="1"/>
          </p:cNvSpPr>
          <p:nvPr/>
        </p:nvSpPr>
        <p:spPr bwMode="auto">
          <a:xfrm>
            <a:off x="890588" y="6321425"/>
            <a:ext cx="11668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b="1" dirty="0"/>
              <a:t>Species</a:t>
            </a:r>
          </a:p>
        </p:txBody>
      </p:sp>
      <p:sp>
        <p:nvSpPr>
          <p:cNvPr id="37900" name="TextBox 71"/>
          <p:cNvSpPr txBox="1">
            <a:spLocks noChangeArrowheads="1"/>
          </p:cNvSpPr>
          <p:nvPr/>
        </p:nvSpPr>
        <p:spPr bwMode="auto">
          <a:xfrm>
            <a:off x="2897188" y="227013"/>
            <a:ext cx="114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Bacteria</a:t>
            </a:r>
          </a:p>
        </p:txBody>
      </p:sp>
      <p:sp>
        <p:nvSpPr>
          <p:cNvPr id="37901" name="TextBox 72"/>
          <p:cNvSpPr txBox="1">
            <a:spLocks noChangeArrowheads="1"/>
          </p:cNvSpPr>
          <p:nvPr/>
        </p:nvSpPr>
        <p:spPr bwMode="auto">
          <a:xfrm>
            <a:off x="4402138" y="217488"/>
            <a:ext cx="114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Archaea</a:t>
            </a:r>
          </a:p>
        </p:txBody>
      </p:sp>
      <p:sp>
        <p:nvSpPr>
          <p:cNvPr id="37902" name="TextBox 73"/>
          <p:cNvSpPr txBox="1">
            <a:spLocks noChangeArrowheads="1"/>
          </p:cNvSpPr>
          <p:nvPr/>
        </p:nvSpPr>
        <p:spPr bwMode="auto">
          <a:xfrm>
            <a:off x="5902325" y="227013"/>
            <a:ext cx="114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Eukarya</a:t>
            </a:r>
          </a:p>
        </p:txBody>
      </p:sp>
      <p:sp>
        <p:nvSpPr>
          <p:cNvPr id="37903" name="TextBox 74"/>
          <p:cNvSpPr txBox="1">
            <a:spLocks noChangeArrowheads="1"/>
          </p:cNvSpPr>
          <p:nvPr/>
        </p:nvSpPr>
        <p:spPr bwMode="auto">
          <a:xfrm>
            <a:off x="2674938" y="1093788"/>
            <a:ext cx="1143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Protists</a:t>
            </a:r>
          </a:p>
        </p:txBody>
      </p:sp>
      <p:sp>
        <p:nvSpPr>
          <p:cNvPr id="37904" name="TextBox 75"/>
          <p:cNvSpPr txBox="1">
            <a:spLocks noChangeArrowheads="1"/>
          </p:cNvSpPr>
          <p:nvPr/>
        </p:nvSpPr>
        <p:spPr bwMode="auto">
          <a:xfrm>
            <a:off x="4276725" y="1087438"/>
            <a:ext cx="1143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Plants</a:t>
            </a:r>
          </a:p>
        </p:txBody>
      </p:sp>
      <p:sp>
        <p:nvSpPr>
          <p:cNvPr id="37905" name="TextBox 76"/>
          <p:cNvSpPr txBox="1">
            <a:spLocks noChangeArrowheads="1"/>
          </p:cNvSpPr>
          <p:nvPr/>
        </p:nvSpPr>
        <p:spPr bwMode="auto">
          <a:xfrm>
            <a:off x="5692775" y="1093788"/>
            <a:ext cx="114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Animals</a:t>
            </a:r>
          </a:p>
        </p:txBody>
      </p:sp>
      <p:sp>
        <p:nvSpPr>
          <p:cNvPr id="37906" name="TextBox 77"/>
          <p:cNvSpPr txBox="1">
            <a:spLocks noChangeArrowheads="1"/>
          </p:cNvSpPr>
          <p:nvPr/>
        </p:nvSpPr>
        <p:spPr bwMode="auto">
          <a:xfrm>
            <a:off x="7186613" y="1087438"/>
            <a:ext cx="114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Fungi</a:t>
            </a:r>
          </a:p>
        </p:txBody>
      </p:sp>
      <p:sp>
        <p:nvSpPr>
          <p:cNvPr id="37907" name="TextBox 78"/>
          <p:cNvSpPr txBox="1">
            <a:spLocks noChangeArrowheads="1"/>
          </p:cNvSpPr>
          <p:nvPr/>
        </p:nvSpPr>
        <p:spPr bwMode="auto">
          <a:xfrm>
            <a:off x="2974975" y="2001838"/>
            <a:ext cx="1371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Arthropods</a:t>
            </a:r>
          </a:p>
        </p:txBody>
      </p:sp>
      <p:sp>
        <p:nvSpPr>
          <p:cNvPr id="37908" name="TextBox 79"/>
          <p:cNvSpPr txBox="1">
            <a:spLocks noChangeArrowheads="1"/>
          </p:cNvSpPr>
          <p:nvPr/>
        </p:nvSpPr>
        <p:spPr bwMode="auto">
          <a:xfrm>
            <a:off x="4416425" y="1965325"/>
            <a:ext cx="114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Mollusks</a:t>
            </a:r>
          </a:p>
        </p:txBody>
      </p:sp>
      <p:sp>
        <p:nvSpPr>
          <p:cNvPr id="37909" name="TextBox 80"/>
          <p:cNvSpPr txBox="1">
            <a:spLocks noChangeArrowheads="1"/>
          </p:cNvSpPr>
          <p:nvPr/>
        </p:nvSpPr>
        <p:spPr bwMode="auto">
          <a:xfrm>
            <a:off x="5776913" y="1990725"/>
            <a:ext cx="1206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Chordates</a:t>
            </a:r>
          </a:p>
        </p:txBody>
      </p:sp>
      <p:sp>
        <p:nvSpPr>
          <p:cNvPr id="37910" name="TextBox 81"/>
          <p:cNvSpPr txBox="1">
            <a:spLocks noChangeArrowheads="1"/>
          </p:cNvSpPr>
          <p:nvPr/>
        </p:nvSpPr>
        <p:spPr bwMode="auto">
          <a:xfrm>
            <a:off x="3022600" y="2851150"/>
            <a:ext cx="1143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Insects</a:t>
            </a:r>
          </a:p>
        </p:txBody>
      </p:sp>
      <p:sp>
        <p:nvSpPr>
          <p:cNvPr id="37911" name="TextBox 82"/>
          <p:cNvSpPr txBox="1">
            <a:spLocks noChangeArrowheads="1"/>
          </p:cNvSpPr>
          <p:nvPr/>
        </p:nvSpPr>
        <p:spPr bwMode="auto">
          <a:xfrm>
            <a:off x="4916488" y="2884488"/>
            <a:ext cx="1371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Amphibians</a:t>
            </a:r>
          </a:p>
        </p:txBody>
      </p:sp>
      <p:sp>
        <p:nvSpPr>
          <p:cNvPr id="37912" name="TextBox 83"/>
          <p:cNvSpPr txBox="1">
            <a:spLocks noChangeArrowheads="1"/>
          </p:cNvSpPr>
          <p:nvPr/>
        </p:nvSpPr>
        <p:spPr bwMode="auto">
          <a:xfrm>
            <a:off x="6534150" y="2884488"/>
            <a:ext cx="114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Mammals</a:t>
            </a:r>
          </a:p>
        </p:txBody>
      </p:sp>
      <p:sp>
        <p:nvSpPr>
          <p:cNvPr id="37913" name="TextBox 84"/>
          <p:cNvSpPr txBox="1">
            <a:spLocks noChangeArrowheads="1"/>
          </p:cNvSpPr>
          <p:nvPr/>
        </p:nvSpPr>
        <p:spPr bwMode="auto">
          <a:xfrm>
            <a:off x="4779963" y="3762375"/>
            <a:ext cx="1143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Cetacea</a:t>
            </a:r>
          </a:p>
        </p:txBody>
      </p:sp>
      <p:sp>
        <p:nvSpPr>
          <p:cNvPr id="37914" name="TextBox 85"/>
          <p:cNvSpPr txBox="1">
            <a:spLocks noChangeArrowheads="1"/>
          </p:cNvSpPr>
          <p:nvPr/>
        </p:nvSpPr>
        <p:spPr bwMode="auto">
          <a:xfrm>
            <a:off x="6045200" y="3751263"/>
            <a:ext cx="114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Carnivora</a:t>
            </a:r>
          </a:p>
        </p:txBody>
      </p:sp>
      <p:sp>
        <p:nvSpPr>
          <p:cNvPr id="37915" name="TextBox 86"/>
          <p:cNvSpPr txBox="1">
            <a:spLocks noChangeArrowheads="1"/>
          </p:cNvSpPr>
          <p:nvPr/>
        </p:nvSpPr>
        <p:spPr bwMode="auto">
          <a:xfrm>
            <a:off x="7356475" y="3762375"/>
            <a:ext cx="1143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Rodentia</a:t>
            </a:r>
          </a:p>
        </p:txBody>
      </p:sp>
      <p:sp>
        <p:nvSpPr>
          <p:cNvPr id="37916" name="TextBox 87"/>
          <p:cNvSpPr txBox="1">
            <a:spLocks noChangeArrowheads="1"/>
          </p:cNvSpPr>
          <p:nvPr/>
        </p:nvSpPr>
        <p:spPr bwMode="auto">
          <a:xfrm>
            <a:off x="5330825" y="4598988"/>
            <a:ext cx="1143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Canidae</a:t>
            </a:r>
          </a:p>
        </p:txBody>
      </p:sp>
      <p:sp>
        <p:nvSpPr>
          <p:cNvPr id="37917" name="TextBox 88"/>
          <p:cNvSpPr txBox="1">
            <a:spLocks noChangeArrowheads="1"/>
          </p:cNvSpPr>
          <p:nvPr/>
        </p:nvSpPr>
        <p:spPr bwMode="auto">
          <a:xfrm>
            <a:off x="6665913" y="4591050"/>
            <a:ext cx="1257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Pinnepeds</a:t>
            </a:r>
          </a:p>
        </p:txBody>
      </p:sp>
      <p:sp>
        <p:nvSpPr>
          <p:cNvPr id="37918" name="TextBox 89"/>
          <p:cNvSpPr txBox="1">
            <a:spLocks noChangeArrowheads="1"/>
          </p:cNvSpPr>
          <p:nvPr/>
        </p:nvSpPr>
        <p:spPr bwMode="auto">
          <a:xfrm>
            <a:off x="4633913" y="5467350"/>
            <a:ext cx="114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Vulpes</a:t>
            </a:r>
          </a:p>
        </p:txBody>
      </p:sp>
      <p:sp>
        <p:nvSpPr>
          <p:cNvPr id="37919" name="TextBox 90"/>
          <p:cNvSpPr txBox="1">
            <a:spLocks noChangeArrowheads="1"/>
          </p:cNvSpPr>
          <p:nvPr/>
        </p:nvSpPr>
        <p:spPr bwMode="auto">
          <a:xfrm>
            <a:off x="6227763" y="5461000"/>
            <a:ext cx="1143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Canis</a:t>
            </a:r>
          </a:p>
        </p:txBody>
      </p:sp>
      <p:sp>
        <p:nvSpPr>
          <p:cNvPr id="37920" name="TextBox 91"/>
          <p:cNvSpPr txBox="1">
            <a:spLocks noChangeArrowheads="1"/>
          </p:cNvSpPr>
          <p:nvPr/>
        </p:nvSpPr>
        <p:spPr bwMode="auto">
          <a:xfrm>
            <a:off x="4779963" y="6262688"/>
            <a:ext cx="1143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>
                <a:solidFill>
                  <a:srgbClr val="000000"/>
                </a:solidFill>
              </a:rPr>
              <a:t>familiaris</a:t>
            </a:r>
          </a:p>
          <a:p>
            <a:r>
              <a:rPr lang="en-US" sz="1600">
                <a:solidFill>
                  <a:srgbClr val="000000"/>
                </a:solidFill>
              </a:rPr>
              <a:t>(dog)</a:t>
            </a:r>
          </a:p>
        </p:txBody>
      </p:sp>
      <p:sp>
        <p:nvSpPr>
          <p:cNvPr id="37921" name="TextBox 92"/>
          <p:cNvSpPr txBox="1">
            <a:spLocks noChangeArrowheads="1"/>
          </p:cNvSpPr>
          <p:nvPr/>
        </p:nvSpPr>
        <p:spPr bwMode="auto">
          <a:xfrm>
            <a:off x="6159500" y="6272213"/>
            <a:ext cx="114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>
                <a:solidFill>
                  <a:srgbClr val="000000"/>
                </a:solidFill>
              </a:rPr>
              <a:t>rufus</a:t>
            </a:r>
          </a:p>
          <a:p>
            <a:r>
              <a:rPr lang="en-US" sz="1600">
                <a:solidFill>
                  <a:srgbClr val="000000"/>
                </a:solidFill>
              </a:rPr>
              <a:t>(wolf)</a:t>
            </a:r>
          </a:p>
        </p:txBody>
      </p:sp>
      <p:sp>
        <p:nvSpPr>
          <p:cNvPr id="37922" name="TextBox 93"/>
          <p:cNvSpPr txBox="1">
            <a:spLocks noChangeArrowheads="1"/>
          </p:cNvSpPr>
          <p:nvPr/>
        </p:nvSpPr>
        <p:spPr bwMode="auto">
          <a:xfrm>
            <a:off x="7537450" y="6286500"/>
            <a:ext cx="114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>
                <a:solidFill>
                  <a:srgbClr val="000000"/>
                </a:solidFill>
              </a:rPr>
              <a:t>latrans</a:t>
            </a:r>
          </a:p>
          <a:p>
            <a:r>
              <a:rPr lang="en-US" sz="1600">
                <a:solidFill>
                  <a:srgbClr val="000000"/>
                </a:solidFill>
              </a:rPr>
              <a:t>(coyote)</a:t>
            </a:r>
          </a:p>
        </p:txBody>
      </p:sp>
    </p:spTree>
    <p:extLst>
      <p:ext uri="{BB962C8B-B14F-4D97-AF65-F5344CB8AC3E}">
        <p14:creationId xmlns:p14="http://schemas.microsoft.com/office/powerpoint/2010/main" val="9675981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3" grpId="0"/>
      <p:bldP spid="37895" grpId="0"/>
      <p:bldP spid="37896" grpId="0"/>
      <p:bldP spid="37897" grpId="0"/>
      <p:bldP spid="37898" grpId="0"/>
      <p:bldP spid="37900" grpId="0"/>
      <p:bldP spid="37901" grpId="0"/>
      <p:bldP spid="37902" grpId="0"/>
      <p:bldP spid="37903" grpId="0"/>
      <p:bldP spid="37904" grpId="0"/>
      <p:bldP spid="37905" grpId="0"/>
      <p:bldP spid="37906" grpId="0"/>
      <p:bldP spid="37910" grpId="0"/>
      <p:bldP spid="37911" grpId="0"/>
      <p:bldP spid="37912" grpId="0"/>
      <p:bldP spid="37921" grpId="0"/>
      <p:bldP spid="379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686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Topics of study in Biology…</a:t>
            </a:r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228600" y="914400"/>
            <a:ext cx="86868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/>
              <a:t>1. </a:t>
            </a:r>
            <a:r>
              <a:rPr lang="en-US" sz="4400" u="sng"/>
              <a:t>Biological Systems</a:t>
            </a:r>
            <a:r>
              <a:rPr lang="en-US" sz="4400"/>
              <a:t> – a combination of parts can form a more complex system</a:t>
            </a:r>
          </a:p>
        </p:txBody>
      </p:sp>
      <p:pic>
        <p:nvPicPr>
          <p:cNvPr id="5124" name="Picture 13" descr="front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200400"/>
            <a:ext cx="32575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4" descr="LakeEcosystem_Pos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2800"/>
            <a:ext cx="564356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Box 7"/>
          <p:cNvSpPr txBox="1">
            <a:spLocks noChangeArrowheads="1"/>
          </p:cNvSpPr>
          <p:nvPr/>
        </p:nvSpPr>
        <p:spPr bwMode="auto">
          <a:xfrm>
            <a:off x="228600" y="3429000"/>
            <a:ext cx="434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000000"/>
                </a:solidFill>
              </a:rPr>
              <a:t>An ecosystem</a:t>
            </a:r>
          </a:p>
        </p:txBody>
      </p:sp>
      <p:sp>
        <p:nvSpPr>
          <p:cNvPr id="5127" name="TextBox 8"/>
          <p:cNvSpPr txBox="1">
            <a:spLocks noChangeArrowheads="1"/>
          </p:cNvSpPr>
          <p:nvPr/>
        </p:nvSpPr>
        <p:spPr bwMode="auto">
          <a:xfrm>
            <a:off x="5638800" y="5867400"/>
            <a:ext cx="3505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000000"/>
                </a:solidFill>
              </a:rPr>
              <a:t>An organism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213003"/>
            <a:ext cx="899160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Must be, May be, Cannot be</a:t>
            </a:r>
          </a:p>
          <a:p>
            <a:r>
              <a:rPr lang="en-US" dirty="0"/>
              <a:t> </a:t>
            </a:r>
          </a:p>
          <a:p>
            <a:r>
              <a:rPr lang="en-US" sz="2000" dirty="0"/>
              <a:t>1.  If two organisms are member of the same domain, then they _____ be member of the same order.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2.  If two organisms are members of the same family, then they _____ be members of the same phylum.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3.  If two organisms are members of different genera, then they _____ be members of the same order.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4.  If two organisms are members of different kingdoms, then they ____ be members of the same class.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5.  If two organisms are members of different phyla, then they ______ be members of different families.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6.  If two organisms are members of different families, then they _____ be members of different domains.</a:t>
            </a:r>
          </a:p>
          <a:p>
            <a:r>
              <a:rPr lang="en-US" sz="2000" dirty="0"/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 rot="19761565">
            <a:off x="7343454" y="632914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19761565">
            <a:off x="7343454" y="1547313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 rot="19761565">
            <a:off x="7419654" y="2461714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 rot="19761565">
            <a:off x="7480661" y="3396866"/>
            <a:ext cx="1665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Cannot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 rot="19761565">
            <a:off x="7134545" y="4366714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 rot="19761565">
            <a:off x="7419654" y="5204914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95150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94" y="885825"/>
            <a:ext cx="8611206" cy="566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0" y="7620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Biology Quiz Format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8382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0" y="8382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 Last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24800" y="907596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1199983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2046514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9/10/15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1795046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 1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0971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686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Topics of study in Biology…</a:t>
            </a:r>
          </a:p>
        </p:txBody>
      </p:sp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228600" y="914400"/>
            <a:ext cx="86868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/>
              <a:t>2. </a:t>
            </a:r>
            <a:r>
              <a:rPr lang="en-US" sz="4400" u="sng"/>
              <a:t>Living things are made up of cells</a:t>
            </a:r>
            <a:endParaRPr lang="en-US" sz="440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057400" y="1981200"/>
            <a:ext cx="8915400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40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Cells </a:t>
            </a:r>
            <a:r>
              <a:rPr lang="en-US" sz="40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sym typeface="Wingdings" pitchFamily="2" charset="2"/>
              </a:rPr>
              <a:t> Tissues  Organs 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40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sym typeface="Wingdings" pitchFamily="2" charset="2"/>
              </a:rPr>
              <a:t>Organ systems  Organism</a:t>
            </a:r>
            <a:endParaRPr lang="en-US" sz="4000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4800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6149" name="Picture 5" descr="Picture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3200400"/>
            <a:ext cx="7988300" cy="35052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686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Topics of study in Biology…</a:t>
            </a:r>
          </a:p>
        </p:txBody>
      </p:sp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152400" y="1447800"/>
            <a:ext cx="6858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dirty="0"/>
              <a:t>3. </a:t>
            </a:r>
            <a:r>
              <a:rPr lang="en-US" sz="6000" dirty="0"/>
              <a:t>Shape determines </a:t>
            </a:r>
            <a:r>
              <a:rPr lang="en-US" sz="6000" dirty="0" smtClean="0"/>
              <a:t>function!</a:t>
            </a:r>
            <a:endParaRPr lang="en-US" sz="6000" dirty="0"/>
          </a:p>
        </p:txBody>
      </p:sp>
      <p:pic>
        <p:nvPicPr>
          <p:cNvPr id="7172" name="Picture 2" descr="http://www.scq.ubc.ca/wp-content/uploads/2006/07/transduc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201862"/>
            <a:ext cx="4953000" cy="465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686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Topics of study in Biology…</a:t>
            </a:r>
          </a:p>
        </p:txBody>
      </p:sp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228600" y="914400"/>
            <a:ext cx="8686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/>
              <a:t>4. </a:t>
            </a:r>
            <a:r>
              <a:rPr lang="en-US" sz="4400" u="sng"/>
              <a:t>Reproduction and Inheritance</a:t>
            </a:r>
            <a:endParaRPr lang="en-US" sz="4400"/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0"/>
            <a:ext cx="489585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5638800" y="2133600"/>
            <a:ext cx="30480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solidFill>
                  <a:srgbClr val="FFC000"/>
                </a:solidFill>
              </a:rPr>
              <a:t>DNA holds the instructions for making us what we are!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686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Topics of study in Biology…</a:t>
            </a:r>
          </a:p>
        </p:txBody>
      </p:sp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228600" y="1310819"/>
            <a:ext cx="51054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dirty="0"/>
              <a:t>5. </a:t>
            </a:r>
            <a:r>
              <a:rPr lang="en-US" sz="6000" b="1" dirty="0"/>
              <a:t>Organisms interact continuously with their environment</a:t>
            </a:r>
          </a:p>
        </p:txBody>
      </p:sp>
      <p:pic>
        <p:nvPicPr>
          <p:cNvPr id="9220" name="Picture 2" descr="http://www.hvrsd.org/chs/staff/guise/Webpage%20Pics/photosynthesis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3387" y="2514600"/>
            <a:ext cx="363061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686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Topics of study in Biology…</a:t>
            </a:r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228600" y="914400"/>
            <a:ext cx="89154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dirty="0"/>
              <a:t>6. </a:t>
            </a:r>
            <a:r>
              <a:rPr lang="en-US" sz="5400" b="1" dirty="0"/>
              <a:t>All organisms </a:t>
            </a:r>
            <a:r>
              <a:rPr lang="en-US" sz="5400" b="1" dirty="0" smtClean="0"/>
              <a:t>require  	energy </a:t>
            </a:r>
            <a:r>
              <a:rPr lang="en-US" sz="5400" b="1" dirty="0"/>
              <a:t>to fuel life </a:t>
            </a:r>
            <a:r>
              <a:rPr lang="en-US" sz="5400" b="1" dirty="0" smtClean="0"/>
              <a:t>	processes</a:t>
            </a:r>
            <a:endParaRPr lang="en-US" sz="5400" b="1" dirty="0"/>
          </a:p>
        </p:txBody>
      </p:sp>
      <p:pic>
        <p:nvPicPr>
          <p:cNvPr id="10244" name="Picture 2" descr="http://alaska.fws.gov/fire/role/unit1/images/I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3185</TotalTime>
  <Words>710</Words>
  <Application>Microsoft Office PowerPoint</Application>
  <PresentationFormat>On-screen Show (4:3)</PresentationFormat>
  <Paragraphs>240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Arial Rounded MT Bold</vt:lpstr>
      <vt:lpstr>Bodoni MT</vt:lpstr>
      <vt:lpstr>Tahoma</vt:lpstr>
      <vt:lpstr>Times New Roman</vt:lpstr>
      <vt:lpstr>Wingdings</vt:lpstr>
      <vt:lpstr>Shimmer</vt:lpstr>
      <vt:lpstr>Welcome!</vt:lpstr>
      <vt:lpstr>Chapter 1:  The Scope of Biology</vt:lpstr>
      <vt:lpstr>What does Biology mean?</vt:lpstr>
      <vt:lpstr>Topics of study in Biology…</vt:lpstr>
      <vt:lpstr>Topics of study in Biology…</vt:lpstr>
      <vt:lpstr>Topics of study in Biology…</vt:lpstr>
      <vt:lpstr>Topics of study in Biology…</vt:lpstr>
      <vt:lpstr>Topics of study in Biology…</vt:lpstr>
      <vt:lpstr>Topics of study in Biology…</vt:lpstr>
      <vt:lpstr>Topics of study in Biology…</vt:lpstr>
      <vt:lpstr>Topics of study in Biology…</vt:lpstr>
      <vt:lpstr>Topics of study in Biology…</vt:lpstr>
      <vt:lpstr>Topics of study in Biology…</vt:lpstr>
      <vt:lpstr>PowerPoint Presentation</vt:lpstr>
      <vt:lpstr>1.1     A.  Biosphere</vt:lpstr>
      <vt:lpstr>1.1         B.  Ecosystems</vt:lpstr>
      <vt:lpstr>1.1    C.  Organisms </vt:lpstr>
      <vt:lpstr>1.1        D.  Cells</vt:lpstr>
      <vt:lpstr>1.1     E.  DNA &amp; Genes</vt:lpstr>
      <vt:lpstr>Life Processes</vt:lpstr>
      <vt:lpstr>PowerPoint Presentation</vt:lpstr>
      <vt:lpstr>Nutrition</vt:lpstr>
      <vt:lpstr>Transport</vt:lpstr>
      <vt:lpstr>Cellular Respiration</vt:lpstr>
      <vt:lpstr>Synthesis &amp; Assimilation</vt:lpstr>
      <vt:lpstr>Growth</vt:lpstr>
      <vt:lpstr>Excretion</vt:lpstr>
      <vt:lpstr>Regulation</vt:lpstr>
      <vt:lpstr>Reproduction</vt:lpstr>
      <vt:lpstr>Metabolism</vt:lpstr>
      <vt:lpstr>PowerPoint Presentation</vt:lpstr>
      <vt:lpstr>1.2  Biology explores life in its diverse forms</vt:lpstr>
      <vt:lpstr>1.2       A.  Species </vt:lpstr>
      <vt:lpstr>1.2  B.  Classifying Life </vt:lpstr>
      <vt:lpstr>1.2 B.  Classifying Life</vt:lpstr>
      <vt:lpstr>1.2   B. Classifying Life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– The Scope of Biology</dc:title>
  <dc:creator>Janet</dc:creator>
  <cp:lastModifiedBy>Stacy Rominger</cp:lastModifiedBy>
  <cp:revision>104</cp:revision>
  <dcterms:created xsi:type="dcterms:W3CDTF">2007-09-04T01:09:14Z</dcterms:created>
  <dcterms:modified xsi:type="dcterms:W3CDTF">2015-09-09T17:49:56Z</dcterms:modified>
</cp:coreProperties>
</file>