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3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86" r:id="rId8"/>
    <p:sldId id="262" r:id="rId9"/>
    <p:sldId id="263" r:id="rId10"/>
    <p:sldId id="264" r:id="rId11"/>
    <p:sldId id="287" r:id="rId12"/>
    <p:sldId id="265" r:id="rId13"/>
    <p:sldId id="266" r:id="rId14"/>
    <p:sldId id="267" r:id="rId15"/>
    <p:sldId id="288" r:id="rId16"/>
    <p:sldId id="268" r:id="rId17"/>
    <p:sldId id="269" r:id="rId18"/>
    <p:sldId id="270" r:id="rId19"/>
    <p:sldId id="271" r:id="rId20"/>
    <p:sldId id="272" r:id="rId21"/>
    <p:sldId id="273" r:id="rId22"/>
    <p:sldId id="289" r:id="rId23"/>
    <p:sldId id="274" r:id="rId24"/>
    <p:sldId id="275" r:id="rId25"/>
    <p:sldId id="276" r:id="rId26"/>
    <p:sldId id="290" r:id="rId27"/>
    <p:sldId id="277" r:id="rId28"/>
    <p:sldId id="278" r:id="rId29"/>
    <p:sldId id="279" r:id="rId30"/>
    <p:sldId id="285" r:id="rId31"/>
    <p:sldId id="282" r:id="rId32"/>
    <p:sldId id="283" r:id="rId33"/>
    <p:sldId id="291" r:id="rId34"/>
    <p:sldId id="284" r:id="rId3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plotArea>
      <c:layout>
        <c:manualLayout>
          <c:layoutTarget val="inner"/>
          <c:xMode val="edge"/>
          <c:yMode val="edge"/>
          <c:x val="6.8143513310836193E-2"/>
          <c:y val="3.8535104986876685E-2"/>
          <c:w val="0.73600077334083325"/>
          <c:h val="0.6967130085301851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Eggert B&amp;G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Verbal</c:v>
                </c:pt>
                <c:pt idx="1">
                  <c:v>Exclusion</c:v>
                </c:pt>
                <c:pt idx="2">
                  <c:v>Physical</c:v>
                </c:pt>
                <c:pt idx="3">
                  <c:v>Rumors</c:v>
                </c:pt>
                <c:pt idx="4">
                  <c:v>Damage</c:v>
                </c:pt>
                <c:pt idx="5">
                  <c:v>Threat</c:v>
                </c:pt>
                <c:pt idx="6">
                  <c:v>Racial</c:v>
                </c:pt>
                <c:pt idx="7">
                  <c:v>Sexual</c:v>
                </c:pt>
                <c:pt idx="8">
                  <c:v>Cyber</c:v>
                </c:pt>
                <c:pt idx="9">
                  <c:v>Another way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19</c:v>
                </c:pt>
                <c:pt idx="1">
                  <c:v>12</c:v>
                </c:pt>
                <c:pt idx="2">
                  <c:v>11</c:v>
                </c:pt>
                <c:pt idx="3">
                  <c:v>14</c:v>
                </c:pt>
                <c:pt idx="4">
                  <c:v>5</c:v>
                </c:pt>
                <c:pt idx="5">
                  <c:v>5.5</c:v>
                </c:pt>
                <c:pt idx="6">
                  <c:v>9</c:v>
                </c:pt>
                <c:pt idx="7">
                  <c:v>0</c:v>
                </c:pt>
                <c:pt idx="8">
                  <c:v>2</c:v>
                </c:pt>
                <c:pt idx="9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Ellicott B&amp;G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Verbal</c:v>
                </c:pt>
                <c:pt idx="1">
                  <c:v>Exclusion</c:v>
                </c:pt>
                <c:pt idx="2">
                  <c:v>Physical</c:v>
                </c:pt>
                <c:pt idx="3">
                  <c:v>Rumors</c:v>
                </c:pt>
                <c:pt idx="4">
                  <c:v>Damage</c:v>
                </c:pt>
                <c:pt idx="5">
                  <c:v>Threat</c:v>
                </c:pt>
                <c:pt idx="6">
                  <c:v>Racial</c:v>
                </c:pt>
                <c:pt idx="7">
                  <c:v>Sexual</c:v>
                </c:pt>
                <c:pt idx="8">
                  <c:v>Cyber</c:v>
                </c:pt>
                <c:pt idx="9">
                  <c:v>Another way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13.5</c:v>
                </c:pt>
                <c:pt idx="1">
                  <c:v>9</c:v>
                </c:pt>
                <c:pt idx="2">
                  <c:v>6</c:v>
                </c:pt>
                <c:pt idx="3">
                  <c:v>9</c:v>
                </c:pt>
                <c:pt idx="4">
                  <c:v>4.5</c:v>
                </c:pt>
                <c:pt idx="5">
                  <c:v>6</c:v>
                </c:pt>
                <c:pt idx="6">
                  <c:v>5</c:v>
                </c:pt>
                <c:pt idx="7">
                  <c:v>0</c:v>
                </c:pt>
                <c:pt idx="8">
                  <c:v>2.5</c:v>
                </c:pt>
                <c:pt idx="9">
                  <c:v>8.5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S. Davis B&amp;G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Verbal</c:v>
                </c:pt>
                <c:pt idx="1">
                  <c:v>Exclusion</c:v>
                </c:pt>
                <c:pt idx="2">
                  <c:v>Physical</c:v>
                </c:pt>
                <c:pt idx="3">
                  <c:v>Rumors</c:v>
                </c:pt>
                <c:pt idx="4">
                  <c:v>Damage</c:v>
                </c:pt>
                <c:pt idx="5">
                  <c:v>Threat</c:v>
                </c:pt>
                <c:pt idx="6">
                  <c:v>Racial</c:v>
                </c:pt>
                <c:pt idx="7">
                  <c:v>Sexual</c:v>
                </c:pt>
                <c:pt idx="8">
                  <c:v>Cyber</c:v>
                </c:pt>
                <c:pt idx="9">
                  <c:v>Another way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21</c:v>
                </c:pt>
                <c:pt idx="1">
                  <c:v>14</c:v>
                </c:pt>
                <c:pt idx="2">
                  <c:v>5.5</c:v>
                </c:pt>
                <c:pt idx="3">
                  <c:v>10</c:v>
                </c:pt>
                <c:pt idx="4">
                  <c:v>4</c:v>
                </c:pt>
                <c:pt idx="5">
                  <c:v>6.5</c:v>
                </c:pt>
                <c:pt idx="6">
                  <c:v>6</c:v>
                </c:pt>
                <c:pt idx="7">
                  <c:v>0</c:v>
                </c:pt>
                <c:pt idx="8">
                  <c:v>3</c:v>
                </c:pt>
                <c:pt idx="9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Windom B&amp;G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Verbal</c:v>
                </c:pt>
                <c:pt idx="1">
                  <c:v>Exclusion</c:v>
                </c:pt>
                <c:pt idx="2">
                  <c:v>Physical</c:v>
                </c:pt>
                <c:pt idx="3">
                  <c:v>Rumors</c:v>
                </c:pt>
                <c:pt idx="4">
                  <c:v>Damage</c:v>
                </c:pt>
                <c:pt idx="5">
                  <c:v>Threat</c:v>
                </c:pt>
                <c:pt idx="6">
                  <c:v>Racial</c:v>
                </c:pt>
                <c:pt idx="7">
                  <c:v>Sexual</c:v>
                </c:pt>
                <c:pt idx="8">
                  <c:v>Cyber</c:v>
                </c:pt>
                <c:pt idx="9">
                  <c:v>Another way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13.5</c:v>
                </c:pt>
                <c:pt idx="1">
                  <c:v>11.5</c:v>
                </c:pt>
                <c:pt idx="2">
                  <c:v>6.5</c:v>
                </c:pt>
                <c:pt idx="3">
                  <c:v>7.5</c:v>
                </c:pt>
                <c:pt idx="4">
                  <c:v>6.5</c:v>
                </c:pt>
                <c:pt idx="5">
                  <c:v>7</c:v>
                </c:pt>
                <c:pt idx="6">
                  <c:v>7</c:v>
                </c:pt>
                <c:pt idx="7">
                  <c:v>0</c:v>
                </c:pt>
                <c:pt idx="8">
                  <c:v>2.5</c:v>
                </c:pt>
                <c:pt idx="9">
                  <c:v>12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cat>
            <c:strRef>
              <c:f>Sheet1!$A$2:$A$11</c:f>
              <c:strCache>
                <c:ptCount val="10"/>
                <c:pt idx="0">
                  <c:v>Verbal</c:v>
                </c:pt>
                <c:pt idx="1">
                  <c:v>Exclusion</c:v>
                </c:pt>
                <c:pt idx="2">
                  <c:v>Physical</c:v>
                </c:pt>
                <c:pt idx="3">
                  <c:v>Rumors</c:v>
                </c:pt>
                <c:pt idx="4">
                  <c:v>Damage</c:v>
                </c:pt>
                <c:pt idx="5">
                  <c:v>Threat</c:v>
                </c:pt>
                <c:pt idx="6">
                  <c:v>Racial</c:v>
                </c:pt>
                <c:pt idx="7">
                  <c:v>Sexual</c:v>
                </c:pt>
                <c:pt idx="8">
                  <c:v>Cyber</c:v>
                </c:pt>
                <c:pt idx="9">
                  <c:v>Another way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</c:ser>
        <c:marker val="1"/>
        <c:axId val="75348608"/>
        <c:axId val="77930880"/>
      </c:lineChart>
      <c:catAx>
        <c:axId val="75348608"/>
        <c:scaling>
          <c:orientation val="minMax"/>
        </c:scaling>
        <c:axPos val="b"/>
        <c:tickLblPos val="nextTo"/>
        <c:crossAx val="77930880"/>
        <c:crosses val="autoZero"/>
        <c:auto val="1"/>
        <c:lblAlgn val="ctr"/>
        <c:lblOffset val="100"/>
      </c:catAx>
      <c:valAx>
        <c:axId val="77930880"/>
        <c:scaling>
          <c:orientation val="minMax"/>
        </c:scaling>
        <c:axPos val="l"/>
        <c:majorGridlines/>
        <c:numFmt formatCode="General" sourceLinked="1"/>
        <c:tickLblPos val="nextTo"/>
        <c:crossAx val="75348608"/>
        <c:crosses val="autoZero"/>
        <c:crossBetween val="between"/>
      </c:valAx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77884666760404964"/>
          <c:y val="6.3025754593175859E-2"/>
          <c:w val="0.22115333239595067"/>
          <c:h val="0.34269849081364856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>
        <c:manualLayout>
          <c:layoutTarget val="inner"/>
          <c:xMode val="edge"/>
          <c:yMode val="edge"/>
          <c:x val="0.16078389447008778"/>
          <c:y val="3.574270607478415E-2"/>
          <c:w val="0.63290999185446661"/>
          <c:h val="0.4996996842785956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Eggert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Playground/athletic fields</c:v>
                </c:pt>
                <c:pt idx="1">
                  <c:v>Hallways/stairwells</c:v>
                </c:pt>
                <c:pt idx="2">
                  <c:v>In class (teacher in room)</c:v>
                </c:pt>
                <c:pt idx="3">
                  <c:v>In class (teacher not in room)</c:v>
                </c:pt>
                <c:pt idx="4">
                  <c:v>In bathroom</c:v>
                </c:pt>
                <c:pt idx="5">
                  <c:v>P.E. Class/locker room</c:v>
                </c:pt>
                <c:pt idx="6">
                  <c:v>Lunchroom</c:v>
                </c:pt>
                <c:pt idx="7">
                  <c:v>On way to &amp; from school</c:v>
                </c:pt>
                <c:pt idx="8">
                  <c:v>At school bus stop</c:v>
                </c:pt>
                <c:pt idx="9">
                  <c:v>On school bus</c:v>
                </c:pt>
                <c:pt idx="10">
                  <c:v>Somewhere else at school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30</c:v>
                </c:pt>
                <c:pt idx="1">
                  <c:v>21</c:v>
                </c:pt>
                <c:pt idx="2">
                  <c:v>14</c:v>
                </c:pt>
                <c:pt idx="3">
                  <c:v>17</c:v>
                </c:pt>
                <c:pt idx="4">
                  <c:v>11</c:v>
                </c:pt>
                <c:pt idx="5">
                  <c:v>21</c:v>
                </c:pt>
                <c:pt idx="6">
                  <c:v>48</c:v>
                </c:pt>
                <c:pt idx="7">
                  <c:v>20</c:v>
                </c:pt>
                <c:pt idx="8">
                  <c:v>4</c:v>
                </c:pt>
                <c:pt idx="9">
                  <c:v>54</c:v>
                </c:pt>
                <c:pt idx="10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Ellicott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Playground/athletic fields</c:v>
                </c:pt>
                <c:pt idx="1">
                  <c:v>Hallways/stairwells</c:v>
                </c:pt>
                <c:pt idx="2">
                  <c:v>In class (teacher in room)</c:v>
                </c:pt>
                <c:pt idx="3">
                  <c:v>In class (teacher not in room)</c:v>
                </c:pt>
                <c:pt idx="4">
                  <c:v>In bathroom</c:v>
                </c:pt>
                <c:pt idx="5">
                  <c:v>P.E. Class/locker room</c:v>
                </c:pt>
                <c:pt idx="6">
                  <c:v>Lunchroom</c:v>
                </c:pt>
                <c:pt idx="7">
                  <c:v>On way to &amp; from school</c:v>
                </c:pt>
                <c:pt idx="8">
                  <c:v>At school bus stop</c:v>
                </c:pt>
                <c:pt idx="9">
                  <c:v>On school bus</c:v>
                </c:pt>
                <c:pt idx="10">
                  <c:v>Somewhere else at school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28</c:v>
                </c:pt>
                <c:pt idx="1">
                  <c:v>11</c:v>
                </c:pt>
                <c:pt idx="2">
                  <c:v>22</c:v>
                </c:pt>
                <c:pt idx="3">
                  <c:v>21</c:v>
                </c:pt>
                <c:pt idx="4">
                  <c:v>11</c:v>
                </c:pt>
                <c:pt idx="5">
                  <c:v>26</c:v>
                </c:pt>
                <c:pt idx="6">
                  <c:v>42</c:v>
                </c:pt>
                <c:pt idx="7">
                  <c:v>21</c:v>
                </c:pt>
                <c:pt idx="8">
                  <c:v>3</c:v>
                </c:pt>
                <c:pt idx="9">
                  <c:v>46</c:v>
                </c:pt>
                <c:pt idx="10">
                  <c:v>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S.Davis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Playground/athletic fields</c:v>
                </c:pt>
                <c:pt idx="1">
                  <c:v>Hallways/stairwells</c:v>
                </c:pt>
                <c:pt idx="2">
                  <c:v>In class (teacher in room)</c:v>
                </c:pt>
                <c:pt idx="3">
                  <c:v>In class (teacher not in room)</c:v>
                </c:pt>
                <c:pt idx="4">
                  <c:v>In bathroom</c:v>
                </c:pt>
                <c:pt idx="5">
                  <c:v>P.E. Class/locker room</c:v>
                </c:pt>
                <c:pt idx="6">
                  <c:v>Lunchroom</c:v>
                </c:pt>
                <c:pt idx="7">
                  <c:v>On way to &amp; from school</c:v>
                </c:pt>
                <c:pt idx="8">
                  <c:v>At school bus stop</c:v>
                </c:pt>
                <c:pt idx="9">
                  <c:v>On school bus</c:v>
                </c:pt>
                <c:pt idx="10">
                  <c:v>Somewhere else at school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46</c:v>
                </c:pt>
                <c:pt idx="1">
                  <c:v>18</c:v>
                </c:pt>
                <c:pt idx="2">
                  <c:v>27</c:v>
                </c:pt>
                <c:pt idx="3">
                  <c:v>34</c:v>
                </c:pt>
                <c:pt idx="4">
                  <c:v>12</c:v>
                </c:pt>
                <c:pt idx="5">
                  <c:v>31</c:v>
                </c:pt>
                <c:pt idx="6">
                  <c:v>59</c:v>
                </c:pt>
                <c:pt idx="7">
                  <c:v>27</c:v>
                </c:pt>
                <c:pt idx="8">
                  <c:v>3</c:v>
                </c:pt>
                <c:pt idx="9">
                  <c:v>53</c:v>
                </c:pt>
                <c:pt idx="10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Windom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Playground/athletic fields</c:v>
                </c:pt>
                <c:pt idx="1">
                  <c:v>Hallways/stairwells</c:v>
                </c:pt>
                <c:pt idx="2">
                  <c:v>In class (teacher in room)</c:v>
                </c:pt>
                <c:pt idx="3">
                  <c:v>In class (teacher not in room)</c:v>
                </c:pt>
                <c:pt idx="4">
                  <c:v>In bathroom</c:v>
                </c:pt>
                <c:pt idx="5">
                  <c:v>P.E. Class/locker room</c:v>
                </c:pt>
                <c:pt idx="6">
                  <c:v>Lunchroom</c:v>
                </c:pt>
                <c:pt idx="7">
                  <c:v>On way to &amp; from school</c:v>
                </c:pt>
                <c:pt idx="8">
                  <c:v>At school bus stop</c:v>
                </c:pt>
                <c:pt idx="9">
                  <c:v>On school bus</c:v>
                </c:pt>
                <c:pt idx="10">
                  <c:v>Somewhere else at school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23</c:v>
                </c:pt>
                <c:pt idx="1">
                  <c:v>10</c:v>
                </c:pt>
                <c:pt idx="2">
                  <c:v>14</c:v>
                </c:pt>
                <c:pt idx="3">
                  <c:v>17</c:v>
                </c:pt>
                <c:pt idx="4">
                  <c:v>9</c:v>
                </c:pt>
                <c:pt idx="5">
                  <c:v>17</c:v>
                </c:pt>
                <c:pt idx="6">
                  <c:v>35</c:v>
                </c:pt>
                <c:pt idx="7">
                  <c:v>11</c:v>
                </c:pt>
                <c:pt idx="8">
                  <c:v>3</c:v>
                </c:pt>
                <c:pt idx="9">
                  <c:v>54</c:v>
                </c:pt>
                <c:pt idx="10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National Comp.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Playground/athletic fields</c:v>
                </c:pt>
                <c:pt idx="1">
                  <c:v>Hallways/stairwells</c:v>
                </c:pt>
                <c:pt idx="2">
                  <c:v>In class (teacher in room)</c:v>
                </c:pt>
                <c:pt idx="3">
                  <c:v>In class (teacher not in room)</c:v>
                </c:pt>
                <c:pt idx="4">
                  <c:v>In bathroom</c:v>
                </c:pt>
                <c:pt idx="5">
                  <c:v>P.E. Class/locker room</c:v>
                </c:pt>
                <c:pt idx="6">
                  <c:v>Lunchroom</c:v>
                </c:pt>
                <c:pt idx="7">
                  <c:v>On way to &amp; from school</c:v>
                </c:pt>
                <c:pt idx="8">
                  <c:v>At school bus stop</c:v>
                </c:pt>
                <c:pt idx="9">
                  <c:v>On school bus</c:v>
                </c:pt>
                <c:pt idx="10">
                  <c:v>Somewhere else at school</c:v>
                </c:pt>
              </c:strCache>
            </c:str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55</c:v>
                </c:pt>
                <c:pt idx="1">
                  <c:v>14</c:v>
                </c:pt>
                <c:pt idx="2">
                  <c:v>14</c:v>
                </c:pt>
                <c:pt idx="3">
                  <c:v>17</c:v>
                </c:pt>
                <c:pt idx="4">
                  <c:v>12</c:v>
                </c:pt>
                <c:pt idx="5">
                  <c:v>12</c:v>
                </c:pt>
                <c:pt idx="6">
                  <c:v>30</c:v>
                </c:pt>
                <c:pt idx="7">
                  <c:v>15</c:v>
                </c:pt>
                <c:pt idx="8">
                  <c:v>8</c:v>
                </c:pt>
                <c:pt idx="9">
                  <c:v>30</c:v>
                </c:pt>
                <c:pt idx="10">
                  <c:v>25</c:v>
                </c:pt>
              </c:numCache>
            </c:numRef>
          </c:val>
        </c:ser>
        <c:marker val="1"/>
        <c:axId val="77981568"/>
        <c:axId val="78046720"/>
      </c:lineChart>
      <c:catAx>
        <c:axId val="77981568"/>
        <c:scaling>
          <c:orientation val="minMax"/>
        </c:scaling>
        <c:axPos val="b"/>
        <c:tickLblPos val="nextTo"/>
        <c:crossAx val="78046720"/>
        <c:crosses val="autoZero"/>
        <c:auto val="1"/>
        <c:lblAlgn val="ctr"/>
        <c:lblOffset val="100"/>
      </c:catAx>
      <c:valAx>
        <c:axId val="78046720"/>
        <c:scaling>
          <c:orientation val="minMax"/>
        </c:scaling>
        <c:axPos val="l"/>
        <c:majorGridlines/>
        <c:numFmt formatCode="General" sourceLinked="1"/>
        <c:tickLblPos val="nextTo"/>
        <c:crossAx val="7798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84620780161097"/>
          <c:y val="5.9184449769865706E-2"/>
          <c:w val="0.20384344737080304"/>
          <c:h val="0.30675187340712845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Eggert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3rd grade</c:v>
                </c:pt>
                <c:pt idx="1">
                  <c:v>4th grade</c:v>
                </c:pt>
                <c:pt idx="2">
                  <c:v>5th grade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24</c:v>
                </c:pt>
                <c:pt idx="2">
                  <c:v>20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Ellicott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3rd grade</c:v>
                </c:pt>
                <c:pt idx="1">
                  <c:v>4th grade</c:v>
                </c:pt>
                <c:pt idx="2">
                  <c:v>5th grade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</c:v>
                </c:pt>
                <c:pt idx="1">
                  <c:v>19</c:v>
                </c:pt>
                <c:pt idx="2">
                  <c:v>9</c:v>
                </c:pt>
                <c:pt idx="3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S.Davis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3rd grade</c:v>
                </c:pt>
                <c:pt idx="1">
                  <c:v>4th grade</c:v>
                </c:pt>
                <c:pt idx="2">
                  <c:v>5th grade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22</c:v>
                </c:pt>
                <c:pt idx="1">
                  <c:v>24</c:v>
                </c:pt>
                <c:pt idx="2">
                  <c:v>12</c:v>
                </c:pt>
                <c:pt idx="3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Windom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3rd grade</c:v>
                </c:pt>
                <c:pt idx="1">
                  <c:v>4th grade</c:v>
                </c:pt>
                <c:pt idx="2">
                  <c:v>5th grade</c:v>
                </c:pt>
                <c:pt idx="3">
                  <c:v>total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18</c:v>
                </c:pt>
                <c:pt idx="1">
                  <c:v>19</c:v>
                </c:pt>
                <c:pt idx="2">
                  <c:v>14</c:v>
                </c:pt>
                <c:pt idx="3">
                  <c:v>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National Comp.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3rd grade</c:v>
                </c:pt>
                <c:pt idx="1">
                  <c:v>4th grade</c:v>
                </c:pt>
                <c:pt idx="2">
                  <c:v>5th grade</c:v>
                </c:pt>
                <c:pt idx="3">
                  <c:v>total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25</c:v>
                </c:pt>
                <c:pt idx="1">
                  <c:v>20</c:v>
                </c:pt>
                <c:pt idx="2">
                  <c:v>18</c:v>
                </c:pt>
                <c:pt idx="3">
                  <c:v>22</c:v>
                </c:pt>
              </c:numCache>
            </c:numRef>
          </c:val>
        </c:ser>
        <c:marker val="1"/>
        <c:axId val="76057216"/>
        <c:axId val="78008704"/>
      </c:lineChart>
      <c:catAx>
        <c:axId val="76057216"/>
        <c:scaling>
          <c:orientation val="minMax"/>
        </c:scaling>
        <c:axPos val="b"/>
        <c:tickLblPos val="nextTo"/>
        <c:crossAx val="78008704"/>
        <c:crosses val="autoZero"/>
        <c:auto val="1"/>
        <c:lblAlgn val="ctr"/>
        <c:lblOffset val="100"/>
      </c:catAx>
      <c:valAx>
        <c:axId val="78008704"/>
        <c:scaling>
          <c:orientation val="minMax"/>
        </c:scaling>
        <c:axPos val="l"/>
        <c:majorGridlines/>
        <c:numFmt formatCode="General" sourceLinked="1"/>
        <c:tickLblPos val="nextTo"/>
        <c:crossAx val="7605721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Eggert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Girls &amp; Boys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47.5</c:v>
                </c:pt>
                <c:pt idx="1">
                  <c:v>27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Ellicott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Girls &amp; Boys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46</c:v>
                </c:pt>
                <c:pt idx="1">
                  <c:v>26</c:v>
                </c:pt>
                <c:pt idx="2">
                  <c:v>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S.Davis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Girls &amp; Boys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61</c:v>
                </c:pt>
                <c:pt idx="1">
                  <c:v>30</c:v>
                </c:pt>
                <c:pt idx="2">
                  <c:v>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Windom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Girls &amp; Boys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48</c:v>
                </c:pt>
                <c:pt idx="1">
                  <c:v>18</c:v>
                </c:pt>
                <c:pt idx="2">
                  <c:v>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National Comp.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Girls &amp; Boys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47</c:v>
                </c:pt>
                <c:pt idx="1">
                  <c:v>28</c:v>
                </c:pt>
                <c:pt idx="2">
                  <c:v>37</c:v>
                </c:pt>
              </c:numCache>
            </c:numRef>
          </c:val>
        </c:ser>
        <c:marker val="1"/>
        <c:axId val="90955776"/>
        <c:axId val="90957312"/>
      </c:lineChart>
      <c:catAx>
        <c:axId val="90955776"/>
        <c:scaling>
          <c:orientation val="minMax"/>
        </c:scaling>
        <c:axPos val="b"/>
        <c:tickLblPos val="nextTo"/>
        <c:crossAx val="90957312"/>
        <c:crosses val="autoZero"/>
        <c:auto val="1"/>
        <c:lblAlgn val="ctr"/>
        <c:lblOffset val="100"/>
      </c:catAx>
      <c:valAx>
        <c:axId val="90957312"/>
        <c:scaling>
          <c:orientation val="minMax"/>
        </c:scaling>
        <c:axPos val="l"/>
        <c:majorGridlines/>
        <c:numFmt formatCode="General" sourceLinked="1"/>
        <c:tickLblPos val="nextTo"/>
        <c:crossAx val="90955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78977322718013"/>
          <c:y val="4.6723136880617279E-2"/>
          <c:w val="0.20561602255118386"/>
          <c:h val="0.3206951403801797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Eggert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Gilrs &amp; Boys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Ellicott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Gilrs &amp; Boys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S.Davis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Gilrs &amp; Boys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Windom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Gilrs &amp; Boys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National Comp.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3-5 Girls</c:v>
                </c:pt>
                <c:pt idx="1">
                  <c:v>3-5 Boys</c:v>
                </c:pt>
                <c:pt idx="2">
                  <c:v>3-5 Gilrs &amp; Boys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</c:ser>
        <c:marker val="1"/>
        <c:axId val="91088768"/>
        <c:axId val="91090304"/>
      </c:lineChart>
      <c:catAx>
        <c:axId val="91088768"/>
        <c:scaling>
          <c:orientation val="minMax"/>
        </c:scaling>
        <c:axPos val="b"/>
        <c:tickLblPos val="nextTo"/>
        <c:crossAx val="91090304"/>
        <c:crosses val="autoZero"/>
        <c:auto val="1"/>
        <c:lblAlgn val="ctr"/>
        <c:lblOffset val="100"/>
      </c:catAx>
      <c:valAx>
        <c:axId val="91090304"/>
        <c:scaling>
          <c:orientation val="minMax"/>
        </c:scaling>
        <c:axPos val="l"/>
        <c:majorGridlines/>
        <c:numFmt formatCode="General" sourceLinked="1"/>
        <c:tickLblPos val="nextTo"/>
        <c:crossAx val="91088768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5DEDDFAD-BC21-4C0E-8D35-CFE893E4242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CD48772-FACA-4D22-BFB1-A7F28AC8D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A522E3-9C01-46D3-957A-02DC74FB52C8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6D9FA8-B8A1-422D-82C1-B8FD78E01F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382000" cy="1447800"/>
          </a:xfrm>
        </p:spPr>
        <p:txBody>
          <a:bodyPr>
            <a:normAutofit/>
          </a:bodyPr>
          <a:lstStyle/>
          <a:p>
            <a:pPr algn="ctr"/>
            <a:r>
              <a:rPr sz="6000" smtClean="0"/>
              <a:t>Bullying in Schools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382000" cy="3733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Presentation to the OP Youth Council</a:t>
            </a:r>
          </a:p>
          <a:p>
            <a:pPr algn="ctr"/>
            <a:r>
              <a:rPr lang="en-US" sz="3200" b="1" dirty="0" smtClean="0"/>
              <a:t>October 20, 2010</a:t>
            </a: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Presented by: 	</a:t>
            </a:r>
          </a:p>
          <a:p>
            <a:r>
              <a:rPr lang="en-US" sz="2400" b="1" dirty="0" smtClean="0"/>
              <a:t>	Lisa Krueger, Ed.D., OPHS House III Principal</a:t>
            </a:r>
          </a:p>
          <a:p>
            <a:r>
              <a:rPr lang="en-US" sz="2400" b="1" dirty="0" smtClean="0"/>
              <a:t>	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High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772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Where are students being bullied?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Where bullying has occurred, for students who reported being bullied “once or twice” or more.  Shown as the percent of girls and boys who report being bullied in various places.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Where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Elementary School Student Responses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1600200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Where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Middle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799"/>
            <a:ext cx="8077200" cy="5459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Where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High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8229600" cy="540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Frequency of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Percent of girls and boys who have been bullied “2-3 times a month” or more.</a:t>
            </a:r>
            <a:endParaRPr lang="en-US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Frequency of Bullying (2-3 times/month)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Elementary School Student Responses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Frequency of Bullying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Middle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815475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Frequency of Bullying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High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447800"/>
            <a:ext cx="812041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often have you taken part in bullying another student(s) at school in the past couple of months? (</a:t>
            </a:r>
            <a:r>
              <a:rPr lang="en-US" sz="3200" dirty="0" err="1" smtClean="0">
                <a:solidFill>
                  <a:schemeClr val="tx1"/>
                </a:solidFill>
              </a:rPr>
              <a:t>elem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676400"/>
          <a:ext cx="8382001" cy="4746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786"/>
                <a:gridCol w="1466047"/>
                <a:gridCol w="1785056"/>
                <a:gridCol w="1785056"/>
                <a:gridCol w="1785056"/>
              </a:tblGrid>
              <a:tr h="9085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Eggert (B &amp; G Combined)</a:t>
                      </a:r>
                    </a:p>
                    <a:p>
                      <a:r>
                        <a:rPr lang="en-US" dirty="0" smtClean="0"/>
                        <a:t>n            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Ellicott (B &amp; G Combined)</a:t>
                      </a:r>
                    </a:p>
                    <a:p>
                      <a:r>
                        <a:rPr lang="en-US" dirty="0" smtClean="0"/>
                        <a:t>n                 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S.Davis</a:t>
                      </a:r>
                      <a:r>
                        <a:rPr lang="en-US" dirty="0" smtClean="0"/>
                        <a:t> (B &amp; G Combine)</a:t>
                      </a:r>
                    </a:p>
                    <a:p>
                      <a:r>
                        <a:rPr lang="en-US" dirty="0" smtClean="0"/>
                        <a:t>n          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Windom (B &amp; G Combined)</a:t>
                      </a:r>
                    </a:p>
                    <a:p>
                      <a:r>
                        <a:rPr lang="en-US" dirty="0" smtClean="0"/>
                        <a:t>n              %</a:t>
                      </a:r>
                      <a:endParaRPr lang="en-US" dirty="0"/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Not bullied others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216    74.7%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289        81.3%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146         80.2%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275         80.9%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Once or twice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63      21.8%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49          15.3%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32           17.6%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56           16.5%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2-3 times a month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7          2.4%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3             1.7%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2              1.1%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4              1.2%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About once a 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3          1.0%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2             1.1%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2              1.1%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3              0.9%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Several times/week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0             0%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1             0.6%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0                0%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2              0.6%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3597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289    100%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346       100%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182       100%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340         100%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153400" cy="99060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What is bullying?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0352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student is being bullied or victimized when he or she is exposed, repeatedly over time, to negative actions on the part of one or more students </a:t>
            </a:r>
          </a:p>
          <a:p>
            <a:r>
              <a:rPr lang="en-US" dirty="0" smtClean="0"/>
              <a:t>The relationship between the bully and the victim also involves an imbalance of strength or power, where the bully has some form of control, strength, or influence over the victim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Olweus, D. (1993). </a:t>
            </a:r>
            <a:r>
              <a:rPr lang="en-US" sz="2400" i="1" dirty="0" smtClean="0"/>
              <a:t>Bullying at school: What we know and what we can do. </a:t>
            </a:r>
            <a:r>
              <a:rPr lang="en-US" sz="2400" dirty="0" smtClean="0"/>
              <a:t>NY: Blackwell, p. 9.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often have you taken part in bullying another student(s) at school in the past couple of months? (MS)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981200"/>
          <a:ext cx="8229600" cy="4114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226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Girls</a:t>
                      </a:r>
                    </a:p>
                    <a:p>
                      <a:r>
                        <a:rPr lang="en-US" dirty="0" smtClean="0"/>
                        <a:t>n                       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Boys</a:t>
                      </a:r>
                    </a:p>
                    <a:p>
                      <a:r>
                        <a:rPr lang="en-US" dirty="0" smtClean="0"/>
                        <a:t>n                     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n                     %</a:t>
                      </a:r>
                      <a:endParaRPr lang="en-US" dirty="0"/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Not bullied others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417            75.7%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381             66.1%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798             70.8%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Once or twice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120           21.8%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169             29.3%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289             25.6%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2-3 times a month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11              2.0%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16                2.8%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27               2.4%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About once a 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3                 0.5%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5                  0.9%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8                 0.7%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Several times/week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0                    0%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5                  0.9%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5                 0.4%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6535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551            100%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576            100%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1,127         100%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often have you taken part in bullying another student(s) at school in the past couple of months? (HS)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905000"/>
          <a:ext cx="8382000" cy="43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20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Girls</a:t>
                      </a:r>
                    </a:p>
                    <a:p>
                      <a:r>
                        <a:rPr lang="en-US" dirty="0" smtClean="0"/>
                        <a:t>n                        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Boys</a:t>
                      </a:r>
                    </a:p>
                    <a:p>
                      <a:r>
                        <a:rPr lang="en-US" dirty="0" smtClean="0"/>
                        <a:t>n                        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n                         %</a:t>
                      </a: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Not bullied others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508            75.0%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399             58.0%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907             66.4%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Once or twice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130            19.2%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157             22.8%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287             21.0%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2-3 times a month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21               3.1%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49                 7.1%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70                5.1%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About once a 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6                  0.9%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26                 3.8%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32                 2.3%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Several times/week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12                 1.8%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57                  8.3%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69                5.1%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2048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677            100%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688             100%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1,365          100%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 Students’ Perception of School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Graphs reveal the percent of students who responded:</a:t>
            </a:r>
          </a:p>
          <a:p>
            <a:pPr lvl="1"/>
            <a:r>
              <a:rPr lang="en-US" dirty="0" smtClean="0"/>
              <a:t>“Sometimes”</a:t>
            </a:r>
          </a:p>
          <a:p>
            <a:pPr lvl="1"/>
            <a:r>
              <a:rPr lang="en-US" dirty="0" smtClean="0"/>
              <a:t>“Fairly often”</a:t>
            </a:r>
          </a:p>
          <a:p>
            <a:pPr lvl="1"/>
            <a:r>
              <a:rPr lang="en-US" dirty="0" smtClean="0"/>
              <a:t>“Often;” or</a:t>
            </a:r>
          </a:p>
          <a:p>
            <a:pPr lvl="1"/>
            <a:r>
              <a:rPr lang="en-US" dirty="0" smtClean="0"/>
              <a:t>“Very often”</a:t>
            </a:r>
          </a:p>
          <a:p>
            <a:pPr lvl="1">
              <a:buNone/>
            </a:pPr>
            <a:r>
              <a:rPr lang="en-US" sz="2800" dirty="0" smtClean="0"/>
              <a:t>To question 38: How often are you afraid of being bullied at school?</a:t>
            </a:r>
            <a:endParaRPr lang="en-US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Elementary School Students’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Perception of School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600200"/>
          <a:ext cx="87629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 Middle School Students’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Perception of School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696200" cy="541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 High School Students’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Perception of School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7848600" cy="536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Indicators of Social Isolation Risk-factors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Reveals the percent of students who responded that they have “no good friends” or only “one good friend.”</a:t>
            </a:r>
            <a:endParaRPr lang="en-US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Elementary School Students’ Perception of Their Social Connectivity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 Middle School Students’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Perception of Their Social Connectivity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447800"/>
            <a:ext cx="7689539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 High School Students’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Perception of Their Social Connectivity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772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Dan Olweus, Ph.D., Educational Researcher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r>
              <a:rPr lang="en-US" dirty="0" smtClean="0"/>
              <a:t>Norway, 1983</a:t>
            </a:r>
          </a:p>
          <a:p>
            <a:r>
              <a:rPr lang="en-US" dirty="0" smtClean="0"/>
              <a:t>Commissioned by Norwegian government to investigate the cause of the suicide of three teenagers</a:t>
            </a:r>
          </a:p>
          <a:p>
            <a:r>
              <a:rPr lang="en-US" dirty="0" smtClean="0"/>
              <a:t>Concluded that all three young adults were victims of chronic bullying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90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What does this mean district-wide?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There are 243 students in our district who feel as though they have only “one good friend” or “no friends.”</a:t>
            </a:r>
            <a:endParaRPr lang="en-US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Comprehensive Plan – Current Efforts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Maintain </a:t>
            </a:r>
            <a:r>
              <a:rPr lang="en-US" dirty="0" smtClean="0"/>
              <a:t>programs, resources, and staff to support Character Education and Bullying Prevention Efforts:</a:t>
            </a:r>
          </a:p>
          <a:p>
            <a:pPr lvl="1"/>
            <a:r>
              <a:rPr lang="en-US" dirty="0" smtClean="0"/>
              <a:t>Building-level Character Education Committees</a:t>
            </a:r>
          </a:p>
          <a:p>
            <a:pPr lvl="1"/>
            <a:r>
              <a:rPr lang="en-US" dirty="0" smtClean="0"/>
              <a:t>Development of District-wide Character Education Committee, 2006</a:t>
            </a:r>
          </a:p>
          <a:p>
            <a:pPr lvl="1"/>
            <a:r>
              <a:rPr lang="en-US" dirty="0" smtClean="0"/>
              <a:t>Orchard Park Youth Council – Asset Survey</a:t>
            </a:r>
          </a:p>
          <a:p>
            <a:pPr lvl="1"/>
            <a:r>
              <a:rPr lang="en-US" dirty="0" smtClean="0"/>
              <a:t>D.A.R.E. program</a:t>
            </a:r>
          </a:p>
          <a:p>
            <a:pPr lvl="1"/>
            <a:r>
              <a:rPr lang="en-US" dirty="0" smtClean="0"/>
              <a:t>Bullying Awareness Training, summer 2009</a:t>
            </a:r>
          </a:p>
          <a:p>
            <a:pPr lvl="1"/>
            <a:r>
              <a:rPr lang="en-US" dirty="0" smtClean="0"/>
              <a:t>WNY Character Education Council membership</a:t>
            </a:r>
          </a:p>
          <a:p>
            <a:pPr lvl="1"/>
            <a:r>
              <a:rPr lang="en-US" dirty="0" smtClean="0"/>
              <a:t>On-going professional development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Comprehensive Plan – Future Efforts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26552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Enhance</a:t>
            </a:r>
            <a:r>
              <a:rPr lang="en-US" dirty="0" smtClean="0"/>
              <a:t> Character Education and Bullying Prevention Efforts by:</a:t>
            </a:r>
          </a:p>
          <a:p>
            <a:pPr lvl="1"/>
            <a:r>
              <a:rPr lang="en-US" dirty="0" smtClean="0"/>
              <a:t>Restoration of counselors at the elementary level at Eggert, Ellicott, and South Davis</a:t>
            </a:r>
          </a:p>
          <a:p>
            <a:pPr lvl="1"/>
            <a:r>
              <a:rPr lang="en-US" dirty="0" smtClean="0"/>
              <a:t>Implementation of the Olweus Bullying Prevention Program</a:t>
            </a:r>
          </a:p>
          <a:p>
            <a:pPr lvl="2"/>
            <a:r>
              <a:rPr lang="en-US" dirty="0" smtClean="0"/>
              <a:t>A Research-based Program</a:t>
            </a:r>
          </a:p>
          <a:p>
            <a:pPr lvl="2"/>
            <a:r>
              <a:rPr lang="en-US" dirty="0" smtClean="0"/>
              <a:t>Training of BPCC  and school-wide staff training</a:t>
            </a:r>
          </a:p>
          <a:p>
            <a:pPr lvl="1"/>
            <a:r>
              <a:rPr lang="en-US" dirty="0" smtClean="0"/>
              <a:t>In-district Olweus certified trainers</a:t>
            </a:r>
          </a:p>
          <a:p>
            <a:pPr lvl="2"/>
            <a:r>
              <a:rPr lang="en-US" dirty="0" smtClean="0"/>
              <a:t>Program maintenance</a:t>
            </a:r>
          </a:p>
          <a:p>
            <a:pPr lvl="1"/>
            <a:r>
              <a:rPr lang="en-US" dirty="0" smtClean="0"/>
              <a:t>Continue to monitor bullying through the annual or bi-annual administration of the Olweus Bullying Questionnaire</a:t>
            </a:r>
          </a:p>
          <a:p>
            <a:pPr lvl="2"/>
            <a:r>
              <a:rPr lang="en-US" dirty="0" smtClean="0"/>
              <a:t>Re-assess, </a:t>
            </a:r>
          </a:p>
          <a:p>
            <a:pPr lvl="2"/>
            <a:r>
              <a:rPr lang="en-US" dirty="0" smtClean="0"/>
              <a:t>Reflect, </a:t>
            </a:r>
          </a:p>
          <a:p>
            <a:pPr lvl="2"/>
            <a:r>
              <a:rPr lang="en-US" dirty="0" smtClean="0"/>
              <a:t>Refine, </a:t>
            </a:r>
          </a:p>
          <a:p>
            <a:pPr lvl="2"/>
            <a:r>
              <a:rPr lang="en-US" dirty="0" smtClean="0"/>
              <a:t>Re-evaluate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“</a:t>
            </a:r>
            <a:r>
              <a:rPr lang="en-US" sz="4000" dirty="0" smtClean="0"/>
              <a:t>The world is a dangerous place to live; not because of the people who are evil, but because of the people who don’t do anything about it.”</a:t>
            </a:r>
          </a:p>
          <a:p>
            <a:pPr lvl="1">
              <a:buNone/>
            </a:pPr>
            <a:r>
              <a:rPr lang="en-US" dirty="0" smtClean="0"/>
              <a:t>~Albert Einstein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b="1" dirty="0" smtClean="0"/>
          </a:p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800" b="1" dirty="0" smtClean="0"/>
              <a:t>Questions &amp; Comments</a:t>
            </a:r>
            <a:endParaRPr lang="en-US" sz="4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Bullying: A World-Wide 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1983-1999; post 1999</a:t>
            </a:r>
          </a:p>
          <a:p>
            <a:r>
              <a:rPr lang="en-US" dirty="0" smtClean="0"/>
              <a:t>Bullying has been studied in-depth throughout the U.S., Canada, England, Norway, China, Japan,      Germany, and Australia.</a:t>
            </a:r>
          </a:p>
          <a:p>
            <a:r>
              <a:rPr lang="en-US" dirty="0" smtClean="0"/>
              <a:t>Research indicates that bullying is common among children world-wide and occurs regardless of socio-economic status, gender, ethnicity, geographical location, or cultural influences.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Olweus Bullying Questionnaire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Designed for students in grades 3-12</a:t>
            </a:r>
          </a:p>
          <a:p>
            <a:r>
              <a:rPr lang="en-US" dirty="0" smtClean="0"/>
              <a:t>Has been administered to over 60,000 students nation-wide</a:t>
            </a:r>
          </a:p>
          <a:p>
            <a:r>
              <a:rPr lang="en-US" dirty="0" smtClean="0"/>
              <a:t>Parental notification and passive consent obtained</a:t>
            </a:r>
          </a:p>
          <a:p>
            <a:r>
              <a:rPr lang="en-US" dirty="0" smtClean="0"/>
              <a:t>Anonymous </a:t>
            </a:r>
          </a:p>
          <a:p>
            <a:r>
              <a:rPr lang="en-US" dirty="0" smtClean="0"/>
              <a:t>Administered to OPCSD students in March 2010</a:t>
            </a:r>
          </a:p>
          <a:p>
            <a:pPr lvl="1"/>
            <a:r>
              <a:rPr lang="en-US" dirty="0" smtClean="0"/>
              <a:t>Data-driven decision making</a:t>
            </a:r>
          </a:p>
          <a:p>
            <a:r>
              <a:rPr lang="en-US" dirty="0" smtClean="0"/>
              <a:t>Results obtained April 2010</a:t>
            </a:r>
          </a:p>
          <a:p>
            <a:pPr lvl="1"/>
            <a:r>
              <a:rPr lang="en-US" dirty="0" smtClean="0"/>
              <a:t>Six comprehensive reports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did our students report?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students are being bullied</a:t>
            </a:r>
          </a:p>
          <a:p>
            <a:r>
              <a:rPr lang="en-US" dirty="0" smtClean="0"/>
              <a:t>Where students are most commonly being bullied</a:t>
            </a:r>
          </a:p>
          <a:p>
            <a:r>
              <a:rPr lang="en-US" dirty="0" smtClean="0"/>
              <a:t>The frequency of instances of bullying</a:t>
            </a:r>
          </a:p>
          <a:p>
            <a:r>
              <a:rPr lang="en-US" dirty="0" smtClean="0"/>
              <a:t>Insight on those who bully</a:t>
            </a:r>
          </a:p>
          <a:p>
            <a:r>
              <a:rPr lang="en-US" dirty="0" smtClean="0"/>
              <a:t>Information on those who are victims of bullying</a:t>
            </a:r>
          </a:p>
          <a:p>
            <a:r>
              <a:rPr lang="en-US" dirty="0" smtClean="0"/>
              <a:t>Risk factors of our student population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are students being bullied?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Graphs reveal the type of bullying, for those students who reported being bullied “2-3 times a month” or more.</a:t>
            </a:r>
            <a:endParaRPr lang="en-US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Elementary School Student Responses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6002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are students being bullied?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OP Middle School Student Responses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 preferRelativeResize="0"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09281"/>
            <a:ext cx="7543800" cy="544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8">
      <a:dk1>
        <a:srgbClr val="F8F8F8"/>
      </a:dk1>
      <a:lt1>
        <a:srgbClr val="000000"/>
      </a:lt1>
      <a:dk2>
        <a:srgbClr val="000000"/>
      </a:dk2>
      <a:lt2>
        <a:srgbClr val="F8F8F8"/>
      </a:lt2>
      <a:accent1>
        <a:srgbClr val="990000"/>
      </a:accent1>
      <a:accent2>
        <a:srgbClr val="BABABA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7098</TotalTime>
  <Words>1060</Words>
  <Application>Microsoft Office PowerPoint</Application>
  <PresentationFormat>On-screen Show (4:3)</PresentationFormat>
  <Paragraphs>196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Median</vt:lpstr>
      <vt:lpstr>Bullying in Schools</vt:lpstr>
      <vt:lpstr>What is bullying?</vt:lpstr>
      <vt:lpstr>Dan Olweus, Ph.D., Educational Researcher</vt:lpstr>
      <vt:lpstr>Bullying: A World-Wide Problem</vt:lpstr>
      <vt:lpstr>Olweus Bullying Questionnaire</vt:lpstr>
      <vt:lpstr>What did our students report?</vt:lpstr>
      <vt:lpstr>How are students being bullied?</vt:lpstr>
      <vt:lpstr>How are students being bullied?   Elementary School Student Responses (%)</vt:lpstr>
      <vt:lpstr>How are students being bullied?  OP Middle School Student Responses</vt:lpstr>
      <vt:lpstr>How are students being bullied?  OP High School Student Responses</vt:lpstr>
      <vt:lpstr>Where are students being bullied?</vt:lpstr>
      <vt:lpstr>Where are students being bullied?   Elementary School Student Responses (%)</vt:lpstr>
      <vt:lpstr>Where are students being bullied?  OP Middle School Student Responses</vt:lpstr>
      <vt:lpstr>Where are students being bullied?  OP High School Student Responses</vt:lpstr>
      <vt:lpstr>Frequency of Bullying</vt:lpstr>
      <vt:lpstr>Frequency of Bullying (2-3 times/month)  Elementary School Student Responses (%)</vt:lpstr>
      <vt:lpstr>Frequency of Bullying OP Middle School Student Responses</vt:lpstr>
      <vt:lpstr>Frequency of Bullying OP High School Student Responses</vt:lpstr>
      <vt:lpstr>How often have you taken part in bullying another student(s) at school in the past couple of months? (elem)</vt:lpstr>
      <vt:lpstr>How often have you taken part in bullying another student(s) at school in the past couple of months? (MS)</vt:lpstr>
      <vt:lpstr>How often have you taken part in bullying another student(s) at school in the past couple of months? (HS)</vt:lpstr>
      <vt:lpstr>OP Students’ Perception of School </vt:lpstr>
      <vt:lpstr>Elementary School Students’ Perception of School (%)</vt:lpstr>
      <vt:lpstr>OP Middle School Students’ Perception of School</vt:lpstr>
      <vt:lpstr>OP High School Students’ Perception of School</vt:lpstr>
      <vt:lpstr>Indicators of Social Isolation Risk-factors</vt:lpstr>
      <vt:lpstr>Elementary School Students’ Perception of Their Social Connectivity (%)</vt:lpstr>
      <vt:lpstr>OP Middle School Students’ Perception of Their Social Connectivity</vt:lpstr>
      <vt:lpstr>OP High School Students’ Perception of Their Social Connectivity</vt:lpstr>
      <vt:lpstr>What does this mean district-wide??</vt:lpstr>
      <vt:lpstr>Comprehensive Plan – Current Efforts</vt:lpstr>
      <vt:lpstr>Comprehensive Plan – Future Efforts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in Schools</dc:title>
  <dc:creator>LKrueger</dc:creator>
  <cp:lastModifiedBy>Jon Wolf</cp:lastModifiedBy>
  <cp:revision>178</cp:revision>
  <dcterms:created xsi:type="dcterms:W3CDTF">2010-08-27T14:39:33Z</dcterms:created>
  <dcterms:modified xsi:type="dcterms:W3CDTF">2010-11-15T19:50:22Z</dcterms:modified>
</cp:coreProperties>
</file>