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8" r:id="rId5"/>
    <p:sldId id="273" r:id="rId6"/>
    <p:sldId id="257" r:id="rId7"/>
    <p:sldId id="261" r:id="rId8"/>
    <p:sldId id="326" r:id="rId9"/>
    <p:sldId id="328" r:id="rId10"/>
    <p:sldId id="329" r:id="rId11"/>
    <p:sldId id="327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4" r:id="rId23"/>
    <p:sldId id="275" r:id="rId24"/>
    <p:sldId id="276" r:id="rId25"/>
    <p:sldId id="277" r:id="rId26"/>
    <p:sldId id="278" r:id="rId27"/>
    <p:sldId id="289" r:id="rId28"/>
    <p:sldId id="281" r:id="rId29"/>
    <p:sldId id="282" r:id="rId30"/>
    <p:sldId id="283" r:id="rId31"/>
    <p:sldId id="284" r:id="rId32"/>
    <p:sldId id="285" r:id="rId33"/>
    <p:sldId id="286" r:id="rId34"/>
    <p:sldId id="306" r:id="rId35"/>
    <p:sldId id="288" r:id="rId36"/>
    <p:sldId id="290" r:id="rId37"/>
    <p:sldId id="291" r:id="rId38"/>
    <p:sldId id="292" r:id="rId39"/>
    <p:sldId id="293" r:id="rId40"/>
    <p:sldId id="294" r:id="rId41"/>
    <p:sldId id="295" r:id="rId42"/>
    <p:sldId id="314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287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296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FFE181"/>
    <a:srgbClr val="F8F200"/>
    <a:srgbClr val="FFFF00"/>
    <a:srgbClr val="FFFFCD"/>
    <a:srgbClr val="FFFF8F"/>
    <a:srgbClr val="00FFFF"/>
    <a:srgbClr val="D9FFB3"/>
    <a:srgbClr val="BAFF75"/>
    <a:srgbClr val="E8FF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146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507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68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13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23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7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36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20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203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750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066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54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86D72-6B7E-4513-BCA2-FF1B67CDFCED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3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3189" y="645461"/>
            <a:ext cx="76271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Dividan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la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tabla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blanca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en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dos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secciones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  <a:endParaRPr lang="en-US" sz="44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463040" y="2581835"/>
            <a:ext cx="5970494" cy="3377901"/>
            <a:chOff x="1463040" y="2829261"/>
            <a:chExt cx="5970494" cy="3377901"/>
          </a:xfrm>
        </p:grpSpPr>
        <p:sp>
          <p:nvSpPr>
            <p:cNvPr id="5" name="Rounded Rectangle 4"/>
            <p:cNvSpPr/>
            <p:nvPr/>
          </p:nvSpPr>
          <p:spPr>
            <a:xfrm>
              <a:off x="1463040" y="2829261"/>
              <a:ext cx="5970494" cy="3377901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stCxn id="5" idx="0"/>
              <a:endCxn id="5" idx="2"/>
            </p:cNvCxnSpPr>
            <p:nvPr/>
          </p:nvCxnSpPr>
          <p:spPr>
            <a:xfrm>
              <a:off x="4448287" y="2829261"/>
              <a:ext cx="0" cy="337790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5574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42015" y="1398197"/>
            <a:ext cx="8468498" cy="3901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6600" b="1" dirty="0" smtClean="0">
                <a:solidFill>
                  <a:srgbClr val="002060"/>
                </a:solidFill>
              </a:rPr>
              <a:t>EJEMPLOS:</a:t>
            </a:r>
          </a:p>
          <a:p>
            <a:pPr>
              <a:lnSpc>
                <a:spcPct val="125000"/>
              </a:lnSpc>
            </a:pPr>
            <a:r>
              <a:rPr lang="en-US" sz="6600" b="1" dirty="0" err="1" smtClean="0">
                <a:solidFill>
                  <a:srgbClr val="002060"/>
                </a:solidFill>
              </a:rPr>
              <a:t>despertar</a:t>
            </a:r>
            <a:r>
              <a:rPr lang="en-US" sz="6600" b="1" dirty="0" err="1" smtClean="0">
                <a:solidFill>
                  <a:srgbClr val="C00000"/>
                </a:solidFill>
              </a:rPr>
              <a:t>se</a:t>
            </a:r>
            <a:r>
              <a:rPr lang="en-US" sz="6600" b="1" dirty="0" smtClean="0">
                <a:solidFill>
                  <a:srgbClr val="002060"/>
                </a:solidFill>
              </a:rPr>
              <a:t>	  </a:t>
            </a:r>
            <a:r>
              <a:rPr lang="en-US" sz="6600" b="1" dirty="0" err="1" smtClean="0">
                <a:solidFill>
                  <a:srgbClr val="002060"/>
                </a:solidFill>
              </a:rPr>
              <a:t>acostar</a:t>
            </a:r>
            <a:r>
              <a:rPr lang="en-US" sz="6600" b="1" dirty="0" err="1" smtClean="0">
                <a:solidFill>
                  <a:srgbClr val="C00000"/>
                </a:solidFill>
              </a:rPr>
              <a:t>se</a:t>
            </a:r>
            <a:endParaRPr lang="en-US" sz="6600" b="1" dirty="0" smtClean="0">
              <a:solidFill>
                <a:srgbClr val="C00000"/>
              </a:solidFill>
            </a:endParaRPr>
          </a:p>
          <a:p>
            <a:pPr>
              <a:lnSpc>
                <a:spcPct val="125000"/>
              </a:lnSpc>
            </a:pPr>
            <a:r>
              <a:rPr lang="en-US" sz="6600" b="1" dirty="0" err="1" smtClean="0">
                <a:solidFill>
                  <a:srgbClr val="002060"/>
                </a:solidFill>
              </a:rPr>
              <a:t>levantar</a:t>
            </a:r>
            <a:r>
              <a:rPr lang="en-US" sz="6600" b="1" dirty="0" err="1" smtClean="0">
                <a:solidFill>
                  <a:srgbClr val="C00000"/>
                </a:solidFill>
              </a:rPr>
              <a:t>se</a:t>
            </a:r>
            <a:r>
              <a:rPr lang="en-US" sz="6600" b="1" dirty="0" smtClean="0">
                <a:solidFill>
                  <a:srgbClr val="002060"/>
                </a:solidFill>
              </a:rPr>
              <a:t>		  </a:t>
            </a:r>
            <a:r>
              <a:rPr lang="en-US" sz="6600" b="1" dirty="0" err="1" smtClean="0">
                <a:solidFill>
                  <a:srgbClr val="002060"/>
                </a:solidFill>
              </a:rPr>
              <a:t>sentar</a:t>
            </a:r>
            <a:r>
              <a:rPr lang="en-US" sz="6600" b="1" dirty="0" err="1" smtClean="0">
                <a:solidFill>
                  <a:srgbClr val="C00000"/>
                </a:solidFill>
              </a:rPr>
              <a:t>se</a:t>
            </a:r>
            <a:endParaRPr lang="en-US" sz="6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37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2198" y="344246"/>
            <a:ext cx="892884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¿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Cuáles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son los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pronombres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reflexivos</a:t>
            </a:r>
            <a:r>
              <a:rPr lang="en-US" sz="4400" b="1" i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?</a:t>
            </a:r>
            <a:endParaRPr lang="en-US" sz="4400" b="1" i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91371"/>
              </p:ext>
            </p:extLst>
          </p:nvPr>
        </p:nvGraphicFramePr>
        <p:xfrm>
          <a:off x="48408" y="2460199"/>
          <a:ext cx="9149378" cy="4014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6771"/>
                <a:gridCol w="4722607"/>
              </a:tblGrid>
              <a:tr h="1283243"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___</a:t>
                      </a:r>
                      <a:r>
                        <a:rPr lang="en-US" sz="4000" b="1" baseline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desperté</a:t>
                      </a:r>
                      <a:endParaRPr lang="en-US" sz="40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___ 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despertamos</a:t>
                      </a:r>
                      <a:endParaRPr lang="en-US" sz="40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47612"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___</a:t>
                      </a:r>
                      <a:r>
                        <a:rPr lang="en-US" sz="4000" b="1" baseline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despertaste</a:t>
                      </a:r>
                      <a:endParaRPr lang="en-US" sz="40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___ 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despertasteis</a:t>
                      </a:r>
                      <a:endParaRPr lang="en-US" sz="40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83243"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___ 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despertó</a:t>
                      </a:r>
                      <a:endParaRPr lang="en-US" sz="40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___ 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despertaron</a:t>
                      </a:r>
                      <a:endParaRPr lang="en-US" sz="40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182879" y="2388199"/>
            <a:ext cx="5746375" cy="3526984"/>
            <a:chOff x="182879" y="2388199"/>
            <a:chExt cx="5746375" cy="3526984"/>
          </a:xfrm>
        </p:grpSpPr>
        <p:sp>
          <p:nvSpPr>
            <p:cNvPr id="5" name="TextBox 4"/>
            <p:cNvSpPr txBox="1"/>
            <p:nvPr/>
          </p:nvSpPr>
          <p:spPr>
            <a:xfrm>
              <a:off x="182879" y="2388199"/>
              <a:ext cx="103273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solidFill>
                    <a:srgbClr val="C00000"/>
                  </a:solidFill>
                  <a:latin typeface="Comic Sans MS" panose="030F0702030302020204" pitchFamily="66" charset="0"/>
                </a:rPr>
                <a:t>me</a:t>
              </a:r>
              <a:endParaRPr lang="en-US" sz="4400" b="1" dirty="0">
                <a:solidFill>
                  <a:srgbClr val="C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25911" y="3676291"/>
              <a:ext cx="103273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 smtClean="0">
                  <a:solidFill>
                    <a:srgbClr val="C00000"/>
                  </a:solidFill>
                  <a:latin typeface="Comic Sans MS" panose="030F0702030302020204" pitchFamily="66" charset="0"/>
                </a:rPr>
                <a:t>te</a:t>
              </a:r>
              <a:endParaRPr lang="en-US" sz="4400" b="1" dirty="0">
                <a:solidFill>
                  <a:srgbClr val="C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5911" y="5145742"/>
              <a:ext cx="103273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s</a:t>
              </a:r>
              <a:r>
                <a:rPr lang="en-US" sz="4400" b="1" dirty="0" smtClean="0">
                  <a:solidFill>
                    <a:srgbClr val="C00000"/>
                  </a:solidFill>
                  <a:latin typeface="Comic Sans MS" panose="030F0702030302020204" pitchFamily="66" charset="0"/>
                </a:rPr>
                <a:t>e</a:t>
              </a:r>
              <a:endParaRPr lang="en-US" sz="4400" b="1" dirty="0">
                <a:solidFill>
                  <a:srgbClr val="C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693917" y="5145742"/>
              <a:ext cx="103273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s</a:t>
              </a:r>
              <a:r>
                <a:rPr lang="en-US" sz="4400" b="1" dirty="0" smtClean="0">
                  <a:solidFill>
                    <a:srgbClr val="C00000"/>
                  </a:solidFill>
                  <a:latin typeface="Comic Sans MS" panose="030F0702030302020204" pitchFamily="66" charset="0"/>
                </a:rPr>
                <a:t>e</a:t>
              </a:r>
              <a:endParaRPr lang="en-US" sz="4400" b="1" dirty="0">
                <a:solidFill>
                  <a:srgbClr val="C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534346" y="2388199"/>
              <a:ext cx="123533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 smtClean="0">
                  <a:solidFill>
                    <a:srgbClr val="C00000"/>
                  </a:solidFill>
                  <a:latin typeface="Comic Sans MS" panose="030F0702030302020204" pitchFamily="66" charset="0"/>
                </a:rPr>
                <a:t>nos</a:t>
              </a:r>
              <a:endParaRPr lang="en-US" sz="4400" b="1" dirty="0">
                <a:solidFill>
                  <a:srgbClr val="C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693917" y="3676291"/>
              <a:ext cx="123533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 smtClean="0">
                  <a:solidFill>
                    <a:srgbClr val="C00000"/>
                  </a:solidFill>
                  <a:latin typeface="Comic Sans MS" panose="030F0702030302020204" pitchFamily="66" charset="0"/>
                </a:rPr>
                <a:t>os</a:t>
              </a:r>
              <a:endParaRPr lang="en-US" sz="4400" b="1" dirty="0">
                <a:solidFill>
                  <a:srgbClr val="C00000"/>
                </a:solidFill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340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2923" y="1398101"/>
            <a:ext cx="6926221" cy="3930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ALMORZAR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80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9893" y="2312501"/>
            <a:ext cx="692622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ALMOR</a:t>
            </a:r>
            <a:r>
              <a:rPr lang="en-US" sz="8800" b="1" dirty="0" smtClean="0">
                <a:solidFill>
                  <a:srgbClr val="C0000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É</a:t>
            </a:r>
          </a:p>
        </p:txBody>
      </p:sp>
    </p:spTree>
    <p:extLst>
      <p:ext uri="{BB962C8B-B14F-4D97-AF65-F5344CB8AC3E}">
        <p14:creationId xmlns:p14="http://schemas.microsoft.com/office/powerpoint/2010/main" val="281394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2923" y="1398101"/>
            <a:ext cx="692622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CONTAR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Esteban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472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2923" y="2473866"/>
            <a:ext cx="6926221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CONTÓ</a:t>
            </a:r>
          </a:p>
        </p:txBody>
      </p:sp>
    </p:spTree>
    <p:extLst>
      <p:ext uri="{BB962C8B-B14F-4D97-AF65-F5344CB8AC3E}">
        <p14:creationId xmlns:p14="http://schemas.microsoft.com/office/powerpoint/2010/main" val="201534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133" y="1333555"/>
            <a:ext cx="77653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VOLVER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vosotros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071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2317" y="2377045"/>
            <a:ext cx="75286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VOLVISTEIS</a:t>
            </a:r>
          </a:p>
        </p:txBody>
      </p:sp>
    </p:spTree>
    <p:extLst>
      <p:ext uri="{BB962C8B-B14F-4D97-AF65-F5344CB8AC3E}">
        <p14:creationId xmlns:p14="http://schemas.microsoft.com/office/powerpoint/2010/main" val="83326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133" y="1333555"/>
            <a:ext cx="77653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COMPARTIR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tú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633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3050" y="2303711"/>
            <a:ext cx="853986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COMPARTISTE</a:t>
            </a:r>
          </a:p>
        </p:txBody>
      </p:sp>
    </p:spTree>
    <p:extLst>
      <p:ext uri="{BB962C8B-B14F-4D97-AF65-F5344CB8AC3E}">
        <p14:creationId xmlns:p14="http://schemas.microsoft.com/office/powerpoint/2010/main" val="365893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94" y="623945"/>
            <a:ext cx="86276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Escriban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las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terminaciones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para los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pretéritos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regulares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  <a:endParaRPr lang="en-US" sz="44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463040" y="2581835"/>
            <a:ext cx="5970494" cy="3377901"/>
            <a:chOff x="1463040" y="2829261"/>
            <a:chExt cx="5970494" cy="3377901"/>
          </a:xfrm>
        </p:grpSpPr>
        <p:sp>
          <p:nvSpPr>
            <p:cNvPr id="5" name="Rounded Rectangle 4"/>
            <p:cNvSpPr/>
            <p:nvPr/>
          </p:nvSpPr>
          <p:spPr>
            <a:xfrm>
              <a:off x="1463040" y="2829261"/>
              <a:ext cx="5970494" cy="3377901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stCxn id="5" idx="0"/>
              <a:endCxn id="5" idx="2"/>
            </p:cNvCxnSpPr>
            <p:nvPr/>
          </p:nvCxnSpPr>
          <p:spPr>
            <a:xfrm>
              <a:off x="4448287" y="2829261"/>
              <a:ext cx="0" cy="337790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5045337" y="2979867"/>
            <a:ext cx="1710466" cy="634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37099" y="2650886"/>
            <a:ext cx="1237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-AR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4776397" y="2697052"/>
            <a:ext cx="24191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-ER/-IR</a:t>
            </a:r>
            <a:endParaRPr lang="en-US" sz="36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7373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133" y="1333555"/>
            <a:ext cx="77653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CERRAR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las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tiendas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2625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860" y="2452350"/>
            <a:ext cx="776531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CERRARON</a:t>
            </a:r>
          </a:p>
        </p:txBody>
      </p:sp>
    </p:spTree>
    <p:extLst>
      <p:ext uri="{BB962C8B-B14F-4D97-AF65-F5344CB8AC3E}">
        <p14:creationId xmlns:p14="http://schemas.microsoft.com/office/powerpoint/2010/main" val="270541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133" y="1333555"/>
            <a:ext cx="77653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LLEGAR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5625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1040" y="2459828"/>
            <a:ext cx="776531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LLEG</a:t>
            </a:r>
            <a:r>
              <a:rPr lang="en-US" sz="8800" b="1" dirty="0" smtClean="0">
                <a:solidFill>
                  <a:srgbClr val="C0000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U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É</a:t>
            </a:r>
          </a:p>
        </p:txBody>
      </p:sp>
    </p:spTree>
    <p:extLst>
      <p:ext uri="{BB962C8B-B14F-4D97-AF65-F5344CB8AC3E}">
        <p14:creationId xmlns:p14="http://schemas.microsoft.com/office/powerpoint/2010/main" val="3674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131" y="1376583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LEER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los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estudiantes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604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8980" y="2366289"/>
            <a:ext cx="853986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LE</a:t>
            </a:r>
            <a:r>
              <a:rPr lang="en-US" sz="8800" b="1" dirty="0" smtClean="0">
                <a:solidFill>
                  <a:srgbClr val="C0000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ERON</a:t>
            </a:r>
          </a:p>
        </p:txBody>
      </p:sp>
    </p:spTree>
    <p:extLst>
      <p:ext uri="{BB962C8B-B14F-4D97-AF65-F5344CB8AC3E}">
        <p14:creationId xmlns:p14="http://schemas.microsoft.com/office/powerpoint/2010/main" val="224642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FF8F"/>
            </a:gs>
            <a:gs pos="100000">
              <a:srgbClr val="FFE181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78223" y="1462646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PERDER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tú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5058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FF8F"/>
            </a:gs>
            <a:gs pos="100000">
              <a:srgbClr val="FFE181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5949" y="2473865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PERDISTE</a:t>
            </a:r>
          </a:p>
        </p:txBody>
      </p:sp>
    </p:spTree>
    <p:extLst>
      <p:ext uri="{BB962C8B-B14F-4D97-AF65-F5344CB8AC3E}">
        <p14:creationId xmlns:p14="http://schemas.microsoft.com/office/powerpoint/2010/main" val="120266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9131" y="1376583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HUIR</a:t>
            </a:r>
          </a:p>
          <a:p>
            <a:pPr algn="ctr">
              <a:lnSpc>
                <a:spcPct val="150000"/>
              </a:lnSpc>
            </a:pPr>
            <a:r>
              <a:rPr lang="en-US" sz="8800" b="1" dirty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os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chicos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5374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3679" y="2409313"/>
            <a:ext cx="853986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HU</a:t>
            </a:r>
            <a:r>
              <a:rPr lang="en-US" sz="8800" b="1" dirty="0" smtClean="0">
                <a:solidFill>
                  <a:srgbClr val="C0000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ERON</a:t>
            </a:r>
          </a:p>
        </p:txBody>
      </p:sp>
    </p:spTree>
    <p:extLst>
      <p:ext uri="{BB962C8B-B14F-4D97-AF65-F5344CB8AC3E}">
        <p14:creationId xmlns:p14="http://schemas.microsoft.com/office/powerpoint/2010/main" val="240193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45337" y="2979867"/>
            <a:ext cx="1710466" cy="634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541869"/>
              </p:ext>
            </p:extLst>
          </p:nvPr>
        </p:nvGraphicFramePr>
        <p:xfrm>
          <a:off x="301213" y="1365470"/>
          <a:ext cx="8530815" cy="408865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083106"/>
                <a:gridCol w="2006204"/>
                <a:gridCol w="213393"/>
                <a:gridCol w="2122963"/>
                <a:gridCol w="2105149"/>
              </a:tblGrid>
              <a:tr h="1323897"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-é</a:t>
                      </a:r>
                      <a:endParaRPr lang="en-US" sz="44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r>
                        <a:rPr lang="en-US" sz="44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amos</a:t>
                      </a:r>
                      <a:endParaRPr lang="en-US" sz="44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-í</a:t>
                      </a:r>
                      <a:endParaRPr lang="en-US" sz="44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r>
                        <a:rPr lang="en-US" sz="44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imos</a:t>
                      </a:r>
                      <a:endParaRPr lang="en-US" sz="44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</a:tr>
              <a:tr h="1440862"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r>
                        <a:rPr lang="en-US" sz="44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aste</a:t>
                      </a:r>
                      <a:endParaRPr lang="en-US" sz="44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r>
                        <a:rPr lang="en-US" sz="44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asteis</a:t>
                      </a:r>
                      <a:endParaRPr lang="en-US" sz="44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r>
                        <a:rPr lang="en-US" sz="44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iste</a:t>
                      </a:r>
                      <a:endParaRPr lang="en-US" sz="44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r>
                        <a:rPr lang="en-US" sz="44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isteis</a:t>
                      </a:r>
                      <a:endParaRPr lang="en-US" sz="44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</a:tr>
              <a:tr h="1323897"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-ó</a:t>
                      </a:r>
                      <a:endParaRPr lang="en-US" sz="44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r>
                        <a:rPr lang="en-US" sz="44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aron</a:t>
                      </a:r>
                      <a:endParaRPr lang="en-US" sz="44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r>
                        <a:rPr lang="en-US" sz="44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ió</a:t>
                      </a:r>
                      <a:endParaRPr lang="en-US" sz="44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r>
                        <a:rPr lang="en-US" sz="44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ieron</a:t>
                      </a:r>
                      <a:endParaRPr lang="en-US" sz="44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899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2923" y="1398101"/>
            <a:ext cx="692622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TOCAR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314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0649" y="2387805"/>
            <a:ext cx="6926221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TO</a:t>
            </a:r>
            <a:r>
              <a:rPr lang="en-US" sz="8800" b="1" dirty="0" smtClean="0">
                <a:solidFill>
                  <a:srgbClr val="C0000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QU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É</a:t>
            </a:r>
          </a:p>
        </p:txBody>
      </p:sp>
    </p:spTree>
    <p:extLst>
      <p:ext uri="{BB962C8B-B14F-4D97-AF65-F5344CB8AC3E}">
        <p14:creationId xmlns:p14="http://schemas.microsoft.com/office/powerpoint/2010/main" val="333662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2923" y="1398101"/>
            <a:ext cx="692622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OÍR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David y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204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3681" y="2420078"/>
            <a:ext cx="692622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O</a:t>
            </a:r>
            <a:r>
              <a:rPr lang="en-US" sz="8800" b="1" dirty="0" smtClean="0">
                <a:solidFill>
                  <a:srgbClr val="C0000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Í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MOS</a:t>
            </a:r>
          </a:p>
        </p:txBody>
      </p:sp>
    </p:spTree>
    <p:extLst>
      <p:ext uri="{BB962C8B-B14F-4D97-AF65-F5344CB8AC3E}">
        <p14:creationId xmlns:p14="http://schemas.microsoft.com/office/powerpoint/2010/main" val="27992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133" y="1333555"/>
            <a:ext cx="77653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ENCENDER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mi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hijo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952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334015"/>
            <a:ext cx="922835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ENCENDIÓ</a:t>
            </a:r>
          </a:p>
        </p:txBody>
      </p:sp>
    </p:spTree>
    <p:extLst>
      <p:ext uri="{BB962C8B-B14F-4D97-AF65-F5344CB8AC3E}">
        <p14:creationId xmlns:p14="http://schemas.microsoft.com/office/powerpoint/2010/main" val="357687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133" y="1333555"/>
            <a:ext cx="77653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ABRIR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vosotros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1459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5648" y="2355528"/>
            <a:ext cx="776531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ABRISTEIS</a:t>
            </a:r>
          </a:p>
        </p:txBody>
      </p:sp>
    </p:spTree>
    <p:extLst>
      <p:ext uri="{BB962C8B-B14F-4D97-AF65-F5344CB8AC3E}">
        <p14:creationId xmlns:p14="http://schemas.microsoft.com/office/powerpoint/2010/main" val="117331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4434" y="1548708"/>
            <a:ext cx="84430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DESPERTARSE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tú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7536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4434" y="1279765"/>
            <a:ext cx="8443048" cy="3930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TE DESPERTASTE</a:t>
            </a:r>
          </a:p>
        </p:txBody>
      </p:sp>
    </p:spTree>
    <p:extLst>
      <p:ext uri="{BB962C8B-B14F-4D97-AF65-F5344CB8AC3E}">
        <p14:creationId xmlns:p14="http://schemas.microsoft.com/office/powerpoint/2010/main" val="375005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4D5"/>
            </a:gs>
            <a:gs pos="38000">
              <a:srgbClr val="FFEAA7"/>
            </a:gs>
            <a:gs pos="100000">
              <a:schemeClr val="accent4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80385" y="625914"/>
            <a:ext cx="95527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¿</a:t>
            </a:r>
            <a:r>
              <a:rPr lang="en-US" sz="40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Cuáles</a:t>
            </a:r>
            <a:r>
              <a:rPr lang="en-US" sz="40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cambios</a:t>
            </a:r>
            <a:r>
              <a:rPr lang="en-US" sz="40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hacen</a:t>
            </a:r>
            <a:r>
              <a:rPr lang="en-US" sz="40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los </a:t>
            </a:r>
            <a:r>
              <a:rPr lang="en-US" sz="40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verbos</a:t>
            </a:r>
            <a:endParaRPr lang="en-US" sz="40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que</a:t>
            </a:r>
            <a:r>
              <a:rPr lang="en-US" sz="40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terminan</a:t>
            </a:r>
            <a:r>
              <a:rPr lang="en-US" sz="40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con </a:t>
            </a:r>
            <a:r>
              <a:rPr lang="en-US" sz="4000" b="1" i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–car</a:t>
            </a:r>
            <a:r>
              <a:rPr lang="en-US" sz="40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, </a:t>
            </a:r>
            <a:r>
              <a:rPr lang="en-US" sz="4000" b="1" i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-gar </a:t>
            </a:r>
            <a:r>
              <a:rPr lang="en-US" sz="40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</a:t>
            </a:r>
            <a:r>
              <a:rPr lang="en-US" sz="4000" b="1" i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-</a:t>
            </a:r>
            <a:r>
              <a:rPr lang="en-US" sz="4000" b="1" i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zar</a:t>
            </a:r>
            <a:r>
              <a:rPr lang="en-US" sz="40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?</a:t>
            </a:r>
            <a:endParaRPr lang="en-US" sz="4000" b="1" i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9699" y="2194565"/>
            <a:ext cx="48947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7200" b="1" dirty="0" smtClean="0">
                <a:solidFill>
                  <a:srgbClr val="002060"/>
                </a:solidFill>
              </a:rPr>
              <a:t>-CAR</a:t>
            </a:r>
          </a:p>
          <a:p>
            <a:pPr algn="ctr">
              <a:lnSpc>
                <a:spcPct val="125000"/>
              </a:lnSpc>
            </a:pPr>
            <a:r>
              <a:rPr lang="en-US" sz="7200" b="1" dirty="0" smtClean="0">
                <a:solidFill>
                  <a:srgbClr val="002060"/>
                </a:solidFill>
              </a:rPr>
              <a:t>-GAR</a:t>
            </a:r>
          </a:p>
          <a:p>
            <a:pPr algn="ctr">
              <a:lnSpc>
                <a:spcPct val="125000"/>
              </a:lnSpc>
            </a:pPr>
            <a:r>
              <a:rPr lang="en-US" sz="7200" b="1" dirty="0" smtClean="0">
                <a:solidFill>
                  <a:srgbClr val="002060"/>
                </a:solidFill>
              </a:rPr>
              <a:t>-ZAR </a:t>
            </a:r>
            <a:endParaRPr lang="en-US" sz="7200" b="1" dirty="0">
              <a:solidFill>
                <a:srgbClr val="00206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509247" y="2194564"/>
            <a:ext cx="4894728" cy="4247317"/>
            <a:chOff x="4509247" y="2194564"/>
            <a:chExt cx="4894728" cy="4247317"/>
          </a:xfrm>
        </p:grpSpPr>
        <p:sp>
          <p:nvSpPr>
            <p:cNvPr id="4" name="TextBox 3"/>
            <p:cNvSpPr txBox="1"/>
            <p:nvPr/>
          </p:nvSpPr>
          <p:spPr>
            <a:xfrm>
              <a:off x="4509247" y="2194564"/>
              <a:ext cx="4894728" cy="42473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7200" b="1" dirty="0" smtClean="0">
                  <a:solidFill>
                    <a:srgbClr val="C00000"/>
                  </a:solidFill>
                </a:rPr>
                <a:t>C    </a:t>
              </a:r>
              <a:r>
                <a:rPr lang="en-US" sz="7200" b="1" dirty="0" smtClean="0">
                  <a:solidFill>
                    <a:srgbClr val="C00000"/>
                  </a:solidFill>
                </a:rPr>
                <a:t>QUÉ </a:t>
              </a:r>
              <a:endParaRPr lang="en-US" sz="7200" b="1" dirty="0" smtClean="0">
                <a:solidFill>
                  <a:srgbClr val="C00000"/>
                </a:solidFill>
              </a:endParaRPr>
            </a:p>
            <a:p>
              <a:pPr>
                <a:lnSpc>
                  <a:spcPct val="125000"/>
                </a:lnSpc>
              </a:pPr>
              <a:r>
                <a:rPr lang="en-US" sz="7200" b="1" dirty="0" smtClean="0">
                  <a:solidFill>
                    <a:srgbClr val="C00000"/>
                  </a:solidFill>
                </a:rPr>
                <a:t>G    </a:t>
              </a:r>
              <a:r>
                <a:rPr lang="en-US" sz="7200" b="1" dirty="0" smtClean="0">
                  <a:solidFill>
                    <a:srgbClr val="C00000"/>
                  </a:solidFill>
                </a:rPr>
                <a:t>GUÉ    </a:t>
              </a:r>
              <a:endParaRPr lang="en-US" sz="7200" b="1" dirty="0" smtClean="0">
                <a:solidFill>
                  <a:srgbClr val="C00000"/>
                </a:solidFill>
              </a:endParaRPr>
            </a:p>
            <a:p>
              <a:pPr>
                <a:lnSpc>
                  <a:spcPct val="125000"/>
                </a:lnSpc>
              </a:pPr>
              <a:r>
                <a:rPr lang="en-US" sz="7200" b="1" dirty="0" smtClean="0">
                  <a:solidFill>
                    <a:srgbClr val="C00000"/>
                  </a:solidFill>
                </a:rPr>
                <a:t>Z     </a:t>
              </a:r>
              <a:r>
                <a:rPr lang="en-US" sz="7200" b="1" dirty="0" smtClean="0">
                  <a:solidFill>
                    <a:srgbClr val="C00000"/>
                  </a:solidFill>
                </a:rPr>
                <a:t>CÉ</a:t>
              </a:r>
              <a:endParaRPr lang="en-US" sz="7200" b="1" dirty="0" smtClean="0">
                <a:solidFill>
                  <a:srgbClr val="C00000"/>
                </a:solidFill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5389580" y="3012142"/>
              <a:ext cx="441063" cy="10758"/>
            </a:xfrm>
            <a:prstGeom prst="straightConnector1">
              <a:avLst/>
            </a:prstGeom>
            <a:ln w="92075">
              <a:solidFill>
                <a:srgbClr val="C0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5389581" y="5730236"/>
              <a:ext cx="441063" cy="10758"/>
            </a:xfrm>
            <a:prstGeom prst="straightConnector1">
              <a:avLst/>
            </a:prstGeom>
            <a:ln w="92075">
              <a:solidFill>
                <a:srgbClr val="C0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5389581" y="4371189"/>
              <a:ext cx="441063" cy="10758"/>
            </a:xfrm>
            <a:prstGeom prst="straightConnector1">
              <a:avLst/>
            </a:prstGeom>
            <a:ln w="92075">
              <a:solidFill>
                <a:srgbClr val="C0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4181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133" y="1333555"/>
            <a:ext cx="77653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EMPEZAR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4378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7164" y="2624473"/>
            <a:ext cx="776531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EMPE</a:t>
            </a:r>
            <a:r>
              <a:rPr lang="en-US" sz="8800" b="1" dirty="0" smtClean="0">
                <a:solidFill>
                  <a:srgbClr val="C0000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É</a:t>
            </a:r>
          </a:p>
        </p:txBody>
      </p:sp>
    </p:spTree>
    <p:extLst>
      <p:ext uri="{BB962C8B-B14F-4D97-AF65-F5344CB8AC3E}">
        <p14:creationId xmlns:p14="http://schemas.microsoft.com/office/powerpoint/2010/main" val="213499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131" y="1376583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ESCRIBIR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el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niño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0350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6100" y="2527651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ESCRIBIÓ</a:t>
            </a:r>
          </a:p>
        </p:txBody>
      </p:sp>
    </p:spTree>
    <p:extLst>
      <p:ext uri="{BB962C8B-B14F-4D97-AF65-F5344CB8AC3E}">
        <p14:creationId xmlns:p14="http://schemas.microsoft.com/office/powerpoint/2010/main" val="7504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FF8F"/>
            </a:gs>
            <a:gs pos="100000">
              <a:srgbClr val="FFE181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78223" y="1462646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CAER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las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hojas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167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FF8F"/>
            </a:gs>
            <a:gs pos="100000">
              <a:srgbClr val="FFE181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02919" y="2613714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CA</a:t>
            </a:r>
            <a:r>
              <a:rPr lang="en-US" sz="8800" b="1" dirty="0" smtClean="0">
                <a:solidFill>
                  <a:srgbClr val="C0000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ERON</a:t>
            </a:r>
          </a:p>
        </p:txBody>
      </p:sp>
    </p:spTree>
    <p:extLst>
      <p:ext uri="{BB962C8B-B14F-4D97-AF65-F5344CB8AC3E}">
        <p14:creationId xmlns:p14="http://schemas.microsoft.com/office/powerpoint/2010/main" val="8317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9131" y="1376583"/>
            <a:ext cx="8539867" cy="3930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JUGAR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6397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2162" y="2387802"/>
            <a:ext cx="853986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jug</a:t>
            </a:r>
            <a:r>
              <a:rPr lang="en-US" sz="8800" b="1" dirty="0" err="1" smtClean="0">
                <a:solidFill>
                  <a:srgbClr val="C0000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u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é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9870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2923" y="1398101"/>
            <a:ext cx="692622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PAGAR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vosotros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5006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06561" y="2549169"/>
            <a:ext cx="6926221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PAGASTEIS</a:t>
            </a:r>
          </a:p>
        </p:txBody>
      </p:sp>
    </p:spTree>
    <p:extLst>
      <p:ext uri="{BB962C8B-B14F-4D97-AF65-F5344CB8AC3E}">
        <p14:creationId xmlns:p14="http://schemas.microsoft.com/office/powerpoint/2010/main" val="402018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4D5"/>
            </a:gs>
            <a:gs pos="38000">
              <a:srgbClr val="FFEAA7"/>
            </a:gs>
            <a:gs pos="100000">
              <a:schemeClr val="accent4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-241520" y="1105417"/>
            <a:ext cx="95527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¿</a:t>
            </a:r>
            <a:r>
              <a:rPr lang="en-US" sz="4400" b="1" dirty="0" err="1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uáles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formas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tienen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</a:p>
          <a:p>
            <a:pPr algn="ctr"/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estos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cambios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?</a:t>
            </a:r>
            <a:endParaRPr lang="en-US" sz="4400" b="1" i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3526" y="3164720"/>
            <a:ext cx="66700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7200" b="1" u="sng" dirty="0" err="1" smtClean="0">
                <a:solidFill>
                  <a:srgbClr val="C00000"/>
                </a:solidFill>
              </a:rPr>
              <a:t>sólo</a:t>
            </a:r>
            <a:r>
              <a:rPr lang="en-US" sz="7200" b="1" dirty="0">
                <a:solidFill>
                  <a:srgbClr val="C00000"/>
                </a:solidFill>
              </a:rPr>
              <a:t> </a:t>
            </a:r>
            <a:r>
              <a:rPr lang="en-US" sz="7200" b="1" dirty="0" smtClean="0">
                <a:solidFill>
                  <a:srgbClr val="C00000"/>
                </a:solidFill>
              </a:rPr>
              <a:t>la forma</a:t>
            </a:r>
          </a:p>
          <a:p>
            <a:pPr algn="ctr">
              <a:lnSpc>
                <a:spcPct val="125000"/>
              </a:lnSpc>
            </a:pPr>
            <a:r>
              <a:rPr lang="en-US" sz="7200" b="1" dirty="0" smtClean="0">
                <a:solidFill>
                  <a:srgbClr val="C00000"/>
                </a:solidFill>
              </a:rPr>
              <a:t>YO</a:t>
            </a:r>
          </a:p>
        </p:txBody>
      </p:sp>
    </p:spTree>
    <p:extLst>
      <p:ext uri="{BB962C8B-B14F-4D97-AF65-F5344CB8AC3E}">
        <p14:creationId xmlns:p14="http://schemas.microsoft.com/office/powerpoint/2010/main" val="4100119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2923" y="1398101"/>
            <a:ext cx="692622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CREER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tú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8201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3530" y="2409319"/>
            <a:ext cx="6926221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CRE</a:t>
            </a:r>
            <a:r>
              <a:rPr lang="en-US" sz="8800" b="1" dirty="0" smtClean="0">
                <a:solidFill>
                  <a:srgbClr val="C0000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Í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STE</a:t>
            </a:r>
          </a:p>
        </p:txBody>
      </p:sp>
    </p:spTree>
    <p:extLst>
      <p:ext uri="{BB962C8B-B14F-4D97-AF65-F5344CB8AC3E}">
        <p14:creationId xmlns:p14="http://schemas.microsoft.com/office/powerpoint/2010/main" val="268563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8373" y="1365828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VIVIR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mi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familia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y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2232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888" y="2484624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VIVIMOS</a:t>
            </a:r>
          </a:p>
        </p:txBody>
      </p:sp>
    </p:spTree>
    <p:extLst>
      <p:ext uri="{BB962C8B-B14F-4D97-AF65-F5344CB8AC3E}">
        <p14:creationId xmlns:p14="http://schemas.microsoft.com/office/powerpoint/2010/main" val="272666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133" y="1333555"/>
            <a:ext cx="7765317" cy="3930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DESTRUIR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la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tormenta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472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1102" y="2592199"/>
            <a:ext cx="776531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DESTRU</a:t>
            </a:r>
            <a:r>
              <a:rPr lang="en-US" sz="8800" b="1" dirty="0" smtClean="0">
                <a:solidFill>
                  <a:srgbClr val="C0000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Ó</a:t>
            </a:r>
          </a:p>
        </p:txBody>
      </p:sp>
    </p:spTree>
    <p:extLst>
      <p:ext uri="{BB962C8B-B14F-4D97-AF65-F5344CB8AC3E}">
        <p14:creationId xmlns:p14="http://schemas.microsoft.com/office/powerpoint/2010/main" val="172322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0345" y="1333555"/>
            <a:ext cx="814183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REPARTIR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los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voluntarios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597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9738" y="2398562"/>
            <a:ext cx="8432290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REPARTIERON</a:t>
            </a:r>
          </a:p>
        </p:txBody>
      </p:sp>
    </p:spTree>
    <p:extLst>
      <p:ext uri="{BB962C8B-B14F-4D97-AF65-F5344CB8AC3E}">
        <p14:creationId xmlns:p14="http://schemas.microsoft.com/office/powerpoint/2010/main" val="29337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133" y="1333555"/>
            <a:ext cx="7765317" cy="3930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BUSCAR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477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4890" y="2506139"/>
            <a:ext cx="776531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BUSQU</a:t>
            </a:r>
            <a:r>
              <a:rPr lang="en-US" sz="8800" b="1" dirty="0" smtClean="0">
                <a:solidFill>
                  <a:srgbClr val="C0000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É</a:t>
            </a:r>
          </a:p>
        </p:txBody>
      </p:sp>
    </p:spTree>
    <p:extLst>
      <p:ext uri="{BB962C8B-B14F-4D97-AF65-F5344CB8AC3E}">
        <p14:creationId xmlns:p14="http://schemas.microsoft.com/office/powerpoint/2010/main" val="295783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848" y="602430"/>
            <a:ext cx="89288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Ahora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conjuguen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el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verbo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i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LEER</a:t>
            </a:r>
            <a:endParaRPr lang="en-US" sz="4400" b="1" i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689716"/>
              </p:ext>
            </p:extLst>
          </p:nvPr>
        </p:nvGraphicFramePr>
        <p:xfrm>
          <a:off x="1247885" y="1903354"/>
          <a:ext cx="6411559" cy="413168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266066"/>
                <a:gridCol w="3145493"/>
              </a:tblGrid>
              <a:tr h="1337831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leí</a:t>
                      </a:r>
                      <a:endParaRPr lang="en-US" sz="44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le</a:t>
                      </a:r>
                      <a:r>
                        <a:rPr lang="en-US" sz="4400" b="1" u="sng" dirty="0" err="1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í</a:t>
                      </a:r>
                      <a:r>
                        <a:rPr lang="en-US" sz="44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mos</a:t>
                      </a:r>
                      <a:endParaRPr lang="en-US" sz="44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</a:tr>
              <a:tr h="1456027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le</a:t>
                      </a:r>
                      <a:r>
                        <a:rPr lang="en-US" sz="4400" b="1" u="sng" dirty="0" err="1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í</a:t>
                      </a:r>
                      <a:r>
                        <a:rPr lang="en-US" sz="44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ste</a:t>
                      </a:r>
                      <a:endParaRPr lang="en-US" sz="44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le</a:t>
                      </a:r>
                      <a:r>
                        <a:rPr lang="en-US" sz="4400" b="1" u="sng" dirty="0" err="1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í</a:t>
                      </a:r>
                      <a:r>
                        <a:rPr lang="en-US" sz="44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steis</a:t>
                      </a:r>
                      <a:endParaRPr lang="en-US" sz="44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</a:tr>
              <a:tr h="1337831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le</a:t>
                      </a:r>
                      <a:r>
                        <a:rPr lang="en-US" sz="4400" b="1" u="sng" dirty="0" err="1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y</a:t>
                      </a:r>
                      <a:r>
                        <a:rPr lang="en-US" sz="44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ó</a:t>
                      </a:r>
                      <a:endParaRPr lang="en-US" sz="44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le</a:t>
                      </a:r>
                      <a:r>
                        <a:rPr lang="en-US" sz="4400" b="1" u="sng" dirty="0" err="1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y</a:t>
                      </a:r>
                      <a:r>
                        <a:rPr lang="en-US" sz="44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eron</a:t>
                      </a:r>
                      <a:endParaRPr lang="en-US" sz="44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48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131" y="1376583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DEVOLVER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mi prima y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6914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5193" y="2334013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DEVOLVIMOS</a:t>
            </a:r>
          </a:p>
        </p:txBody>
      </p:sp>
    </p:spTree>
    <p:extLst>
      <p:ext uri="{BB962C8B-B14F-4D97-AF65-F5344CB8AC3E}">
        <p14:creationId xmlns:p14="http://schemas.microsoft.com/office/powerpoint/2010/main" val="96337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FF8F"/>
            </a:gs>
            <a:gs pos="100000">
              <a:srgbClr val="FFE181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78223" y="1462646"/>
            <a:ext cx="8539867" cy="3930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CONCLUIR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tú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798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FF8F"/>
            </a:gs>
            <a:gs pos="100000">
              <a:srgbClr val="FFE181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56707" y="2592198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CONCLUISTE</a:t>
            </a:r>
          </a:p>
        </p:txBody>
      </p:sp>
    </p:spTree>
    <p:extLst>
      <p:ext uri="{BB962C8B-B14F-4D97-AF65-F5344CB8AC3E}">
        <p14:creationId xmlns:p14="http://schemas.microsoft.com/office/powerpoint/2010/main" val="7801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9131" y="1376583"/>
            <a:ext cx="8539867" cy="3930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ENTENDER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2648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6101" y="2441590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ENTENDÍ</a:t>
            </a:r>
          </a:p>
        </p:txBody>
      </p:sp>
    </p:spTree>
    <p:extLst>
      <p:ext uri="{BB962C8B-B14F-4D97-AF65-F5344CB8AC3E}">
        <p14:creationId xmlns:p14="http://schemas.microsoft.com/office/powerpoint/2010/main" val="302394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2923" y="1398101"/>
            <a:ext cx="6926221" cy="3930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PESCAR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Norberto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0343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9892" y="2473866"/>
            <a:ext cx="6926221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PESCÓ</a:t>
            </a:r>
          </a:p>
        </p:txBody>
      </p:sp>
    </p:spTree>
    <p:extLst>
      <p:ext uri="{BB962C8B-B14F-4D97-AF65-F5344CB8AC3E}">
        <p14:creationId xmlns:p14="http://schemas.microsoft.com/office/powerpoint/2010/main" val="289764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1408" y="1279767"/>
            <a:ext cx="72381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ACOSTARSE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los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niños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5195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4891" y="1279768"/>
            <a:ext cx="76577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SE ACOSTARON</a:t>
            </a:r>
          </a:p>
        </p:txBody>
      </p:sp>
    </p:spTree>
    <p:extLst>
      <p:ext uri="{BB962C8B-B14F-4D97-AF65-F5344CB8AC3E}">
        <p14:creationId xmlns:p14="http://schemas.microsoft.com/office/powerpoint/2010/main" val="134287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7274" y="355004"/>
            <a:ext cx="892884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¿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Cuáles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son </a:t>
            </a:r>
            <a:r>
              <a:rPr lang="en-US" sz="4400" b="1" u="sng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tres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otros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verbos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que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siguen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el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mismo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patrón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como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el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verbo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i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LEER?</a:t>
            </a:r>
            <a:endParaRPr lang="en-US" sz="4400" b="1" i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00923" y="2506536"/>
            <a:ext cx="4894728" cy="4144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7200" b="1" dirty="0" smtClean="0">
                <a:solidFill>
                  <a:srgbClr val="C00000"/>
                </a:solidFill>
              </a:rPr>
              <a:t>CREER</a:t>
            </a:r>
          </a:p>
          <a:p>
            <a:pPr algn="ctr">
              <a:lnSpc>
                <a:spcPct val="125000"/>
              </a:lnSpc>
            </a:pPr>
            <a:r>
              <a:rPr lang="en-US" sz="7200" b="1" dirty="0" smtClean="0">
                <a:solidFill>
                  <a:srgbClr val="C00000"/>
                </a:solidFill>
              </a:rPr>
              <a:t>CAER</a:t>
            </a:r>
          </a:p>
          <a:p>
            <a:pPr algn="ctr">
              <a:lnSpc>
                <a:spcPct val="125000"/>
              </a:lnSpc>
            </a:pPr>
            <a:r>
              <a:rPr lang="en-US" sz="7200" b="1" dirty="0" smtClean="0">
                <a:solidFill>
                  <a:srgbClr val="C00000"/>
                </a:solidFill>
              </a:rPr>
              <a:t>OÍR</a:t>
            </a:r>
            <a:endParaRPr lang="en-US" sz="7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501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133" y="1333555"/>
            <a:ext cx="77653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VENDER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mis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vecinos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54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4890" y="2549169"/>
            <a:ext cx="776531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VENDIERON</a:t>
            </a:r>
          </a:p>
        </p:txBody>
      </p:sp>
    </p:spTree>
    <p:extLst>
      <p:ext uri="{BB962C8B-B14F-4D97-AF65-F5344CB8AC3E}">
        <p14:creationId xmlns:p14="http://schemas.microsoft.com/office/powerpoint/2010/main" val="218000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6136" y="462580"/>
            <a:ext cx="892884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¿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Qué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ocurre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en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el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pretérito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</a:p>
          <a:p>
            <a:pPr algn="ctr"/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con los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verbos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que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terminan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</a:p>
          <a:p>
            <a:pPr algn="ctr"/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en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i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–UIR?</a:t>
            </a:r>
            <a:endParaRPr lang="en-US" sz="4400" b="1" i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-376519" y="2586238"/>
            <a:ext cx="9843247" cy="3901068"/>
            <a:chOff x="-376519" y="2586238"/>
            <a:chExt cx="9843247" cy="3901068"/>
          </a:xfrm>
        </p:grpSpPr>
        <p:sp>
          <p:nvSpPr>
            <p:cNvPr id="4" name="TextBox 3"/>
            <p:cNvSpPr txBox="1"/>
            <p:nvPr/>
          </p:nvSpPr>
          <p:spPr>
            <a:xfrm>
              <a:off x="-376519" y="2586238"/>
              <a:ext cx="9843247" cy="39010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5000"/>
                </a:lnSpc>
              </a:pPr>
              <a:r>
                <a:rPr lang="en-US" sz="6600" b="1" dirty="0" smtClean="0">
                  <a:solidFill>
                    <a:srgbClr val="C00000"/>
                  </a:solidFill>
                </a:rPr>
                <a:t>I   Y </a:t>
              </a:r>
              <a:r>
                <a:rPr lang="en-US" sz="6600" b="1" dirty="0" err="1" smtClean="0">
                  <a:solidFill>
                    <a:srgbClr val="C00000"/>
                  </a:solidFill>
                </a:rPr>
                <a:t>en</a:t>
              </a:r>
              <a:r>
                <a:rPr lang="en-US" sz="6600" b="1" dirty="0" smtClean="0">
                  <a:solidFill>
                    <a:srgbClr val="C00000"/>
                  </a:solidFill>
                </a:rPr>
                <a:t> la </a:t>
              </a:r>
              <a:r>
                <a:rPr lang="en-US" sz="6600" b="1" dirty="0" err="1" smtClean="0">
                  <a:solidFill>
                    <a:srgbClr val="C00000"/>
                  </a:solidFill>
                </a:rPr>
                <a:t>tercera</a:t>
              </a:r>
              <a:r>
                <a:rPr lang="en-US" sz="6600" b="1" dirty="0" smtClean="0">
                  <a:solidFill>
                    <a:srgbClr val="C00000"/>
                  </a:solidFill>
                </a:rPr>
                <a:t> persona singular (</a:t>
              </a:r>
              <a:r>
                <a:rPr lang="en-US" sz="6600" b="1" dirty="0" err="1" smtClean="0">
                  <a:solidFill>
                    <a:srgbClr val="C00000"/>
                  </a:solidFill>
                </a:rPr>
                <a:t>él</a:t>
              </a:r>
              <a:r>
                <a:rPr lang="en-US" sz="6600" b="1" dirty="0" smtClean="0">
                  <a:solidFill>
                    <a:srgbClr val="C00000"/>
                  </a:solidFill>
                </a:rPr>
                <a:t>/</a:t>
              </a:r>
              <a:r>
                <a:rPr lang="en-US" sz="6600" b="1" dirty="0" err="1" smtClean="0">
                  <a:solidFill>
                    <a:srgbClr val="C00000"/>
                  </a:solidFill>
                </a:rPr>
                <a:t>ella</a:t>
              </a:r>
              <a:r>
                <a:rPr lang="en-US" sz="6600" b="1" dirty="0" smtClean="0">
                  <a:solidFill>
                    <a:srgbClr val="C00000"/>
                  </a:solidFill>
                </a:rPr>
                <a:t>/</a:t>
              </a:r>
              <a:r>
                <a:rPr lang="en-US" sz="6600" b="1" dirty="0" err="1" smtClean="0">
                  <a:solidFill>
                    <a:srgbClr val="C00000"/>
                  </a:solidFill>
                </a:rPr>
                <a:t>Ud</a:t>
              </a:r>
              <a:r>
                <a:rPr lang="en-US" sz="6600" b="1" dirty="0" smtClean="0">
                  <a:solidFill>
                    <a:srgbClr val="C00000"/>
                  </a:solidFill>
                </a:rPr>
                <a:t>.) </a:t>
              </a:r>
              <a:r>
                <a:rPr lang="en-US" sz="6600" b="1" u="sng" dirty="0" smtClean="0">
                  <a:solidFill>
                    <a:srgbClr val="C00000"/>
                  </a:solidFill>
                </a:rPr>
                <a:t>y</a:t>
              </a:r>
              <a:r>
                <a:rPr lang="en-US" sz="6600" b="1" dirty="0" smtClean="0">
                  <a:solidFill>
                    <a:srgbClr val="C00000"/>
                  </a:solidFill>
                </a:rPr>
                <a:t> plural (</a:t>
              </a:r>
              <a:r>
                <a:rPr lang="en-US" sz="6600" b="1" dirty="0" err="1" smtClean="0">
                  <a:solidFill>
                    <a:srgbClr val="C00000"/>
                  </a:solidFill>
                </a:rPr>
                <a:t>ellos</a:t>
              </a:r>
              <a:r>
                <a:rPr lang="en-US" sz="6600" b="1" dirty="0" smtClean="0">
                  <a:solidFill>
                    <a:srgbClr val="C00000"/>
                  </a:solidFill>
                </a:rPr>
                <a:t>/</a:t>
              </a:r>
              <a:r>
                <a:rPr lang="en-US" sz="6600" b="1" dirty="0" err="1" smtClean="0">
                  <a:solidFill>
                    <a:srgbClr val="C00000"/>
                  </a:solidFill>
                </a:rPr>
                <a:t>ellas</a:t>
              </a:r>
              <a:r>
                <a:rPr lang="en-US" sz="6600" b="1" dirty="0" smtClean="0">
                  <a:solidFill>
                    <a:srgbClr val="C00000"/>
                  </a:solidFill>
                </a:rPr>
                <a:t>/</a:t>
              </a:r>
              <a:r>
                <a:rPr lang="en-US" sz="6600" b="1" dirty="0" err="1" smtClean="0">
                  <a:solidFill>
                    <a:srgbClr val="C00000"/>
                  </a:solidFill>
                </a:rPr>
                <a:t>Uds</a:t>
              </a:r>
              <a:r>
                <a:rPr lang="en-US" sz="6600" b="1" dirty="0" smtClean="0">
                  <a:solidFill>
                    <a:srgbClr val="C00000"/>
                  </a:solidFill>
                </a:rPr>
                <a:t>.)</a:t>
              </a:r>
              <a:endParaRPr lang="en-US" sz="66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5" name="Straight Arrow Connector 4"/>
            <p:cNvCxnSpPr/>
            <p:nvPr/>
          </p:nvCxnSpPr>
          <p:spPr>
            <a:xfrm>
              <a:off x="516365" y="3334872"/>
              <a:ext cx="441063" cy="10758"/>
            </a:xfrm>
            <a:prstGeom prst="straightConnector1">
              <a:avLst/>
            </a:prstGeom>
            <a:ln w="92075">
              <a:solidFill>
                <a:srgbClr val="C0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7364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3714" y="1290919"/>
            <a:ext cx="892884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¿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Cómo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sabemos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que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un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verbo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es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un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verbo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reflexivo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? </a:t>
            </a:r>
            <a:endParaRPr lang="en-US" sz="4400" b="1" i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1064" y="3324119"/>
            <a:ext cx="808975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6600" b="1" dirty="0" smtClean="0">
                <a:solidFill>
                  <a:srgbClr val="C00000"/>
                </a:solidFill>
              </a:rPr>
              <a:t>El </a:t>
            </a:r>
            <a:r>
              <a:rPr lang="en-US" sz="6600" b="1" dirty="0" err="1" smtClean="0">
                <a:solidFill>
                  <a:srgbClr val="C00000"/>
                </a:solidFill>
              </a:rPr>
              <a:t>infinitivo</a:t>
            </a:r>
            <a:r>
              <a:rPr lang="en-US" sz="6600" b="1" dirty="0" smtClean="0">
                <a:solidFill>
                  <a:srgbClr val="C00000"/>
                </a:solidFill>
              </a:rPr>
              <a:t> </a:t>
            </a:r>
            <a:r>
              <a:rPr lang="en-US" sz="6600" b="1" dirty="0" err="1" smtClean="0">
                <a:solidFill>
                  <a:srgbClr val="C00000"/>
                </a:solidFill>
              </a:rPr>
              <a:t>termina</a:t>
            </a:r>
            <a:r>
              <a:rPr lang="en-US" sz="6600" b="1" dirty="0" smtClean="0">
                <a:solidFill>
                  <a:srgbClr val="C00000"/>
                </a:solidFill>
              </a:rPr>
              <a:t> con </a:t>
            </a:r>
            <a:r>
              <a:rPr lang="en-US" sz="6600" b="1" i="1" dirty="0" smtClean="0">
                <a:solidFill>
                  <a:srgbClr val="C00000"/>
                </a:solidFill>
              </a:rPr>
              <a:t>SE</a:t>
            </a:r>
            <a:r>
              <a:rPr lang="en-US" sz="6600" b="1" dirty="0" smtClean="0">
                <a:solidFill>
                  <a:srgbClr val="C00000"/>
                </a:solidFill>
              </a:rPr>
              <a:t>.</a:t>
            </a:r>
            <a:endParaRPr lang="en-US" sz="6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46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603</TotalTime>
  <Words>300</Words>
  <Application>Microsoft Office PowerPoint</Application>
  <PresentationFormat>On-screen Show (4:3)</PresentationFormat>
  <Paragraphs>151</Paragraphs>
  <Slides>71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7" baseType="lpstr">
      <vt:lpstr>Andalus</vt:lpstr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Denice Montesano</dc:creator>
  <cp:lastModifiedBy>Denice Montesano</cp:lastModifiedBy>
  <cp:revision>31</cp:revision>
  <dcterms:created xsi:type="dcterms:W3CDTF">2015-11-24T13:29:59Z</dcterms:created>
  <dcterms:modified xsi:type="dcterms:W3CDTF">2015-11-25T18:41:30Z</dcterms:modified>
</cp:coreProperties>
</file>