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9F1C3F-90EE-499A-8EBD-49A256C569AD}" type="datetimeFigureOut">
              <a:rPr lang="en-US" smtClean="0"/>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6CB30-56BE-4E9E-A1A5-2ABAA593640C}" type="slidenum">
              <a:rPr lang="en-US" smtClean="0"/>
              <a:t>‹#›</a:t>
            </a:fld>
            <a:endParaRPr lang="en-US"/>
          </a:p>
        </p:txBody>
      </p:sp>
    </p:spTree>
    <p:extLst>
      <p:ext uri="{BB962C8B-B14F-4D97-AF65-F5344CB8AC3E}">
        <p14:creationId xmlns:p14="http://schemas.microsoft.com/office/powerpoint/2010/main" val="793846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9F1C3F-90EE-499A-8EBD-49A256C569AD}" type="datetimeFigureOut">
              <a:rPr lang="en-US" smtClean="0"/>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6CB30-56BE-4E9E-A1A5-2ABAA593640C}" type="slidenum">
              <a:rPr lang="en-US" smtClean="0"/>
              <a:t>‹#›</a:t>
            </a:fld>
            <a:endParaRPr lang="en-US"/>
          </a:p>
        </p:txBody>
      </p:sp>
    </p:spTree>
    <p:extLst>
      <p:ext uri="{BB962C8B-B14F-4D97-AF65-F5344CB8AC3E}">
        <p14:creationId xmlns:p14="http://schemas.microsoft.com/office/powerpoint/2010/main" val="4142214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9F1C3F-90EE-499A-8EBD-49A256C569AD}" type="datetimeFigureOut">
              <a:rPr lang="en-US" smtClean="0"/>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6CB30-56BE-4E9E-A1A5-2ABAA593640C}" type="slidenum">
              <a:rPr lang="en-US" smtClean="0"/>
              <a:t>‹#›</a:t>
            </a:fld>
            <a:endParaRPr lang="en-US"/>
          </a:p>
        </p:txBody>
      </p:sp>
    </p:spTree>
    <p:extLst>
      <p:ext uri="{BB962C8B-B14F-4D97-AF65-F5344CB8AC3E}">
        <p14:creationId xmlns:p14="http://schemas.microsoft.com/office/powerpoint/2010/main" val="2452069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9F1C3F-90EE-499A-8EBD-49A256C569AD}" type="datetimeFigureOut">
              <a:rPr lang="en-US" smtClean="0"/>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6CB30-56BE-4E9E-A1A5-2ABAA593640C}" type="slidenum">
              <a:rPr lang="en-US" smtClean="0"/>
              <a:t>‹#›</a:t>
            </a:fld>
            <a:endParaRPr lang="en-US"/>
          </a:p>
        </p:txBody>
      </p:sp>
    </p:spTree>
    <p:extLst>
      <p:ext uri="{BB962C8B-B14F-4D97-AF65-F5344CB8AC3E}">
        <p14:creationId xmlns:p14="http://schemas.microsoft.com/office/powerpoint/2010/main" val="2043633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9F1C3F-90EE-499A-8EBD-49A256C569AD}" type="datetimeFigureOut">
              <a:rPr lang="en-US" smtClean="0"/>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6CB30-56BE-4E9E-A1A5-2ABAA593640C}" type="slidenum">
              <a:rPr lang="en-US" smtClean="0"/>
              <a:t>‹#›</a:t>
            </a:fld>
            <a:endParaRPr lang="en-US"/>
          </a:p>
        </p:txBody>
      </p:sp>
    </p:spTree>
    <p:extLst>
      <p:ext uri="{BB962C8B-B14F-4D97-AF65-F5344CB8AC3E}">
        <p14:creationId xmlns:p14="http://schemas.microsoft.com/office/powerpoint/2010/main" val="3533393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9F1C3F-90EE-499A-8EBD-49A256C569AD}" type="datetimeFigureOut">
              <a:rPr lang="en-US" smtClean="0"/>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6CB30-56BE-4E9E-A1A5-2ABAA593640C}" type="slidenum">
              <a:rPr lang="en-US" smtClean="0"/>
              <a:t>‹#›</a:t>
            </a:fld>
            <a:endParaRPr lang="en-US"/>
          </a:p>
        </p:txBody>
      </p:sp>
    </p:spTree>
    <p:extLst>
      <p:ext uri="{BB962C8B-B14F-4D97-AF65-F5344CB8AC3E}">
        <p14:creationId xmlns:p14="http://schemas.microsoft.com/office/powerpoint/2010/main" val="381427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9F1C3F-90EE-499A-8EBD-49A256C569AD}" type="datetimeFigureOut">
              <a:rPr lang="en-US" smtClean="0"/>
              <a:t>10/28/2013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56CB30-56BE-4E9E-A1A5-2ABAA593640C}" type="slidenum">
              <a:rPr lang="en-US" smtClean="0"/>
              <a:t>‹#›</a:t>
            </a:fld>
            <a:endParaRPr lang="en-US"/>
          </a:p>
        </p:txBody>
      </p:sp>
    </p:spTree>
    <p:extLst>
      <p:ext uri="{BB962C8B-B14F-4D97-AF65-F5344CB8AC3E}">
        <p14:creationId xmlns:p14="http://schemas.microsoft.com/office/powerpoint/2010/main" val="171447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9F1C3F-90EE-499A-8EBD-49A256C569AD}" type="datetimeFigureOut">
              <a:rPr lang="en-US" smtClean="0"/>
              <a:t>10/28/2013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56CB30-56BE-4E9E-A1A5-2ABAA593640C}" type="slidenum">
              <a:rPr lang="en-US" smtClean="0"/>
              <a:t>‹#›</a:t>
            </a:fld>
            <a:endParaRPr lang="en-US"/>
          </a:p>
        </p:txBody>
      </p:sp>
    </p:spTree>
    <p:extLst>
      <p:ext uri="{BB962C8B-B14F-4D97-AF65-F5344CB8AC3E}">
        <p14:creationId xmlns:p14="http://schemas.microsoft.com/office/powerpoint/2010/main" val="3923376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9F1C3F-90EE-499A-8EBD-49A256C569AD}" type="datetimeFigureOut">
              <a:rPr lang="en-US" smtClean="0"/>
              <a:t>10/28/2013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56CB30-56BE-4E9E-A1A5-2ABAA593640C}" type="slidenum">
              <a:rPr lang="en-US" smtClean="0"/>
              <a:t>‹#›</a:t>
            </a:fld>
            <a:endParaRPr lang="en-US"/>
          </a:p>
        </p:txBody>
      </p:sp>
    </p:spTree>
    <p:extLst>
      <p:ext uri="{BB962C8B-B14F-4D97-AF65-F5344CB8AC3E}">
        <p14:creationId xmlns:p14="http://schemas.microsoft.com/office/powerpoint/2010/main" val="3057017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9F1C3F-90EE-499A-8EBD-49A256C569AD}" type="datetimeFigureOut">
              <a:rPr lang="en-US" smtClean="0"/>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6CB30-56BE-4E9E-A1A5-2ABAA593640C}" type="slidenum">
              <a:rPr lang="en-US" smtClean="0"/>
              <a:t>‹#›</a:t>
            </a:fld>
            <a:endParaRPr lang="en-US"/>
          </a:p>
        </p:txBody>
      </p:sp>
    </p:spTree>
    <p:extLst>
      <p:ext uri="{BB962C8B-B14F-4D97-AF65-F5344CB8AC3E}">
        <p14:creationId xmlns:p14="http://schemas.microsoft.com/office/powerpoint/2010/main" val="2664148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9F1C3F-90EE-499A-8EBD-49A256C569AD}" type="datetimeFigureOut">
              <a:rPr lang="en-US" smtClean="0"/>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6CB30-56BE-4E9E-A1A5-2ABAA593640C}" type="slidenum">
              <a:rPr lang="en-US" smtClean="0"/>
              <a:t>‹#›</a:t>
            </a:fld>
            <a:endParaRPr lang="en-US"/>
          </a:p>
        </p:txBody>
      </p:sp>
    </p:spTree>
    <p:extLst>
      <p:ext uri="{BB962C8B-B14F-4D97-AF65-F5344CB8AC3E}">
        <p14:creationId xmlns:p14="http://schemas.microsoft.com/office/powerpoint/2010/main" val="2836106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9F1C3F-90EE-499A-8EBD-49A256C569AD}" type="datetimeFigureOut">
              <a:rPr lang="en-US" smtClean="0"/>
              <a:t>10/28/2013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6CB30-56BE-4E9E-A1A5-2ABAA593640C}" type="slidenum">
              <a:rPr lang="en-US" smtClean="0"/>
              <a:t>‹#›</a:t>
            </a:fld>
            <a:endParaRPr lang="en-US"/>
          </a:p>
        </p:txBody>
      </p:sp>
    </p:spTree>
    <p:extLst>
      <p:ext uri="{BB962C8B-B14F-4D97-AF65-F5344CB8AC3E}">
        <p14:creationId xmlns:p14="http://schemas.microsoft.com/office/powerpoint/2010/main" val="208356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url?sa=i&amp;source=images&amp;cd=&amp;cad=rja&amp;docid=0Ud0k7AEF2cDtM&amp;tbnid=RFdRLLHu5MtBXM:&amp;ved=0CAgQjRwwAA&amp;url=http%3A%2F%2Flatinopia.com%2Flatino-art%2Fcarmen-lomas-garza%2F&amp;ei=F6luUt4Ysq7gA9uhgXA&amp;psig=AFQjCNFqYKyIpRU6uGcRqw309udyMRUoaQ&amp;ust=1383070359175674"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source=images&amp;cd=&amp;cad=rja&amp;docid=1MlXUngcjbd3MM&amp;tbnid=GIKqWpJ3Iq0DAM:&amp;ved=0CAgQjRwwAA&amp;url=http%3A%2F%2Fmati.eas.asu.edu%2FChicanArte%2Fhtml_pages%2Fgarza17.lrgest.html&amp;ei=UKluUsbaEu2v4AOl7YGAAQ&amp;psig=AFQjCNEG-k1IWWlhKipzepuG7v5114j13w&amp;ust=1383070416430672"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source=images&amp;cd=&amp;cad=rja&amp;docid=qcEuCVQRvCtu8M&amp;tbnid=l_KRUVB3JmhxvM:&amp;ved=&amp;url=http%3A%2F%2Fschools.fsusd.k12.ca.us%2Fschools%2Fgreenval%2FTeachWeb%2FKristinCl%2Fvocabart.htm&amp;ei=tKluUpKrGPWv4APGwYG4Dw&amp;psig=AFQjCNE6Cse7TKA4Yqv9RaUwLAkRRi5kZg&amp;ust=1383070516438925"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source=images&amp;cd=&amp;cad=rja&amp;docid=ZeofY-n19Jlm5M&amp;tbnid=Zi48kSFzOUNDjM:&amp;ved=&amp;url=http%3A%2F%2Fcarmenlomasgarza.com%2Fartwork%2Fpaintings%2F&amp;ei=H6puUpyZBK3I4APu-oGADA&amp;psig=AFQjCNGx3GKLYIw_tzzVqhF9Fqv8zTjyZg&amp;ust=1383070623124631"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sa=i&amp;source=images&amp;cd=&amp;cad=rja&amp;docid=ZeofY-n19Jlm5M&amp;tbnid=gTleUViZulM8oM:&amp;ved=&amp;url=http%3A%2F%2Fcarmenlomasgarza.com%2Fartwork%2Fpaintings%2F&amp;ei=TqtuUvLjBbTC4APjiYFQ&amp;psig=AFQjCNHppwIiFDQ3vlP_jb5Fn99bAG1j1g&amp;ust=1383070926175029"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frm=1&amp;source=images&amp;cd=&amp;cad=rja&amp;docid=wL0Fs1O9Pd6qbM&amp;tbnid=VKF9Vz2z_sPrhM:&amp;ved=0CAUQjRw&amp;url=http%3A%2F%2Fphotopath.livejournal.com%2F302431.html&amp;ei=66tuUoJZr93gA7-IgLgG&amp;bvm=bv.55123115,d.dmg&amp;psig=AFQjCNH7jFRnu-KjDDu3SCM-Vgd_PQhspg&amp;ust=1383071011941527"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amp;esrc=s&amp;frm=1&amp;source=images&amp;cd=&amp;cad=rja&amp;docid=npaGql_Dj2PJnM&amp;tbnid=pZwbicc5Q0k7ZM:&amp;ved=0CAUQjRw&amp;url=http%3A%2F%2Ffc.cedar-falls.k12.ia.us%2F~trawk%2FFOV2-00014AEA%2Fpages%2FEl%2520Milagro-Carmen%2520Lomas%2520Garza-1987%2520copy.htm&amp;ei=paxuUveCOrGg4APL_4DgBg&amp;bvm=bv.55123115,d.dmg&amp;psig=AFQjCNEF33Iou7rVuSqN56hdwlaaRFOSMA&amp;ust=1383071230899560"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amp;esrc=s&amp;frm=1&amp;source=images&amp;cd=&amp;cad=rja&amp;docid=lnR58YHsn7rw0M&amp;tbnid=GJ-urNhaApht8M:&amp;ved=0CAUQjRw&amp;url=http%3A%2F%2Fwww4.gvsu.edu%2Fwrightd%2FSPA%2520307%2520Death%2FLa%2520Llorona.htm&amp;ei=2axuUtL5ArD-4AO6xIGIAw&amp;bvm=bv.55123115,d.dmg&amp;psig=AFQjCNEF33Iou7rVuSqN56hdwlaaRFOSMA&amp;ust=1383071230899560"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3124200"/>
            <a:ext cx="7696200" cy="3416320"/>
          </a:xfrm>
          <a:prstGeom prst="rect">
            <a:avLst/>
          </a:prstGeom>
        </p:spPr>
        <p:txBody>
          <a:bodyPr wrap="square">
            <a:spAutoFit/>
          </a:bodyPr>
          <a:lstStyle/>
          <a:p>
            <a:r>
              <a:rPr lang="en-US" dirty="0" smtClean="0"/>
              <a:t>Widely known for works that celebrate the traditions of her family and her South Texas Latino community, Carmen Lomas Garza has been active as a painter, printmaker, muralist, and children’s book illustrator since the 1970s. Born in Kingsville, Texas, she experienced institutionalized racism in a segregated school system that punished Mexican American students for speaking Spanish. Through her art, which draws on her childhood memories and depicts the relationship between family and community, Garza challenges the legacy of repression while establishing the folk art idiom, as employed by nonwhite and immigrant artists, as a vital element of American modernism.</a:t>
            </a:r>
          </a:p>
          <a:p>
            <a:r>
              <a:rPr lang="en-US" dirty="0" smtClean="0"/>
              <a:t>Garza’s art illustrates how, despite racial inequities, cultural conflict, and urban pressures, the Mexican American community has sustained a rich and vital cultural identity.</a:t>
            </a:r>
            <a:endParaRPr lang="en-US" dirty="0"/>
          </a:p>
        </p:txBody>
      </p:sp>
      <p:sp>
        <p:nvSpPr>
          <p:cNvPr id="5" name="AutoShape 2" descr="data:image/jpeg;base64,/9j/4AAQSkZJRgABAQAAAQABAAD/2wCEAAkGBwgHBgkIBwgKCgkLDRYPDQwMDRsUFRAWIB0iIiAdHx8kKDQsJCYxJx8fLT0tMTU3Ojo6Iys/RD84QzQ5OjcBCgoKDQwNGg8PGjclHyU3Nzc3Nzc3Nzc3Nzc3Nzc3Nzc3Nzc3Nzc3Nzc3Nzc3Nzc3Nzc3Nzc3Nzc3Nzc3Nzc3N//AABEIAIUAyAMBIgACEQEDEQH/xAAcAAACAgMBAQAAAAAAAAAAAAAEBQMGAAIHAQj/xABBEAACAQMDAgUBBAcGAwkAAAABAgMABBEFEiExQQYTIlFhcRRCgZEHFSMyobHBM1JysuHwJCZjFiU0Q1NUYoLx/8QAGQEAAwEBAQAAAAAAAAAAAAAAAgMEAQUA/8QAJBEAAgIBBAICAwEAAAAAAAAAAAECEQMEEiExIkEyURNCYRT/2gAMAwEAAhEDEQA/AKzplyI9MjkJyycIp7Uz8L6wlrrDXd8SA4xkdqR6cN9qq9ganKYOBRbbQi3GW5HUrO8jvElmg5RuhxVp0bLWJGfuVzPwjqSrC0EhAxXTNCkWSzJX+7iosypnShLdisCheJXYfZ3OD1qcvDtb9hJ+VawpJvYCVQM9KJaObaf2iVIx7asrjsh1KP0sE3dBVrhNuV4SQfhVVuVZdUi2kZ3Dmnepa9baTCrXtzCuR6V7n6CvLgzKm6SGm6ADo4/A1551sOrsPzqkar43kEDNaxBRkrvkGOfeqLqGv395IWm1DjPADkD+FNSkxf4qXkzugltz0c/xr0tD/fb864po3iW8srhXWdpU6MC2Q34dvwq3Wf6SIFlCXMJIwMkL0otrXaAcK6Zfcw9pX/OvCYv/AFm/Olul+IrDVOLO4gdj93dg/lTTMp/8tPzoG0A012REx/8AuGpJroQxcTE896eOJd3ESYpHr6yeT6kRee1LkOw/IEsCgtgGnYH2FQ3Zix/buean09ZDajbGhHzUF4JccxRil+yoy/fGkSnts61TtLl26eAOpY8VbdU40G4JxwnaqVZZW0QDrnNX4J7U/wCkms6QUk0iuQDW0hJYMSSahDDKnPJNSL6uaZZDRsc7ualD7VIyahjIcnPJFSIpYnA6Vp6jzU23aNej/oP/ACrKj1Jv+6r0f9Fv5V5To5WkbRVdOgK6bDL91+/4mpVCD941ZdEtI5/Alqdg3gNzj5NInsZDKVC4HvRRluNyY9tV7N9IBVnaIEnPFdb8HeZ9iw45IqgeGIESRoyATxXSfDZ9DjHTipsxRipYiBUh8+TKuTuOSBRBSABsK/A9q0ZpkuZBGUCBscnmlniDWZ7SzfgK5BGR92oWuSpJyZBfxxrddcY5rn2rzyXetSwiRxCpPLHooOf41JLrd9cLI0spfAJzuHT3pVqt2siq4BLugDP/AC/rRwg7HScUiDXtQZpljJ2Rx+mNR2A46f1pQ1xJJ+/lx8ijILX7bchzkn5HarNY6PbpF/YgnuTVDnHEhUcM8ztPgp4lkXhN+ff5rYPPHucxkg/FXj9VQrj0ZHsRUj6fC8ZQxjae1KerX0P/AMEvsp1rfEMGR2SQd1GD/Or34W8ay2pRNTkkltunmb/Unz81UNZ0BogZrYYK88UntriRHAk59j0OaelGcbRDkjLHKpH0jaXdpeRJPBM7owyCpyKWa6Y/J9LOee9Uv9HGtSRSfZVcbJDj1HOG9vof51dtbeU25Z2j2/FRzjtdBY15WAad5RtvUZQfiobsQYOPNNFaY0xtfQ8YX5qG+M207pYvwpXspBNbOzw5Pjgbap9sCLWMjB4q0eJJCPDkmSCTgcVW7dCIlUL2qpOkS6hOXR4RIuWZeB2FTW8itD7Edc9qKgsp5gJCQFHXJoG4t83jIHG37xU01MnWJs9tpWyRGNxz1oyOOXOcqpPXFetagRIYDge4qeCEL1yTj3rykH+CV0CalDjSr45ziBifyr2tNcLHTbtUOEWFt3zxWVsXaPTwuPYb4PXd4JtQech/81CXYRUIU4PvR/gof8lW3GfS/wDOk00Ek0m4MAoboadiaTditS5KEXEL8NW8vntJnIFdE8N8F6pfhwtH5sTMGDHIIq5aC21iueaHUB6fnCRXssMU87bXd19RAPH0qja9JcxTO1w5mMgyMkbI/nFW/WbjYt2OEUggHHeud38klw3lSkcHBzztqOCtnQjxERySWqySnzQpzjCvkH3pfdzAYRPUhzwT09qN1e1EcayqAc+y9aTAtKVWIBmJxtxzVcYrsnySfQdpU7C9gVMgE7Tiug2kRwPUB8VV9D0lrdxPIwDYySPuj2Hz80RcWlq8m+WUR57GTLH61Lnqci7SqWOHJZ3TngitSBGpdzhR1NCaX5a4RZt6nkc9KL1JYooQj9JM5J7CpNiujob7jYv/AFhHdymC3sjKnRnZgo/AnqapGuWws9RdNpUBujDBqyXd9CkkKLZynzDiIq234496E8VQNd2EF8UdSh8t949VW4W48ejl6lb037AtC1BLUyOerEEdeCK6FpeorfWDiQEOCCufbFcihbbhlZQ2ejCrh4dubq6LcelR6pMf60zNC1ZHjkdG0wRm25t3c+4qK9VNvFq4r3RZAtpg3e34xXl9KCv/AIzd+FQ1yUoU+J2xoIXG3LDik0dyihR04pp4o/a6XbQq+d7jmlQ0pwv9oMVTtbihc5NPgMub9o7N4oxnPBNSeH4rZone5I5POaWXNu8a7BuZj0ojTLQvEwkyB3p04XBImjPbLdQ1v57WJwkBG3HGKDS5YMSoBHtWttEiFwRnaeCaKsoB9o3ce/xRQhCEakyuW6TuPsVau2+wuncYHkOcfhWUf4hg8yyvXJAYQNgDp0rKCJuqaUkv4eeDtRtovCNvAz/tAG4x7mhLpZHX9kSATzj2pHoDvHpsHlruDAk/nRj6lcW9xtKNtPQYqhY2nZyMme6i10W7RUiiwI+RtGfg07tbpbZZXb9/Hox3NIPDnMDM+CSacRrGyuGyxwfSPalZuS7TLwRX9XvjdStmZSrn1Ljof9+9JdatzD5YU+ZJjlwemfeptWk+zSSNEqsF6Z6Gk0erNv8AMnRmY9Cwz+Xb+FIimWOS9gF3MFAjcuCvTHIH1FL4ZD9rRyE4YcqMUZqVxDM2Y3PXJBoCIL5ilM/vCqf1Jf3L1DD9otdoJViMbh2oU+G4WKseWXqx6t9femOj7WjXmm4Ear6jgVz97iztxwqStii0sktMDAVifxpk0cdxB5LjnsaV3M4eZiCRGvcc1ul/ErIDG4+H4J+nvSrbdhUlwbjTI3K7lD7OANx9Nb6vZeZotzDtG0JuX4IOR/KoRdSCbzFheJG52vzTL7UklrIrqMFOeabFvcA4RcGcpTaZtpRTu9+lXHw2EWAJFGOQTkGqS+RM23sxxVq8OXO6dkDHAAKgdxV2T4nDivIv2jllt9ot1f3JNb3nmbT/AMNGtLIpVQet5F+FrSWaJgcPM341DRRZrrx/ZWKkAevOBUr+gAqm4+1DXxDzWKeoDrzTdY43CnIyelVw6Mq3QrCkxgSnY57Y5qR1kLLHCPqRTSGwt2YmeQllGRk16mpWdpbNA0Yac5AGKKrDyQhCQKsccEJM2D9Oc15ZeuQskXo9iKI01PMjcsm0/wB00zt7VFI65xyKXGPtmTTvgT69boNEv38vH/DSc+3prKO1+IL4c1T0tj7NIef8NZTFyT5VbK/4B0SO/wDC8Us25ck7SPrROrWH6tBV0Yx/dJGRTD9HR/5Ksf8A7/5jTu/iS6sDHKoYY781X/RbipY6KrpJEW4EDDc4Hai5bzypMJFIxx900q0pnWe4jdcbWwv0rXV7pos7GC54+tTZ3zwHpE9lCnWZDJJIxXaW4APOP9arOpTbkAX8c9aKvLrbMxLHk4b1Zx9MmlM8vmHPftml40/Y+b9EDtxwPzqfSgjTOZ5o40Rc+psE/AHehnaoifyqjtURuTi7OiaM58gMDkDvTC4uRGvqzg+1VXwpqPo+yy9R0+lWd2GMYzXMyxcZUzuafNvhaZCNQsYzsLhpDzsUZJ/CplubiUp5Gk3Tlv3WICg4qCe0ilUb4wCOVcDpUDy30KhI7ltp+8XbIoYuJQr+0T3GqzvIbaWwdZgAWw4YL9T71vNm1sp5pHGPLZvpxUunQbYCGwXYYPHaq94u1HyrT7DE3qlwXPsoP9adGO6SokzzUIu2VSM7ipz1qxeHGjt73fNHhGHDr2+tVtUxinGk3YgcrMNy9GB/nVklwcqEjo6xLjcjhlIznrkUHdeYBlGCj6VFYXkLQKY1xxWXEyhCzruGf3fep5RKEzDLm+tN53hQc0ZZ30U926qFUgenJpPBL5upoFjYYU4WmFtaRwM8pQghsqD70/FFONewXJp2easbjfGVJXnHWpDFJJdpLJ93HIofUpZGtwZWywOcGm+nsriFXUBWXkdzXna4Z51W6+WMbbdBcIrYfzO+elNCAyAZCH3zVY84i9LFuAdoA7Cif2k+sLJKcWqrhfV1r2ynwa5pdjHxKw/7OanluDav/lNZQ3iWe3HhvUQMY+zuB9dtZQx6Ay3YB+j6YJ4OsAT/AHv5mn73UYRhvXPtmqD4Mv3i8PrBjI2kpz80xtr2dU9cUaE5PXOavcYpeRJHK2vFB88EEdw8sTZL8mq/rscmfMTr90+x96NtLiSWVvNK5zwFGKzU/KMDK7EE9qiy8sswt0c7u/OYtvbOOtBFuCDyc0+awu72Z0soJbgDIIiBIH40qvrC5sZPLvIHhfGcOOtbBOheXvgCJ5rDzit44/NmEaNgk4BqxQ+F7mOIzSKrcZADAf8A7TUrJm/sVaVFJHNFPtwhfYT9RV5t5C0IB9q20vwpPcWUMMsZiGC4LYyXxx0oiGARAxvww4Oaj1cdrVnQ0Mri6Ilk2eluV7Vq80eeBitnHlg7mGKE2RPLkL+GalUEy/8AK4kt7qqWlnLI2cBccd/iue3Fw91PLcTHMjn/AGKulzYvrOqQWiAiGMFm9ielA6n4SnhgLxANICT06/FdHBi8bRytVmc50yrM7EjI/d4ovT4/tEoXv2xUiaVJIwADLIThVbj+NGNZah4ecXUltkJ6WYEMqkjvjpTXBiEy06XBIkIEyEk9MjmjXQwuol4DdAapi+MdQ9LKkXxxXs3iy4uDG1zGH2cgCkOLY5ZUWeJx+v8AA7JTG+deVA+pqs+HdQfUNTedkC+nGKfXSCQshLh8fvA8UUfF2FakiK5iS4iGzL/I7U30iG0ggd55yr45BNC6Ta/ZkIMm/PUGtNYtHmx5OxfcHoa9VsY3auhkIbcp5zKRk8Y71tC27gkhewFABrmO08mYqSehXoBW1lKc7c5wKJKuROWLcYuvZrrwjk0K/aOViEiYEEdOKygryVxo+qIRkGJ8498V7SYPgdqbxySYp8NWkz6PayxIcMGGQfmj4LHV0by4wBGepI7Vr4QknGhWgBjWHnJZ8cZParLJqdjaKN8ysSOitVUp3FbmT4JLHdLsSRWElldYkZjuGSxq1aZ4Ujuyt1q2fJK5FvyN3y3x8UX4cSz1dmugivHCQBnn1f7xVhkO/OetCo7ujJzroEAtraJIraJY44/3URQq/kKU6npdrqCzRXUEcsbepMjJB78088obsHGTWG2GRtHNNjBInlkKbbeE9IjHpsot7D0SEdf9aa2WhQxKPMBfafSOgH4UfdRi2kxIAYZDyP7p96OtE/Y7N27acZJzTOhUpA8VugUKFHp6HFIvEuj5T7ZAOv8AaqB0+atGwIeuBSvWNdstLHlS/tZnGBCnJI+fYUGWCyx2hYc8sE9xQpoNmCcM3XnitHQLGWdlzjgLTa8sB/bxIfKIy0ZOWi+D8fNK7qEvkDgYG1B95j0ArkzxzjLazvRzQnDehx4UtEeH7QE9TyEZ+BVu/VMLgbowVPJpDEw0rRS5KK8EY/fOFL+35020TX/tK+TqMcdvKOFdGJjf6E9662OMoQ4OBnnuyMFuvD1odTtQyfsxyFxwTmi1s4IZLgpEhVzhlZcg/WnFwi4jk6lDwaBlIzt7k5NFucjIuiqa5+jbR9ZU3FkDp904JDQj9m3+JOn5Yrlfijwjq3huQC/g3QMcJcxDKN8E9j8Gvoa1YC2cZ7nGaj1Wyg1fS7mwmRXW4hYYbsccH86BoYshwjwSimWRj2q5xGMFiOvfvXNre9vNEuZrfAWaNykisOjA4P8AGj4vF13FndCjUmUWmUxyJIv9u8byPsYZHBrc42MZeQPaqna69fsgkFgpDd1brRC+IrlWzJp8mPg5pW6P2PSl9FlumU2bOqkcUDaQTFkcoUBzzQI8TRyFQ1pcKR229ambxJaMQD5sR7gpWt2Hv4pol1FfJ0nUQwI3W75J7nFZQur63p91pV3GJBuaFtoYd8VlYuBOeW6XJzcSyqoUSuFHYMcVgeRiBlmJ4Az3rSmXhuyOo+IdMsxnE11GGx/d3An+ANPpEh37wfpA8P8AhuzsT/bbfMnPvIev5dPwpuDnmo5WBPpHFZn05PIokbI2dgDuHJFERgvECf3u9AMcdeRRlm+QVpj6Jn2Q3tqs8bKRz70siv8A9XK63Qc4Hp2Lkt+FWF03Dg0Hd2SXUe1shhyGHavKVrk2SVFVvL/XtTkC26/q62PyDKR8nt+FSWWkQWWHA8ycnLSSckn6mmLxPC+2dfo/vUhTcwzRp10ZtR5ParIElPJUYPYkfWq8LKGz1C5vLtttvDjyRtHfnjjrnirgFwozS+9ggkvbcum4gHaOoB98VtKdWAsksbaXsRQaXPqztdajlYFy0Ft2T5PuacpYIbdYSisuMEMAQaPChI8DvXqUUpcmximuSK1ga1iMaSv5Z+4WJC/TPT6CtsZkzUkvStUUYSlsZ0SoPSB8mt7Uetx8+1a42qvb1c17C+XKL0zyax9C78jin6V9Flg8Y3E9rbkxXcazZUcbujfyH51VbTTm8zddIURezd67n+kW3QWVpccblcpk+xGf6VyfVG3yVJmyNcI6ulxRm7YukmkyNkjKB7HFSQ3MwUn7Sw+d1RP1qGW2a4RRH196QluRdk8VaGtvd3mA0U+Qe9ErdXmcv5b/AFWlNpbXFsQrNle2KdIvpGaRkuLpGwSkraIL26LWFwr20e5kbnbWVl+v/BT/AOBv5VlHiknHkRmgtxUaun6JLdZfGAmfk21s8iD/AORwoP4AmsrKvOWjtijHFZntWVlHExkE5KDPUZ4B7URYMdzf4sVlZRrpicnYzWtSOTWVlLPPoiliWVWVxkYpWyeQ5QHK9ge1ZWUaNJHztXntQ6Za6UHHGO1ZWVRH4k8/kFHk16tZWUp9lMejJK9x6RWVlZ7PMkkP7I/4l/mKiWb7NHkLuLMeSfmsrK8KXyEn6QF83w15jH1JMjDHycf1rkV3yRWVlQ6rs7GhASQrgsoYA5KnvVmsf0jX9rbGNtN0x4YxtVPI28fnWVlMwLgzWtpoPsvGemaoVF34Ws8nqY5Sn9KtumaDousJuSyktfYLNux/CsrKe0n2c6GbJdWBeJvA1rbaLf3MF5KDHA7bWUHOBnFZWVlAoR+imWST9n//2Q=="/>
          <p:cNvSpPr>
            <a:spLocks noChangeAspect="1" noChangeArrowheads="1"/>
          </p:cNvSpPr>
          <p:nvPr/>
        </p:nvSpPr>
        <p:spPr bwMode="auto">
          <a:xfrm>
            <a:off x="155575" y="-601663"/>
            <a:ext cx="1905000" cy="1266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t1.gstatic.com/images?q=tbn:ANd9GcSXbXgMqkJ10jGzQdHYNrCoytafM0zrUxJyf1E5l70Fd_B61qLj">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575" y="31750"/>
            <a:ext cx="5486400" cy="309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485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ati.eas.asu.edu/ChicanArte/images/image17/image17_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8763000" cy="65133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81600" y="5943219"/>
            <a:ext cx="4572000" cy="1323439"/>
          </a:xfrm>
          <a:prstGeom prst="rect">
            <a:avLst/>
          </a:prstGeom>
        </p:spPr>
        <p:txBody>
          <a:bodyPr>
            <a:spAutoFit/>
          </a:bodyPr>
          <a:lstStyle/>
          <a:p>
            <a:r>
              <a:rPr lang="en-US" sz="4000" b="1" i="1" dirty="0" err="1" smtClean="0"/>
              <a:t>Cascarones</a:t>
            </a:r>
            <a:r>
              <a:rPr lang="en-US" sz="4000" dirty="0" smtClean="0"/>
              <a:t/>
            </a:r>
            <a:br>
              <a:rPr lang="en-US" sz="4000" dirty="0" smtClean="0"/>
            </a:br>
            <a:endParaRPr lang="en-US" sz="4000" dirty="0"/>
          </a:p>
        </p:txBody>
      </p:sp>
    </p:spTree>
    <p:extLst>
      <p:ext uri="{BB962C8B-B14F-4D97-AF65-F5344CB8AC3E}">
        <p14:creationId xmlns:p14="http://schemas.microsoft.com/office/powerpoint/2010/main" val="223960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chools.fsusd.k12.ca.us/schools/greenval/TeachWeb/KristinCl/images/garza_bi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91000" y="6019800"/>
            <a:ext cx="2589170" cy="707886"/>
          </a:xfrm>
          <a:prstGeom prst="rect">
            <a:avLst/>
          </a:prstGeom>
          <a:noFill/>
        </p:spPr>
        <p:txBody>
          <a:bodyPr wrap="none" rtlCol="0">
            <a:spAutoFit/>
          </a:bodyPr>
          <a:lstStyle/>
          <a:p>
            <a:r>
              <a:rPr lang="en-US" sz="4000" dirty="0" smtClean="0"/>
              <a:t>Empanadas</a:t>
            </a:r>
            <a:endParaRPr lang="en-US" sz="4000" dirty="0"/>
          </a:p>
        </p:txBody>
      </p:sp>
    </p:spTree>
    <p:extLst>
      <p:ext uri="{BB962C8B-B14F-4D97-AF65-F5344CB8AC3E}">
        <p14:creationId xmlns:p14="http://schemas.microsoft.com/office/powerpoint/2010/main" val="2895147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chools.fsusd.k12.ca.us/schools/greenval/TeachWeb/KristinCl/images/A_Ver_brochure_22_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269"/>
            <a:ext cx="9144000" cy="69844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6019800"/>
            <a:ext cx="2900089" cy="707886"/>
          </a:xfrm>
          <a:prstGeom prst="rect">
            <a:avLst/>
          </a:prstGeom>
          <a:noFill/>
        </p:spPr>
        <p:txBody>
          <a:bodyPr wrap="none" rtlCol="0">
            <a:spAutoFit/>
          </a:bodyPr>
          <a:lstStyle/>
          <a:p>
            <a:r>
              <a:rPr lang="en-US" sz="4000" b="1" dirty="0" err="1" smtClean="0"/>
              <a:t>Quinceañera</a:t>
            </a:r>
            <a:endParaRPr lang="en-US" sz="4000" b="1" dirty="0"/>
          </a:p>
        </p:txBody>
      </p:sp>
    </p:spTree>
    <p:extLst>
      <p:ext uri="{BB962C8B-B14F-4D97-AF65-F5344CB8AC3E}">
        <p14:creationId xmlns:p14="http://schemas.microsoft.com/office/powerpoint/2010/main" val="434942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armenlomasgarza.com/wp-content/uploads/galleries/post-142/full/wc-curander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29" y="0"/>
            <a:ext cx="9220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67400" y="381000"/>
            <a:ext cx="2831416" cy="830997"/>
          </a:xfrm>
          <a:prstGeom prst="rect">
            <a:avLst/>
          </a:prstGeom>
          <a:noFill/>
        </p:spPr>
        <p:txBody>
          <a:bodyPr wrap="none" rtlCol="0">
            <a:spAutoFit/>
          </a:bodyPr>
          <a:lstStyle/>
          <a:p>
            <a:r>
              <a:rPr lang="en-US" sz="4800" b="1" dirty="0" err="1" smtClean="0"/>
              <a:t>Curandera</a:t>
            </a:r>
            <a:endParaRPr lang="en-US" sz="4800" b="1" dirty="0"/>
          </a:p>
        </p:txBody>
      </p:sp>
    </p:spTree>
    <p:extLst>
      <p:ext uri="{BB962C8B-B14F-4D97-AF65-F5344CB8AC3E}">
        <p14:creationId xmlns:p14="http://schemas.microsoft.com/office/powerpoint/2010/main" val="3172744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armenlomasgarza.com/wp-content/uploads/galleries/post-142/full/wc-cakewalk.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716"/>
            <a:ext cx="9144000" cy="68492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30486" y="8716"/>
            <a:ext cx="2399760" cy="769441"/>
          </a:xfrm>
          <a:prstGeom prst="rect">
            <a:avLst/>
          </a:prstGeom>
          <a:noFill/>
        </p:spPr>
        <p:txBody>
          <a:bodyPr wrap="none" rtlCol="0">
            <a:spAutoFit/>
          </a:bodyPr>
          <a:lstStyle/>
          <a:p>
            <a:r>
              <a:rPr lang="en-US" sz="4400" b="1" dirty="0" smtClean="0">
                <a:solidFill>
                  <a:schemeClr val="bg1"/>
                </a:solidFill>
              </a:rPr>
              <a:t>Cakewalk</a:t>
            </a:r>
            <a:endParaRPr lang="en-US" sz="4400" b="1" dirty="0">
              <a:solidFill>
                <a:schemeClr val="bg1"/>
              </a:solidFill>
            </a:endParaRPr>
          </a:p>
        </p:txBody>
      </p:sp>
    </p:spTree>
    <p:extLst>
      <p:ext uri="{BB962C8B-B14F-4D97-AF65-F5344CB8AC3E}">
        <p14:creationId xmlns:p14="http://schemas.microsoft.com/office/powerpoint/2010/main" val="3919335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http://grasshopper-toys.com/found/img44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219075"/>
            <a:ext cx="9207500" cy="70770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86400" y="0"/>
            <a:ext cx="2558842" cy="769441"/>
          </a:xfrm>
          <a:prstGeom prst="rect">
            <a:avLst/>
          </a:prstGeom>
          <a:noFill/>
        </p:spPr>
        <p:txBody>
          <a:bodyPr wrap="none" rtlCol="0">
            <a:spAutoFit/>
          </a:bodyPr>
          <a:lstStyle/>
          <a:p>
            <a:r>
              <a:rPr lang="en-US" sz="4400" b="1" dirty="0" err="1" smtClean="0"/>
              <a:t>Una</a:t>
            </a:r>
            <a:r>
              <a:rPr lang="en-US" sz="4400" b="1" dirty="0" smtClean="0"/>
              <a:t> </a:t>
            </a:r>
            <a:r>
              <a:rPr lang="en-US" sz="4400" b="1" dirty="0" err="1" smtClean="0"/>
              <a:t>Tarde</a:t>
            </a:r>
            <a:endParaRPr lang="en-US" sz="4400" b="1" dirty="0"/>
          </a:p>
        </p:txBody>
      </p:sp>
    </p:spTree>
    <p:extLst>
      <p:ext uri="{BB962C8B-B14F-4D97-AF65-F5344CB8AC3E}">
        <p14:creationId xmlns:p14="http://schemas.microsoft.com/office/powerpoint/2010/main" val="3270647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fc.cedar-falls.k12.ia.us/~trawk/FOV2-00014AEA/images/El%20Milagro-Carmen%20Lomas%20Garza-1987%20cop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
            <a:ext cx="7336309" cy="54288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52800" y="5729291"/>
            <a:ext cx="4038600" cy="646331"/>
          </a:xfrm>
          <a:prstGeom prst="rect">
            <a:avLst/>
          </a:prstGeom>
          <a:noFill/>
        </p:spPr>
        <p:txBody>
          <a:bodyPr wrap="square" rtlCol="0">
            <a:spAutoFit/>
          </a:bodyPr>
          <a:lstStyle/>
          <a:p>
            <a:r>
              <a:rPr lang="en-US" sz="3600" b="1" dirty="0" smtClean="0"/>
              <a:t>El </a:t>
            </a:r>
            <a:r>
              <a:rPr lang="en-US" sz="3600" b="1" dirty="0" err="1" smtClean="0"/>
              <a:t>Milagro</a:t>
            </a:r>
            <a:endParaRPr lang="en-US" sz="3600" b="1" dirty="0"/>
          </a:p>
        </p:txBody>
      </p:sp>
    </p:spTree>
    <p:extLst>
      <p:ext uri="{BB962C8B-B14F-4D97-AF65-F5344CB8AC3E}">
        <p14:creationId xmlns:p14="http://schemas.microsoft.com/office/powerpoint/2010/main" val="2155086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4.gvsu.edu/wrightd/SPA%20307%20Death/LaLloron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26" y="-15330"/>
            <a:ext cx="9216826" cy="68733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62600" y="685800"/>
            <a:ext cx="2369688" cy="707886"/>
          </a:xfrm>
          <a:prstGeom prst="rect">
            <a:avLst/>
          </a:prstGeom>
          <a:noFill/>
        </p:spPr>
        <p:txBody>
          <a:bodyPr wrap="none" rtlCol="0">
            <a:spAutoFit/>
          </a:bodyPr>
          <a:lstStyle/>
          <a:p>
            <a:r>
              <a:rPr lang="en-US" sz="4000" b="1" dirty="0" smtClean="0">
                <a:solidFill>
                  <a:schemeClr val="bg1"/>
                </a:solidFill>
              </a:rPr>
              <a:t>La </a:t>
            </a:r>
            <a:r>
              <a:rPr lang="en-US" sz="4000" b="1" dirty="0" err="1" smtClean="0">
                <a:solidFill>
                  <a:schemeClr val="bg1"/>
                </a:solidFill>
              </a:rPr>
              <a:t>Llorona</a:t>
            </a:r>
            <a:endParaRPr lang="en-US" sz="4000" b="1" dirty="0">
              <a:solidFill>
                <a:schemeClr val="bg1"/>
              </a:solidFill>
            </a:endParaRPr>
          </a:p>
        </p:txBody>
      </p:sp>
    </p:spTree>
    <p:extLst>
      <p:ext uri="{BB962C8B-B14F-4D97-AF65-F5344CB8AC3E}">
        <p14:creationId xmlns:p14="http://schemas.microsoft.com/office/powerpoint/2010/main" val="3828721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152</Words>
  <Application>Microsoft Office PowerPoint</Application>
  <PresentationFormat>On-screen Show (4:3)</PresentationFormat>
  <Paragraphs>10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Schunk</dc:creator>
  <cp:lastModifiedBy>Jennifer Schunk</cp:lastModifiedBy>
  <cp:revision>5</cp:revision>
  <dcterms:created xsi:type="dcterms:W3CDTF">2013-10-28T18:11:34Z</dcterms:created>
  <dcterms:modified xsi:type="dcterms:W3CDTF">2013-10-28T18:30:26Z</dcterms:modified>
</cp:coreProperties>
</file>