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64"/>
  </p:handoutMasterIdLst>
  <p:sldIdLst>
    <p:sldId id="328" r:id="rId2"/>
    <p:sldId id="256" r:id="rId3"/>
    <p:sldId id="257" r:id="rId4"/>
    <p:sldId id="258" r:id="rId5"/>
    <p:sldId id="259" r:id="rId6"/>
    <p:sldId id="260" r:id="rId7"/>
    <p:sldId id="329" r:id="rId8"/>
    <p:sldId id="316" r:id="rId9"/>
    <p:sldId id="32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02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10" r:id="rId28"/>
    <p:sldId id="311" r:id="rId29"/>
    <p:sldId id="323" r:id="rId30"/>
    <p:sldId id="278" r:id="rId31"/>
    <p:sldId id="326" r:id="rId32"/>
    <p:sldId id="334" r:id="rId33"/>
    <p:sldId id="303" r:id="rId34"/>
    <p:sldId id="312" r:id="rId35"/>
    <p:sldId id="305" r:id="rId36"/>
    <p:sldId id="306" r:id="rId37"/>
    <p:sldId id="307" r:id="rId38"/>
    <p:sldId id="320" r:id="rId39"/>
    <p:sldId id="321" r:id="rId40"/>
    <p:sldId id="330" r:id="rId41"/>
    <p:sldId id="308" r:id="rId42"/>
    <p:sldId id="309" r:id="rId43"/>
    <p:sldId id="313" r:id="rId44"/>
    <p:sldId id="331" r:id="rId45"/>
    <p:sldId id="279" r:id="rId46"/>
    <p:sldId id="281" r:id="rId47"/>
    <p:sldId id="333" r:id="rId48"/>
    <p:sldId id="335" r:id="rId49"/>
    <p:sldId id="327" r:id="rId50"/>
    <p:sldId id="319" r:id="rId51"/>
    <p:sldId id="294" r:id="rId52"/>
    <p:sldId id="295" r:id="rId53"/>
    <p:sldId id="317" r:id="rId54"/>
    <p:sldId id="296" r:id="rId55"/>
    <p:sldId id="299" r:id="rId56"/>
    <p:sldId id="297" r:id="rId57"/>
    <p:sldId id="298" r:id="rId58"/>
    <p:sldId id="300" r:id="rId59"/>
    <p:sldId id="336" r:id="rId60"/>
    <p:sldId id="337" r:id="rId61"/>
    <p:sldId id="338" r:id="rId62"/>
    <p:sldId id="318" r:id="rId63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A040C3-C94A-41A5-9426-2FE8E2479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680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5A3B77-455F-4926-8FA8-246469C2A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5C8AD-6DB4-4C84-8C9C-34BD2C88D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20815-78BA-4F80-92D7-73D94E75A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3243BFF-D2A2-47E9-8C98-4B759532B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F6CE9-38AE-4A65-8AED-52F0AD713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D53C3-AA9D-494B-AC01-78E641A1F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F68D-5DB4-40F7-901F-3CDBCD8F4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1A354-18A0-4011-87B3-B32DA29A6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3842-6047-4A6E-925E-C191D0D70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7E627-2234-4E5C-93B0-4E6570453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42F82-F582-4423-8E68-DC09C6AAA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5184C-8C3E-492F-8AB0-2BE5CDD3F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57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76BDE-93EB-4B0E-8F58-9904527985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www.rabbit.org/chapters/san-diego/adoption/Adoption_Photos/HRS_Josephine_7Jan0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www.rabbit.org/chapters/san-diego/adoption/Adoption_Photos/HRS_Josephine_7Jan0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://www.rabbit.org/chapters/san-diego/adoption/Adoption_Photos/HRS_Josephine_7Jan0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www.tcainc.org/photos/farpoint/saavik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://jackmaryetc.com/images/Asia/ThaiPix/TP2o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http://www.regentsprep.org/Regents/biology/units/heredity/genechromosomeidea1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Allele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0772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20700" indent="-520700" eaLnBrk="1" hangingPunct="1">
              <a:spcBef>
                <a:spcPct val="50000"/>
              </a:spcBef>
              <a:buFontTx/>
              <a:buChar char="•"/>
            </a:pP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Alternate forms or versions of a gene.</a:t>
            </a:r>
          </a:p>
          <a:p>
            <a:pPr marL="520700" indent="-520700" eaLnBrk="1" hangingPunct="1">
              <a:spcBef>
                <a:spcPct val="50000"/>
              </a:spcBef>
              <a:buFontTx/>
              <a:buChar char="•"/>
            </a:pP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Slightly different DNA codes.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Allele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3820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20700" indent="-520700" eaLnBrk="1" hangingPunct="1">
              <a:spcBef>
                <a:spcPct val="50000"/>
              </a:spcBef>
              <a:buFontTx/>
              <a:buChar char="•"/>
            </a:pP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Occur at the same location on homologous chromosomes.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Bitmap Image" r:id="rId3" imgW="3761905" imgH="5095238" progId="PBrush">
                  <p:embed/>
                </p:oleObj>
              </mc:Choice>
              <mc:Fallback>
                <p:oleObj name="Bitmap Image" r:id="rId3" imgW="3761905" imgH="5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Dominant allele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229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version of the gene that is expressed (observed) when both alleles are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Dominant allele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Symbolized with a capital letter.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191000" y="5029200"/>
            <a:ext cx="464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Ex:</a:t>
            </a:r>
            <a:r>
              <a:rPr lang="en-US"/>
              <a:t>  </a:t>
            </a:r>
            <a:r>
              <a:rPr lang="en-US" sz="9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Recessive allele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89154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version of the gene that is not expressed (not observed) when both alleles are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Recessive allele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8153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Symbolized with a lower case letter.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191000" y="5029200"/>
            <a:ext cx="464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Ex:</a:t>
            </a:r>
            <a:r>
              <a:rPr lang="en-US"/>
              <a:t>    </a:t>
            </a:r>
            <a:r>
              <a:rPr lang="en-US" sz="9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Genotype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2466975"/>
            <a:ext cx="8153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genetic make-up of an individual.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Genotype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4800" y="1978025"/>
            <a:ext cx="86106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combination of the 2 alleles received for a particular trait.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385175" cy="1431925"/>
          </a:xfrm>
        </p:spPr>
        <p:txBody>
          <a:bodyPr/>
          <a:lstStyle/>
          <a:p>
            <a:pPr algn="ctr"/>
            <a:r>
              <a:rPr lang="en-US" sz="7200" b="0" dirty="0">
                <a:solidFill>
                  <a:srgbClr val="FFFF00"/>
                </a:solidFill>
              </a:rPr>
              <a:t>Genotype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43000" y="1219200"/>
            <a:ext cx="9144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6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857250" indent="-8572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Ex:  AA, </a:t>
            </a:r>
            <a:r>
              <a:rPr lang="en-US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Aa</a:t>
            </a: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aa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25538"/>
          </a:xfrm>
        </p:spPr>
        <p:txBody>
          <a:bodyPr/>
          <a:lstStyle/>
          <a:p>
            <a:r>
              <a:rPr lang="en-US" sz="9600" b="0">
                <a:solidFill>
                  <a:srgbClr val="FFFF00"/>
                </a:solidFill>
              </a:rPr>
              <a:t>Chapter 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2362200"/>
          </a:xfrm>
        </p:spPr>
        <p:txBody>
          <a:bodyPr/>
          <a:lstStyle/>
          <a:p>
            <a:r>
              <a:rPr lang="en-US" sz="8000" b="1"/>
              <a:t>Patterns of 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Genotype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1534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Homozygous dominant</a:t>
            </a: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both dominant genes are present.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638800" y="5029200"/>
            <a:ext cx="281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Genotype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1534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Homozygous recessive </a:t>
            </a: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both recessive genes are present.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486400" y="5029200"/>
            <a:ext cx="281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Genotype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1534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Heterozygous</a:t>
            </a: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one dominant gene and one recessive gene are present.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867400" y="5029200"/>
            <a:ext cx="281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Carrier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8686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Any individual who is heterozygous for a trait.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sz="60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Carrier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686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They “carry” the recessive allele.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-152400"/>
            <a:ext cx="8385175" cy="1431925"/>
          </a:xfrm>
        </p:spPr>
        <p:txBody>
          <a:bodyPr/>
          <a:lstStyle/>
          <a:p>
            <a:pPr algn="ctr"/>
            <a:r>
              <a:rPr lang="en-US" sz="7200" b="0" u="sng">
                <a:solidFill>
                  <a:srgbClr val="FFFF00"/>
                </a:solidFill>
              </a:rPr>
              <a:t>Ph</a:t>
            </a:r>
            <a:r>
              <a:rPr lang="en-US" sz="7200" b="0">
                <a:solidFill>
                  <a:srgbClr val="FFFF00"/>
                </a:solidFill>
              </a:rPr>
              <a:t>enotype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146175"/>
            <a:ext cx="91440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observable aspects of a genotype. 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way a genotype is expressed. 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</a:t>
            </a:r>
            <a:r>
              <a:rPr lang="en-US" sz="5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ysical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381000"/>
            <a:ext cx="9144000" cy="1143000"/>
          </a:xfrm>
        </p:spPr>
        <p:txBody>
          <a:bodyPr/>
          <a:lstStyle/>
          <a:p>
            <a:r>
              <a:rPr lang="en-US" sz="6600" b="0">
                <a:solidFill>
                  <a:srgbClr val="FFFF00"/>
                </a:solidFill>
              </a:rPr>
              <a:t>Genotype vs. Phenotype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1998663"/>
            <a:ext cx="34290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Genotype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733800" y="1998663"/>
            <a:ext cx="54102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Phenotype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Amylase made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Amylase made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 amylase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2326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Turn to page 8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09600" y="3066073"/>
            <a:ext cx="8534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7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Read quietly </a:t>
            </a:r>
            <a:r>
              <a:rPr lang="en-US" sz="7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</a:t>
            </a:r>
            <a:r>
              <a:rPr lang="en-US" sz="7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yourself</a:t>
            </a:r>
            <a:r>
              <a:rPr lang="en-US" sz="7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9185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Phenylthiocarbamide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514600" y="1295400"/>
            <a:ext cx="3435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(PTC)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14014" y="4419600"/>
            <a:ext cx="724294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Are you a taster</a:t>
            </a:r>
            <a:r>
              <a:rPr lang="en-US" sz="7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8839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How many taste buds you have and how you taste things are genetically determined</a:t>
            </a:r>
          </a:p>
        </p:txBody>
      </p:sp>
      <p:pic>
        <p:nvPicPr>
          <p:cNvPr id="28675" name="Picture 5" descr="Is this your tongu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206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27075" y="533400"/>
            <a:ext cx="78803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10.1 Genetics 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developed from 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curiosity about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4988" y="-76200"/>
            <a:ext cx="7972425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Tear off page </a:t>
            </a:r>
            <a:r>
              <a:rPr lang="en-US" sz="8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13</a:t>
            </a:r>
            <a:endParaRPr lang="en-US" sz="8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 your note </a:t>
            </a:r>
          </a:p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packet and turn</a:t>
            </a:r>
          </a:p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note packet </a:t>
            </a:r>
          </a:p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page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uman chromosom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85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52400" y="914400"/>
            <a:ext cx="327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/>
              <a:t>Human Chromosome Map</a:t>
            </a:r>
          </a:p>
        </p:txBody>
      </p:sp>
    </p:spTree>
    <p:extLst>
      <p:ext uri="{BB962C8B-B14F-4D97-AF65-F5344CB8AC3E}">
        <p14:creationId xmlns:p14="http://schemas.microsoft.com/office/powerpoint/2010/main" val="41118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7003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Turn to page 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3066073"/>
            <a:ext cx="85344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7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 problems 1 &amp; 2</a:t>
            </a:r>
          </a:p>
        </p:txBody>
      </p:sp>
    </p:spTree>
    <p:extLst>
      <p:ext uri="{BB962C8B-B14F-4D97-AF65-F5344CB8AC3E}">
        <p14:creationId xmlns:p14="http://schemas.microsoft.com/office/powerpoint/2010/main" val="3277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9144000" cy="2057400"/>
          </a:xfrm>
        </p:spPr>
        <p:txBody>
          <a:bodyPr/>
          <a:lstStyle/>
          <a:p>
            <a:r>
              <a:rPr lang="en-US" sz="6000" b="0">
                <a:solidFill>
                  <a:schemeClr val="tx1"/>
                </a:solidFill>
              </a:rPr>
              <a:t>The Importance of Environment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9144000" cy="2971800"/>
          </a:xfrm>
        </p:spPr>
        <p:txBody>
          <a:bodyPr/>
          <a:lstStyle/>
          <a:p>
            <a:r>
              <a:rPr lang="en-US" sz="6000" b="1" u="sng">
                <a:solidFill>
                  <a:srgbClr val="FFFF00"/>
                </a:solidFill>
              </a:rPr>
              <a:t>Phenotypes</a:t>
            </a:r>
            <a:r>
              <a:rPr lang="en-US" sz="6000" b="1">
                <a:solidFill>
                  <a:srgbClr val="FFFF00"/>
                </a:solidFill>
              </a:rPr>
              <a:t> are the result of the </a:t>
            </a:r>
            <a:r>
              <a:rPr lang="en-US" sz="6000" b="1" u="sng">
                <a:solidFill>
                  <a:srgbClr val="FFFF00"/>
                </a:solidFill>
              </a:rPr>
              <a:t>genes</a:t>
            </a:r>
            <a:r>
              <a:rPr lang="en-US" sz="6000" b="1">
                <a:solidFill>
                  <a:srgbClr val="FFFF00"/>
                </a:solidFill>
              </a:rPr>
              <a:t> from our parents and the </a:t>
            </a:r>
            <a:r>
              <a:rPr lang="en-US" sz="6000" b="1" u="sng">
                <a:solidFill>
                  <a:srgbClr val="FFFF00"/>
                </a:solidFill>
              </a:rPr>
              <a:t>environmental factors</a:t>
            </a:r>
            <a:r>
              <a:rPr lang="en-US" sz="6000" b="1">
                <a:solidFill>
                  <a:srgbClr val="FFFF00"/>
                </a:solidFill>
              </a:rPr>
              <a:t> that we are exposed 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u="sng">
                <a:solidFill>
                  <a:schemeClr val="tx1"/>
                </a:solidFill>
              </a:rPr>
              <a:t>Fruit Flies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sz="5400" b="1">
                <a:solidFill>
                  <a:srgbClr val="FFFF00"/>
                </a:solidFill>
              </a:rPr>
              <a:t>Curly wing mutation (ww):</a:t>
            </a:r>
          </a:p>
          <a:p>
            <a:pPr lvl="1"/>
            <a:r>
              <a:rPr lang="en-US" sz="5400" b="1">
                <a:solidFill>
                  <a:srgbClr val="FFFF00"/>
                </a:solidFill>
              </a:rPr>
              <a:t>wings are </a:t>
            </a:r>
            <a:r>
              <a:rPr lang="en-US" sz="5400" b="1" u="sng">
                <a:solidFill>
                  <a:srgbClr val="FFFF00"/>
                </a:solidFill>
              </a:rPr>
              <a:t>straight</a:t>
            </a:r>
            <a:r>
              <a:rPr lang="en-US" sz="5400" b="1">
                <a:solidFill>
                  <a:srgbClr val="FFFF00"/>
                </a:solidFill>
              </a:rPr>
              <a:t> if the flies are raised at 16°C </a:t>
            </a:r>
          </a:p>
          <a:p>
            <a:pPr lvl="1"/>
            <a:r>
              <a:rPr lang="en-US" sz="5400" b="1" u="sng">
                <a:solidFill>
                  <a:srgbClr val="FFFF00"/>
                </a:solidFill>
              </a:rPr>
              <a:t>curly</a:t>
            </a:r>
            <a:r>
              <a:rPr lang="en-US" sz="5400" b="1">
                <a:solidFill>
                  <a:srgbClr val="FFFF00"/>
                </a:solidFill>
              </a:rPr>
              <a:t> if they are raised at 25°C.</a:t>
            </a:r>
            <a:r>
              <a:rPr lang="en-US" sz="4800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7467600" cy="6884988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52400"/>
            <a:ext cx="8077200" cy="1066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3300"/>
                </a:solidFill>
              </a:rPr>
              <a:t>Curly wing mutation (ww):</a:t>
            </a:r>
            <a:endParaRPr lang="en-US" sz="5400" b="1">
              <a:solidFill>
                <a:srgbClr val="FF33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-304800" y="522605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Straight wings  (raised at 16°C) 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7620000" y="1295400"/>
            <a:ext cx="1219200" cy="1143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urly-w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675" y="0"/>
            <a:ext cx="5546725" cy="68580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76200"/>
            <a:ext cx="5257800" cy="1066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3300"/>
                </a:solidFill>
              </a:rPr>
              <a:t>Curly wing</a:t>
            </a:r>
          </a:p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3300"/>
                </a:solidFill>
              </a:rPr>
              <a:t>mutation </a:t>
            </a:r>
          </a:p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3300"/>
                </a:solidFill>
              </a:rPr>
              <a:t>(ww):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4953000"/>
            <a:ext cx="5715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Curly wings  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(raised at 25°C) 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4724400" y="533400"/>
            <a:ext cx="190500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81600" y="228600"/>
            <a:ext cx="3886200" cy="1143000"/>
          </a:xfrm>
        </p:spPr>
        <p:txBody>
          <a:bodyPr/>
          <a:lstStyle/>
          <a:p>
            <a:r>
              <a:rPr lang="en-US" sz="5400">
                <a:solidFill>
                  <a:srgbClr val="FFFF00"/>
                </a:solidFill>
                <a:latin typeface="Comic Sans MS" pitchFamily="66" charset="0"/>
              </a:rPr>
              <a:t>Himalayan rabbits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29200" y="1981200"/>
            <a:ext cx="4114800" cy="3810000"/>
          </a:xfrm>
        </p:spPr>
        <p:txBody>
          <a:bodyPr/>
          <a:lstStyle/>
          <a:p>
            <a:r>
              <a:rPr lang="en-US" sz="4800"/>
              <a:t>Temperature influences gene expression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89560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685" name="Picture 5" descr="http://www.rabbit.org/chapters/san-diego/adoption/Adoption_Photos/HRS_Josephine_7Jan03.jpg"/>
          <p:cNvPicPr>
            <a:picLocks noChangeAspect="1" noChangeArrowheads="1"/>
          </p:cNvPicPr>
          <p:nvPr/>
        </p:nvPicPr>
        <p:blipFill>
          <a:blip r:embed="rId2" r:link="rId3" cstate="print"/>
          <a:srcRect l="20454" r="18182"/>
          <a:stretch>
            <a:fillRect/>
          </a:stretch>
        </p:blipFill>
        <p:spPr bwMode="auto">
          <a:xfrm>
            <a:off x="0" y="381000"/>
            <a:ext cx="4953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81600" y="228600"/>
            <a:ext cx="3886200" cy="1143000"/>
          </a:xfrm>
        </p:spPr>
        <p:txBody>
          <a:bodyPr/>
          <a:lstStyle/>
          <a:p>
            <a:r>
              <a:rPr lang="en-US" sz="5400">
                <a:solidFill>
                  <a:srgbClr val="FFFF00"/>
                </a:solidFill>
                <a:latin typeface="Comic Sans MS" pitchFamily="66" charset="0"/>
              </a:rPr>
              <a:t>Himalayan rabbits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29200" y="1981200"/>
            <a:ext cx="4114800" cy="3810000"/>
          </a:xfrm>
        </p:spPr>
        <p:txBody>
          <a:bodyPr/>
          <a:lstStyle/>
          <a:p>
            <a:r>
              <a:rPr lang="en-US" sz="4800" smtClean="0"/>
              <a:t>Extremities </a:t>
            </a:r>
            <a:r>
              <a:rPr lang="en-US" sz="4800" dirty="0"/>
              <a:t>are colder.  Those areas grow dark fur.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89560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0117" name="Picture 5" descr="http://www.rabbit.org/chapters/san-diego/adoption/Adoption_Photos/HRS_Josephine_7Jan03.jpg"/>
          <p:cNvPicPr>
            <a:picLocks noChangeAspect="1" noChangeArrowheads="1"/>
          </p:cNvPicPr>
          <p:nvPr/>
        </p:nvPicPr>
        <p:blipFill>
          <a:blip r:embed="rId2" r:link="rId3" cstate="print"/>
          <a:srcRect l="20454" r="18182"/>
          <a:stretch>
            <a:fillRect/>
          </a:stretch>
        </p:blipFill>
        <p:spPr bwMode="auto">
          <a:xfrm>
            <a:off x="0" y="381000"/>
            <a:ext cx="4953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81600" y="228600"/>
            <a:ext cx="3886200" cy="1143000"/>
          </a:xfrm>
        </p:spPr>
        <p:txBody>
          <a:bodyPr/>
          <a:lstStyle/>
          <a:p>
            <a:r>
              <a:rPr lang="en-US" sz="5400">
                <a:solidFill>
                  <a:srgbClr val="FFFF00"/>
                </a:solidFill>
                <a:latin typeface="Comic Sans MS" pitchFamily="66" charset="0"/>
              </a:rPr>
              <a:t>Himalayan rabbits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29200" y="1981200"/>
            <a:ext cx="4114800" cy="4876800"/>
          </a:xfrm>
        </p:spPr>
        <p:txBody>
          <a:bodyPr/>
          <a:lstStyle/>
          <a:p>
            <a:r>
              <a:rPr lang="en-US" sz="4400"/>
              <a:t>What would happen if we shaved the back of the rabbit and strapped an ice pack on it?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9560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1141" name="Picture 5" descr="http://www.rabbit.org/chapters/san-diego/adoption/Adoption_Photos/HRS_Josephine_7Jan03.jpg"/>
          <p:cNvPicPr>
            <a:picLocks noChangeAspect="1" noChangeArrowheads="1"/>
          </p:cNvPicPr>
          <p:nvPr/>
        </p:nvPicPr>
        <p:blipFill>
          <a:blip r:embed="rId2" r:link="rId3" cstate="print"/>
          <a:srcRect l="20454" r="18182"/>
          <a:stretch>
            <a:fillRect/>
          </a:stretch>
        </p:blipFill>
        <p:spPr bwMode="auto">
          <a:xfrm>
            <a:off x="0" y="381000"/>
            <a:ext cx="4953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Genetics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2057400"/>
            <a:ext cx="8229600" cy="3200400"/>
          </a:xfrm>
        </p:spPr>
        <p:txBody>
          <a:bodyPr/>
          <a:lstStyle/>
          <a:p>
            <a:pPr algn="ctr"/>
            <a:r>
              <a:rPr lang="en-US" sz="8000" b="1"/>
              <a:t>The study of 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Environment affects gene expression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82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tcainc.org/photos/farpoint/saavik1.jpg"/>
          <p:cNvPicPr>
            <a:picLocks noChangeAspect="1" noChangeArrowheads="1"/>
          </p:cNvPicPr>
          <p:nvPr/>
        </p:nvPicPr>
        <p:blipFill>
          <a:blip r:embed="rId2" r:link="rId3" cstate="print"/>
          <a:srcRect l="3922" t="7967" r="3922" b="8382"/>
          <a:stretch>
            <a:fillRect/>
          </a:stretch>
        </p:blipFill>
        <p:spPr bwMode="auto">
          <a:xfrm>
            <a:off x="0" y="1601788"/>
            <a:ext cx="4724400" cy="4833937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622425" y="244475"/>
            <a:ext cx="6443663" cy="1146175"/>
          </a:xfrm>
        </p:spPr>
        <p:txBody>
          <a:bodyPr/>
          <a:lstStyle/>
          <a:p>
            <a:r>
              <a:rPr lang="en-US" sz="5400" b="0">
                <a:solidFill>
                  <a:srgbClr val="FFFF00"/>
                </a:solidFill>
                <a:latin typeface="Comic Sans MS" pitchFamily="66" charset="0"/>
              </a:rPr>
              <a:t>Siamese cats</a:t>
            </a:r>
            <a:r>
              <a:rPr lang="en-US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89560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357563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471738" y="1490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1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76800" y="1905000"/>
            <a:ext cx="4267200" cy="45720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sz="4800"/>
              <a:t>Temperature influences 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89560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471738" y="1490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3732" name="Picture 4" descr="http://jackmaryetc.com/images/Asia/ThaiPix/TP2o.jpg"/>
          <p:cNvPicPr>
            <a:picLocks noChangeAspect="1" noChangeArrowheads="1"/>
          </p:cNvPicPr>
          <p:nvPr/>
        </p:nvPicPr>
        <p:blipFill>
          <a:blip r:embed="rId2" r:link="rId3" cstate="print"/>
          <a:srcRect l="30840" t="27518" r="11111" b="21376"/>
          <a:stretch>
            <a:fillRect/>
          </a:stretch>
        </p:blipFill>
        <p:spPr bwMode="auto">
          <a:xfrm>
            <a:off x="0" y="1595438"/>
            <a:ext cx="5334000" cy="5262562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943600" y="2286000"/>
            <a:ext cx="3505200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600"/>
              <a:t>Raised</a:t>
            </a:r>
          </a:p>
          <a:p>
            <a:pPr>
              <a:buFont typeface="Wingdings" pitchFamily="2" charset="2"/>
              <a:buNone/>
            </a:pPr>
            <a:r>
              <a:rPr lang="en-US" sz="6600"/>
              <a:t>outside.</a:t>
            </a:r>
          </a:p>
        </p:txBody>
      </p:sp>
      <p:sp>
        <p:nvSpPr>
          <p:cNvPr id="7373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243138" y="339725"/>
            <a:ext cx="5589587" cy="114617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sz="5400" b="0">
                <a:solidFill>
                  <a:srgbClr val="FFFF00"/>
                </a:solidFill>
                <a:latin typeface="Comic Sans MS" pitchFamily="66" charset="0"/>
              </a:rPr>
              <a:t>Siamese cats</a:t>
            </a:r>
            <a:r>
              <a:rPr lang="en-US" b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0" y="-152400"/>
            <a:ext cx="2514600" cy="1431925"/>
          </a:xfrm>
        </p:spPr>
        <p:txBody>
          <a:bodyPr/>
          <a:lstStyle/>
          <a:p>
            <a:r>
              <a:rPr lang="en-US" sz="7200" u="sng">
                <a:solidFill>
                  <a:schemeClr val="tx1"/>
                </a:solidFill>
              </a:rPr>
              <a:t>PKU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43000"/>
            <a:ext cx="9074150" cy="4419600"/>
          </a:xfrm>
        </p:spPr>
        <p:txBody>
          <a:bodyPr/>
          <a:lstStyle/>
          <a:p>
            <a:r>
              <a:rPr lang="en-US" sz="6000" b="1">
                <a:solidFill>
                  <a:srgbClr val="FFFF00"/>
                </a:solidFill>
              </a:rPr>
              <a:t>In individuals with the PKU mutation (pp), the person will develop normally if the diet is protein restricted. </a:t>
            </a:r>
          </a:p>
          <a:p>
            <a:r>
              <a:rPr lang="en-US" sz="6000" b="1">
                <a:solidFill>
                  <a:srgbClr val="FFFF00"/>
                </a:solidFill>
              </a:rPr>
              <a:t>Diet =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-152400"/>
            <a:ext cx="2514600" cy="1431925"/>
          </a:xfrm>
        </p:spPr>
        <p:txBody>
          <a:bodyPr/>
          <a:lstStyle/>
          <a:p>
            <a:pPr>
              <a:defRPr/>
            </a:pPr>
            <a:r>
              <a:rPr lang="en-US" sz="7200" u="sng">
                <a:solidFill>
                  <a:schemeClr val="tx1"/>
                </a:solidFill>
              </a:rPr>
              <a:t>PKU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19200"/>
            <a:ext cx="9074150" cy="44196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FF00"/>
                </a:solidFill>
              </a:rPr>
              <a:t>the person will develop abnormally (neurological impairment) if the diet is not protein restricted. </a:t>
            </a:r>
          </a:p>
        </p:txBody>
      </p:sp>
    </p:spTree>
    <p:extLst>
      <p:ext uri="{BB962C8B-B14F-4D97-AF65-F5344CB8AC3E}">
        <p14:creationId xmlns:p14="http://schemas.microsoft.com/office/powerpoint/2010/main" val="31360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1946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10.3 There are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many variations 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 inheritance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patterns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Multiple Alleles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381000" y="2209800"/>
            <a:ext cx="8458200" cy="4191000"/>
            <a:chOff x="240" y="1392"/>
            <a:chExt cx="5328" cy="2496"/>
          </a:xfrm>
        </p:grpSpPr>
        <p:pic>
          <p:nvPicPr>
            <p:cNvPr id="41989" name="Picture 5" descr="rbc -b&amp;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460"/>
              <a:ext cx="2444" cy="22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990" name="Freeform 6"/>
            <p:cNvSpPr>
              <a:spLocks/>
            </p:cNvSpPr>
            <p:nvPr/>
          </p:nvSpPr>
          <p:spPr bwMode="auto">
            <a:xfrm>
              <a:off x="2434" y="1392"/>
              <a:ext cx="1254" cy="1168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680" y="1186"/>
                </a:cxn>
                <a:cxn ang="0">
                  <a:pos x="1260" y="246"/>
                </a:cxn>
                <a:cxn ang="0">
                  <a:pos x="1888" y="0"/>
                </a:cxn>
              </a:cxnLst>
              <a:rect l="0" t="0" r="r" b="b"/>
              <a:pathLst>
                <a:path w="1888" h="1365">
                  <a:moveTo>
                    <a:pt x="0" y="1320"/>
                  </a:moveTo>
                  <a:cubicBezTo>
                    <a:pt x="0" y="1320"/>
                    <a:pt x="470" y="1365"/>
                    <a:pt x="680" y="1186"/>
                  </a:cubicBezTo>
                  <a:cubicBezTo>
                    <a:pt x="857" y="1027"/>
                    <a:pt x="1059" y="444"/>
                    <a:pt x="1260" y="246"/>
                  </a:cubicBezTo>
                  <a:cubicBezTo>
                    <a:pt x="1461" y="48"/>
                    <a:pt x="1757" y="51"/>
                    <a:pt x="1888" y="0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auto">
            <a:xfrm>
              <a:off x="2512" y="2536"/>
              <a:ext cx="1186" cy="1349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742" y="188"/>
                </a:cxn>
                <a:cxn ang="0">
                  <a:pos x="1262" y="1268"/>
                </a:cxn>
                <a:cxn ang="0">
                  <a:pos x="1785" y="1578"/>
                </a:cxn>
              </a:cxnLst>
              <a:rect l="0" t="0" r="r" b="b"/>
              <a:pathLst>
                <a:path w="1785" h="1578">
                  <a:moveTo>
                    <a:pt x="0" y="142"/>
                  </a:moveTo>
                  <a:cubicBezTo>
                    <a:pt x="124" y="150"/>
                    <a:pt x="532" y="0"/>
                    <a:pt x="742" y="188"/>
                  </a:cubicBezTo>
                  <a:cubicBezTo>
                    <a:pt x="862" y="288"/>
                    <a:pt x="1048" y="1023"/>
                    <a:pt x="1262" y="1268"/>
                  </a:cubicBezTo>
                  <a:cubicBezTo>
                    <a:pt x="1476" y="1513"/>
                    <a:pt x="1676" y="1513"/>
                    <a:pt x="1785" y="1578"/>
                  </a:cubicBezTo>
                </a:path>
              </a:pathLst>
            </a:cu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688" y="1392"/>
              <a:ext cx="1880" cy="2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auto">
            <a:xfrm>
              <a:off x="3682" y="1703"/>
              <a:ext cx="1371" cy="2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85" y="1050"/>
                </a:cxn>
                <a:cxn ang="0">
                  <a:pos x="2040" y="2512"/>
                </a:cxn>
                <a:cxn ang="0">
                  <a:pos x="1920" y="2512"/>
                </a:cxn>
                <a:cxn ang="0">
                  <a:pos x="1103" y="1125"/>
                </a:cxn>
                <a:cxn ang="0">
                  <a:pos x="15" y="112"/>
                </a:cxn>
              </a:cxnLst>
              <a:rect l="0" t="0" r="r" b="b"/>
              <a:pathLst>
                <a:path w="2063" h="2554">
                  <a:moveTo>
                    <a:pt x="0" y="0"/>
                  </a:moveTo>
                  <a:cubicBezTo>
                    <a:pt x="315" y="165"/>
                    <a:pt x="918" y="780"/>
                    <a:pt x="1185" y="1050"/>
                  </a:cubicBezTo>
                  <a:cubicBezTo>
                    <a:pt x="1525" y="1466"/>
                    <a:pt x="1914" y="2266"/>
                    <a:pt x="2040" y="2512"/>
                  </a:cubicBezTo>
                  <a:cubicBezTo>
                    <a:pt x="2063" y="2554"/>
                    <a:pt x="1905" y="2466"/>
                    <a:pt x="1920" y="2512"/>
                  </a:cubicBezTo>
                  <a:cubicBezTo>
                    <a:pt x="1868" y="2355"/>
                    <a:pt x="1420" y="1525"/>
                    <a:pt x="1103" y="1125"/>
                  </a:cubicBezTo>
                  <a:cubicBezTo>
                    <a:pt x="786" y="725"/>
                    <a:pt x="242" y="323"/>
                    <a:pt x="15" y="112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 flipH="1">
              <a:off x="3766" y="1769"/>
              <a:ext cx="79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flipH="1">
              <a:off x="3766" y="1803"/>
              <a:ext cx="118" cy="1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H="1">
              <a:off x="4041" y="2111"/>
              <a:ext cx="117" cy="1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flipH="1">
              <a:off x="4041" y="2145"/>
              <a:ext cx="155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 flipH="1">
              <a:off x="4237" y="2315"/>
              <a:ext cx="77" cy="20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 flipH="1">
              <a:off x="4237" y="2350"/>
              <a:ext cx="116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flipH="1">
              <a:off x="4431" y="2589"/>
              <a:ext cx="79" cy="1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flipH="1">
              <a:off x="4431" y="2624"/>
              <a:ext cx="118" cy="1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 flipH="1">
              <a:off x="4627" y="3067"/>
              <a:ext cx="157" cy="1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 flipH="1">
              <a:off x="4627" y="3136"/>
              <a:ext cx="157" cy="1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 flipH="1">
              <a:off x="4784" y="3376"/>
              <a:ext cx="118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 flipH="1">
              <a:off x="4784" y="3444"/>
              <a:ext cx="157" cy="1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Oval 22"/>
            <p:cNvSpPr>
              <a:spLocks noChangeArrowheads="1"/>
            </p:cNvSpPr>
            <p:nvPr/>
          </p:nvSpPr>
          <p:spPr bwMode="auto">
            <a:xfrm>
              <a:off x="4510" y="2793"/>
              <a:ext cx="117" cy="13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Oval 23"/>
            <p:cNvSpPr>
              <a:spLocks noChangeArrowheads="1"/>
            </p:cNvSpPr>
            <p:nvPr/>
          </p:nvSpPr>
          <p:spPr bwMode="auto">
            <a:xfrm>
              <a:off x="3962" y="1974"/>
              <a:ext cx="79" cy="20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>
              <a:off x="4745" y="3204"/>
              <a:ext cx="78" cy="240"/>
            </a:xfrm>
            <a:prstGeom prst="plus">
              <a:avLst>
                <a:gd name="adj" fmla="val 1949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172200" cy="678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Heterozygous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Homozygous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Homozygous 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8143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Heterozygous 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542" y="1153886"/>
            <a:ext cx="224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Heterozygous AB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15388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Homozygous 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7003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Turn to page 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" y="3066073"/>
            <a:ext cx="90678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7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 problems 3, 4 &amp; 5</a:t>
            </a:r>
          </a:p>
        </p:txBody>
      </p:sp>
    </p:spTree>
    <p:extLst>
      <p:ext uri="{BB962C8B-B14F-4D97-AF65-F5344CB8AC3E}">
        <p14:creationId xmlns:p14="http://schemas.microsoft.com/office/powerpoint/2010/main" val="22429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Trait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828800"/>
            <a:ext cx="8991600" cy="4572000"/>
          </a:xfrm>
        </p:spPr>
        <p:txBody>
          <a:bodyPr/>
          <a:lstStyle/>
          <a:p>
            <a:r>
              <a:rPr lang="en-US" sz="6000" b="1"/>
              <a:t>A Specific characteristic of an organism</a:t>
            </a:r>
          </a:p>
          <a:p>
            <a:r>
              <a:rPr lang="en-US" sz="6000" b="1"/>
              <a:t>Example:</a:t>
            </a:r>
          </a:p>
          <a:p>
            <a:pPr lvl="1"/>
            <a:r>
              <a:rPr lang="en-US" sz="5400" b="1"/>
              <a:t>Flower color, eye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6858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Turn</a:t>
            </a:r>
            <a:endParaRPr lang="en-US" sz="8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page </a:t>
            </a:r>
            <a:r>
              <a:rPr lang="en-US" sz="8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in your note packet</a:t>
            </a:r>
            <a:endParaRPr lang="en-US" sz="8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457200"/>
            <a:ext cx="88169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10.5 Sex-linked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traits have unique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inheritance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algn="ctr"/>
            <a:r>
              <a:rPr lang="en-US" sz="6600" b="0">
                <a:solidFill>
                  <a:srgbClr val="FFFF00"/>
                </a:solidFill>
              </a:rPr>
              <a:t>Sex-linked Gene Traits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600" b="1"/>
              <a:t>Any gene that is located on a sex chromosome</a:t>
            </a:r>
          </a:p>
          <a:p>
            <a:pPr>
              <a:lnSpc>
                <a:spcPct val="90000"/>
              </a:lnSpc>
            </a:pPr>
            <a:r>
              <a:rPr lang="en-US" sz="6600" b="1"/>
              <a:t>Most are on the X chromosome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Rot="1"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Sex-linked 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Traits</a:t>
            </a:r>
          </a:p>
        </p:txBody>
      </p:sp>
      <p:sp>
        <p:nvSpPr>
          <p:cNvPr id="87045" name="Rectangle 5"/>
          <p:cNvSpPr>
            <a:spLocks noRot="1" noChangeArrowheads="1"/>
          </p:cNvSpPr>
          <p:nvPr/>
        </p:nvSpPr>
        <p:spPr bwMode="auto">
          <a:xfrm>
            <a:off x="-76200" y="1389434"/>
            <a:ext cx="9220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85800" indent="-6858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Males are more likely to have sex </a:t>
            </a:r>
            <a:r>
              <a:rPr lang="en-US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linked disorders</a:t>
            </a:r>
          </a:p>
          <a:p>
            <a:pPr marL="685800" indent="-6858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Males get one copy</a:t>
            </a:r>
          </a:p>
          <a:p>
            <a:pPr marL="685800" indent="-6858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Females get two copies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Hemophilia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b="1"/>
              <a:t>X-linked blood clotting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Hemoph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507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507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4507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24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124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Hemophilia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5110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451265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51427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059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308074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0">
                <a:solidFill>
                  <a:srgbClr val="FFFF00"/>
                </a:solidFill>
              </a:rPr>
              <a:t>Color Blindness</a:t>
            </a:r>
          </a:p>
        </p:txBody>
      </p:sp>
      <p:sp>
        <p:nvSpPr>
          <p:cNvPr id="6042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981200"/>
            <a:ext cx="8915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b="1" dirty="0"/>
              <a:t>X-linked Trait</a:t>
            </a:r>
          </a:p>
          <a:p>
            <a:pPr>
              <a:lnSpc>
                <a:spcPct val="90000"/>
              </a:lnSpc>
            </a:pPr>
            <a:r>
              <a:rPr lang="en-US" sz="5400" b="1" dirty="0" smtClean="0"/>
              <a:t>A </a:t>
            </a:r>
            <a:r>
              <a:rPr lang="en-US" sz="5400" b="1" dirty="0"/>
              <a:t>fault in the development of retinal cones that perceive color in </a:t>
            </a:r>
            <a:r>
              <a:rPr lang="en-US" sz="5400" b="1" dirty="0" smtClean="0"/>
              <a:t>light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XlinkRecess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4419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4419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932" y="4419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44293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99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4419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44293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2957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7626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Turn to page 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" y="3066073"/>
            <a:ext cx="90678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7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 problems 6, </a:t>
            </a:r>
            <a:r>
              <a:rPr lang="en-US" sz="7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r>
              <a:rPr lang="en-US" sz="7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&amp; 8</a:t>
            </a:r>
          </a:p>
        </p:txBody>
      </p:sp>
    </p:spTree>
    <p:extLst>
      <p:ext uri="{BB962C8B-B14F-4D97-AF65-F5344CB8AC3E}">
        <p14:creationId xmlns:p14="http://schemas.microsoft.com/office/powerpoint/2010/main" val="12576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66675" y="533400"/>
            <a:ext cx="92170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10.2 Mendel 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discovered that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inheritance follows</a:t>
            </a:r>
          </a:p>
          <a:p>
            <a:pPr algn="ctr"/>
            <a:r>
              <a:rPr lang="en-US" sz="8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rules of chance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04800" y="586800"/>
            <a:ext cx="8458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Please t</a:t>
            </a:r>
            <a:r>
              <a:rPr lang="en-US" sz="8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ake out Homework</a:t>
            </a:r>
            <a:endParaRPr lang="en-US" sz="8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#9  and work on the problems</a:t>
            </a:r>
            <a:endParaRPr lang="en-US" sz="8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924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Turn</a:t>
            </a:r>
            <a:endParaRPr lang="en-US" sz="8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page </a:t>
            </a:r>
            <a:r>
              <a:rPr lang="en-US" sz="8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 and do the Pedigree problems</a:t>
            </a:r>
            <a:endParaRPr lang="en-US" sz="8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8" name="Picture 4" descr="http://www.regentsprep.org/Regents/biology/units/heredity/genechromosomeidea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1463675"/>
            <a:ext cx="81534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pic>
        <p:nvPicPr>
          <p:cNvPr id="6147" name="Picture 2" descr="http://ecx.images-amazon.com/images/I/51564ZZSWWL._SL500_SS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990600"/>
            <a:ext cx="4062412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0" y="671513"/>
            <a:ext cx="50292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/>
              <a:t>1856-1863</a:t>
            </a:r>
          </a:p>
          <a:p>
            <a:r>
              <a:rPr lang="en-US" sz="4400"/>
              <a:t>studied inheritence patterns in pea plants.</a:t>
            </a:r>
          </a:p>
          <a:p>
            <a:endParaRPr lang="en-US" sz="4400"/>
          </a:p>
          <a:p>
            <a:r>
              <a:rPr lang="en-US" sz="4400"/>
              <a:t>He is known as the “father of modern genetics” because of his work.</a:t>
            </a:r>
          </a:p>
        </p:txBody>
      </p:sp>
    </p:spTree>
    <p:extLst>
      <p:ext uri="{BB962C8B-B14F-4D97-AF65-F5344CB8AC3E}">
        <p14:creationId xmlns:p14="http://schemas.microsoft.com/office/powerpoint/2010/main" val="21182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90600"/>
            <a:ext cx="8382000" cy="4191000"/>
          </a:xfrm>
        </p:spPr>
        <p:txBody>
          <a:bodyPr/>
          <a:lstStyle/>
          <a:p>
            <a:r>
              <a:rPr lang="en-US" sz="6000" b="1"/>
              <a:t>Gregor Mendel discovered that “factors” or alleles are passed from parent to offspring.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 10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089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57200" y="304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Gregor Mendel’s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2346</TotalTime>
  <Words>679</Words>
  <Application>Microsoft Office PowerPoint</Application>
  <PresentationFormat>On-screen Show (4:3)</PresentationFormat>
  <Paragraphs>174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Arial Black</vt:lpstr>
      <vt:lpstr>Comic Sans MS</vt:lpstr>
      <vt:lpstr>Times New Roman</vt:lpstr>
      <vt:lpstr>Wingdings</vt:lpstr>
      <vt:lpstr>Glass Layers</vt:lpstr>
      <vt:lpstr>Bitmap Image</vt:lpstr>
      <vt:lpstr>PowerPoint Presentation</vt:lpstr>
      <vt:lpstr>Chapter 10</vt:lpstr>
      <vt:lpstr>PowerPoint Presentation</vt:lpstr>
      <vt:lpstr>Genetics</vt:lpstr>
      <vt:lpstr>Trait</vt:lpstr>
      <vt:lpstr>PowerPoint Presentation</vt:lpstr>
      <vt:lpstr>Gregor Mendel</vt:lpstr>
      <vt:lpstr>PowerPoint Presentation</vt:lpstr>
      <vt:lpstr>PowerPoint Presentation</vt:lpstr>
      <vt:lpstr>Allele</vt:lpstr>
      <vt:lpstr>Allele</vt:lpstr>
      <vt:lpstr>PowerPoint Presentation</vt:lpstr>
      <vt:lpstr>Dominant allele</vt:lpstr>
      <vt:lpstr>Dominant allele</vt:lpstr>
      <vt:lpstr>Recessive allele</vt:lpstr>
      <vt:lpstr>Recessive allele</vt:lpstr>
      <vt:lpstr>Genotype</vt:lpstr>
      <vt:lpstr>Genotype</vt:lpstr>
      <vt:lpstr>Genotype</vt:lpstr>
      <vt:lpstr>Genotype</vt:lpstr>
      <vt:lpstr>Genotype</vt:lpstr>
      <vt:lpstr>Genotype</vt:lpstr>
      <vt:lpstr>Carrier</vt:lpstr>
      <vt:lpstr>Carrier</vt:lpstr>
      <vt:lpstr>Phenotype</vt:lpstr>
      <vt:lpstr>Genotype vs. Phenotype</vt:lpstr>
      <vt:lpstr>PowerPoint Presentation</vt:lpstr>
      <vt:lpstr>PowerPoint Presentation</vt:lpstr>
      <vt:lpstr>How many taste buds you have and how you taste things are genetically determined</vt:lpstr>
      <vt:lpstr>PowerPoint Presentation</vt:lpstr>
      <vt:lpstr>PowerPoint Presentation</vt:lpstr>
      <vt:lpstr>PowerPoint Presentation</vt:lpstr>
      <vt:lpstr>The Importance of Environment</vt:lpstr>
      <vt:lpstr>Fruit Flies</vt:lpstr>
      <vt:lpstr>PowerPoint Presentation</vt:lpstr>
      <vt:lpstr>PowerPoint Presentation</vt:lpstr>
      <vt:lpstr>Himalayan rabbits</vt:lpstr>
      <vt:lpstr>Himalayan rabbits</vt:lpstr>
      <vt:lpstr>Himalayan rabbits</vt:lpstr>
      <vt:lpstr>Environment affects gene expression</vt:lpstr>
      <vt:lpstr>Siamese cats </vt:lpstr>
      <vt:lpstr>Siamese cats </vt:lpstr>
      <vt:lpstr>PKU</vt:lpstr>
      <vt:lpstr>PKU</vt:lpstr>
      <vt:lpstr>PowerPoint Presentation</vt:lpstr>
      <vt:lpstr>Multiple Alleles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Sex-linked Gene Traits</vt:lpstr>
      <vt:lpstr>PowerPoint Presentation</vt:lpstr>
      <vt:lpstr>Hemophilia</vt:lpstr>
      <vt:lpstr>PowerPoint Presentation</vt:lpstr>
      <vt:lpstr>PowerPoint Presentation</vt:lpstr>
      <vt:lpstr>Color Blindness</vt:lpstr>
      <vt:lpstr>PowerPoint Presentation</vt:lpstr>
      <vt:lpstr>PowerPoint Presentation</vt:lpstr>
      <vt:lpstr>PowerPoint Presentation</vt:lpstr>
      <vt:lpstr>PowerPoint Presentation</vt:lpstr>
      <vt:lpstr>What does this Mean?</vt:lpstr>
    </vt:vector>
  </TitlesOfParts>
  <Company>Orchard Park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JRitter</dc:creator>
  <cp:lastModifiedBy>Stacy Rominger</cp:lastModifiedBy>
  <cp:revision>58</cp:revision>
  <dcterms:created xsi:type="dcterms:W3CDTF">2007-11-21T12:39:04Z</dcterms:created>
  <dcterms:modified xsi:type="dcterms:W3CDTF">2015-12-09T16:54:24Z</dcterms:modified>
</cp:coreProperties>
</file>