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1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61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669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9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71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21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28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02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1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337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775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8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9774C-C780-4EFC-AED8-0FA5C78BE54A}" type="datetimeFigureOut">
              <a:rPr lang="en-US" smtClean="0"/>
              <a:t>10/2/2018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70C140-BE98-4C3B-BB49-E57939BC2B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2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313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66FF"/>
                </a:solidFill>
              </a:rPr>
              <a:t>What is an enduring issue</a:t>
            </a:r>
            <a:r>
              <a:rPr lang="en-US" b="1" dirty="0" smtClean="0">
                <a:solidFill>
                  <a:srgbClr val="0066FF"/>
                </a:solidFill>
              </a:rPr>
              <a:t>?</a:t>
            </a:r>
            <a:endParaRPr lang="en-US" dirty="0">
              <a:solidFill>
                <a:srgbClr val="0066FF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0330256"/>
              </p:ext>
            </p:extLst>
          </p:nvPr>
        </p:nvGraphicFramePr>
        <p:xfrm>
          <a:off x="914400" y="736963"/>
          <a:ext cx="6858000" cy="2875280"/>
        </p:xfrm>
        <a:graphic>
          <a:graphicData uri="http://schemas.openxmlformats.org/drawingml/2006/table">
            <a:tbl>
              <a:tblPr/>
              <a:tblGrid>
                <a:gridCol w="3133725"/>
                <a:gridCol w="752475"/>
                <a:gridCol w="2971800"/>
              </a:tblGrid>
              <a:tr h="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i="0" u="none" strike="noStrike" dirty="0">
                          <a:solidFill>
                            <a:srgbClr val="FF00FF"/>
                          </a:solidFill>
                          <a:effectLst/>
                          <a:latin typeface="Calibri"/>
                        </a:rPr>
                        <a:t>ENDURING</a:t>
                      </a:r>
                      <a:endParaRPr lang="en-US" sz="4400" dirty="0">
                        <a:solidFill>
                          <a:srgbClr val="FF00FF"/>
                        </a:solidFill>
                        <a:effectLst/>
                      </a:endParaRPr>
                    </a:p>
                  </a:txBody>
                  <a:tcPr marL="63500" marR="63500" marT="63500" marB="63500" anchor="ctr">
                    <a:lnL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0" u="none" strike="noStrike">
                          <a:solidFill>
                            <a:srgbClr val="252525"/>
                          </a:solidFill>
                          <a:effectLst/>
                          <a:latin typeface="Calibri"/>
                        </a:rPr>
                        <a:t>+</a:t>
                      </a:r>
                      <a:endParaRPr lang="en-US" sz="3200">
                        <a:effectLst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ISSUE</a:t>
                      </a:r>
                      <a:endParaRPr lang="en-US" sz="4400" dirty="0">
                        <a:solidFill>
                          <a:srgbClr val="00B050"/>
                        </a:solidFill>
                        <a:effectLst/>
                      </a:endParaRPr>
                    </a:p>
                  </a:txBody>
                  <a:tcPr marL="63500" marR="63500" marT="63500" marB="6350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0" u="none" strike="noStrike" dirty="0">
                          <a:solidFill>
                            <a:srgbClr val="252525"/>
                          </a:solidFill>
                          <a:effectLst/>
                          <a:latin typeface="Calibri"/>
                        </a:rPr>
                        <a:t>continuing or long-lasting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>
                    <a:lnL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3200" dirty="0">
                          <a:effectLst/>
                        </a:rPr>
                        <a:t/>
                      </a:r>
                      <a:br>
                        <a:rPr lang="en-US" sz="3200" dirty="0">
                          <a:effectLst/>
                        </a:rPr>
                      </a:b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i="0" u="none" strike="noStrike" dirty="0">
                          <a:solidFill>
                            <a:srgbClr val="252525"/>
                          </a:solidFill>
                          <a:effectLst/>
                          <a:latin typeface="Calibri"/>
                        </a:rPr>
                        <a:t>an important topic or problem for debate or discussion</a:t>
                      </a:r>
                      <a:endParaRPr lang="en-US" sz="3200" dirty="0">
                        <a:effectLst/>
                      </a:endParaRPr>
                    </a:p>
                  </a:txBody>
                  <a:tcPr marL="63500" marR="63500" marT="63500" marB="6350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-21773" y="3623129"/>
            <a:ext cx="9165771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solidFill>
                <a:srgbClr val="00B0F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00B0F0"/>
                </a:solidFill>
              </a:rPr>
              <a:t>Enduring </a:t>
            </a:r>
            <a:r>
              <a:rPr lang="en-US" sz="3200" b="1" dirty="0">
                <a:solidFill>
                  <a:srgbClr val="00B0F0"/>
                </a:solidFill>
              </a:rPr>
              <a:t>Issues are HISTORICALLY SIGNIFICANT</a:t>
            </a:r>
            <a:r>
              <a:rPr lang="en-US" sz="3200" b="1" dirty="0" smtClean="0">
                <a:solidFill>
                  <a:srgbClr val="00B0F0"/>
                </a:solidFill>
              </a:rPr>
              <a:t>.</a:t>
            </a:r>
          </a:p>
          <a:p>
            <a:pPr algn="ctr"/>
            <a:r>
              <a:rPr lang="en-US" sz="3200" dirty="0" smtClean="0"/>
              <a:t>Something is historically significant if it </a:t>
            </a:r>
          </a:p>
          <a:p>
            <a:pPr marL="457200" indent="-457200" algn="ctr">
              <a:buFont typeface="Wingdings" pitchFamily="2" charset="2"/>
              <a:buChar char="ü"/>
            </a:pPr>
            <a:r>
              <a:rPr lang="en-US" sz="3200" dirty="0" smtClean="0"/>
              <a:t>affects a lot of people</a:t>
            </a:r>
          </a:p>
          <a:p>
            <a:pPr marL="457200" indent="-457200" algn="ctr">
              <a:buFont typeface="Wingdings" pitchFamily="2" charset="2"/>
              <a:buChar char="ü"/>
            </a:pPr>
            <a:r>
              <a:rPr lang="en-US" sz="3200" dirty="0" smtClean="0"/>
              <a:t>has long lasting effects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2823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66FF"/>
                </a:solidFill>
              </a:rPr>
              <a:t>Enduring Issue Essay Steps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</a:t>
            </a:r>
            <a:r>
              <a:rPr lang="en-US" b="1" dirty="0" smtClean="0">
                <a:solidFill>
                  <a:srgbClr val="FF00FF"/>
                </a:solidFill>
              </a:rPr>
              <a:t>Annotate</a:t>
            </a:r>
            <a:r>
              <a:rPr lang="en-US" dirty="0" smtClean="0"/>
              <a:t> the document(s). 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b="1" dirty="0" smtClean="0">
                <a:solidFill>
                  <a:srgbClr val="00B050"/>
                </a:solidFill>
              </a:rPr>
              <a:t>Identify</a:t>
            </a:r>
            <a:r>
              <a:rPr lang="en-US" dirty="0" smtClean="0"/>
              <a:t> the main idea of the document(s). </a:t>
            </a:r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 smtClean="0">
                <a:solidFill>
                  <a:srgbClr val="00B0F0"/>
                </a:solidFill>
              </a:rPr>
              <a:t>Identify</a:t>
            </a:r>
            <a:r>
              <a:rPr lang="en-US" dirty="0" smtClean="0"/>
              <a:t> possible enduring issues raised in the document(s).</a:t>
            </a:r>
          </a:p>
          <a:p>
            <a:pPr marL="0" indent="0">
              <a:buNone/>
            </a:pPr>
            <a:r>
              <a:rPr lang="en-US" dirty="0" smtClean="0"/>
              <a:t>4. </a:t>
            </a:r>
            <a:r>
              <a:rPr lang="en-US" b="1" dirty="0" smtClean="0">
                <a:solidFill>
                  <a:srgbClr val="FF00FF"/>
                </a:solidFill>
              </a:rPr>
              <a:t>Categorize</a:t>
            </a:r>
            <a:r>
              <a:rPr lang="en-US" dirty="0" smtClean="0"/>
              <a:t> the documents.</a:t>
            </a:r>
          </a:p>
          <a:p>
            <a:pPr marL="0" indent="0">
              <a:buNone/>
            </a:pPr>
            <a:r>
              <a:rPr lang="en-US" dirty="0" smtClean="0"/>
              <a:t>5. </a:t>
            </a:r>
            <a:r>
              <a:rPr lang="en-US" b="1" dirty="0" smtClean="0"/>
              <a:t>Select</a:t>
            </a:r>
            <a:r>
              <a:rPr lang="en-US" dirty="0" smtClean="0"/>
              <a:t> the most appropriate enduring issue.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19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58"/>
            <a:ext cx="91440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66FF"/>
                </a:solidFill>
              </a:rPr>
              <a:t>Define the Enduring Issue By: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Describing what it is.</a:t>
            </a:r>
          </a:p>
          <a:p>
            <a:pPr marL="0" indent="0">
              <a:buNone/>
            </a:pPr>
            <a:r>
              <a:rPr lang="en-US" dirty="0" smtClean="0"/>
              <a:t>2. Clarifying what the words in the enduring issue and the description mean, and by providing at least 3 examples from history or modern day that demonstrate is it an enduring issue.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671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66FF"/>
                </a:solidFill>
              </a:rPr>
              <a:t>Explain why the enduring issue is significant by </a:t>
            </a:r>
            <a:r>
              <a:rPr lang="en-US" b="1" dirty="0" smtClean="0">
                <a:solidFill>
                  <a:srgbClr val="0066FF"/>
                </a:solidFill>
              </a:rPr>
              <a:t>describing: 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1. How people were and/or have been affected by it.</a:t>
            </a:r>
          </a:p>
          <a:p>
            <a:pPr marL="0" indent="0">
              <a:buNone/>
            </a:pPr>
            <a:r>
              <a:rPr lang="en-US" dirty="0" smtClean="0"/>
              <a:t>2. How many people’s lives were and/or have been affected by it. </a:t>
            </a:r>
          </a:p>
          <a:p>
            <a:pPr marL="0" indent="0">
              <a:buNone/>
            </a:pPr>
            <a:r>
              <a:rPr lang="en-US" dirty="0" smtClean="0"/>
              <a:t>3. How long lasting the changes were and/or have been.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01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500"/>
              </a:spcAft>
            </a:pPr>
            <a:r>
              <a:rPr lang="en-US" b="1" dirty="0">
                <a:solidFill>
                  <a:srgbClr val="0066FF"/>
                </a:solidFill>
              </a:rPr>
              <a:t>Enduring Issues Essay Prompt</a:t>
            </a:r>
            <a:r>
              <a:rPr lang="en-US" b="1" dirty="0" smtClean="0">
                <a:solidFill>
                  <a:srgbClr val="0066FF"/>
                </a:solidFill>
              </a:rPr>
              <a:t>:</a:t>
            </a:r>
            <a:endParaRPr lang="en-US" dirty="0">
              <a:solidFill>
                <a:srgbClr val="00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4500" b="1" dirty="0" smtClean="0">
                <a:solidFill>
                  <a:srgbClr val="FF00FF"/>
                </a:solidFill>
              </a:rPr>
              <a:t>The prompt will be the same every time.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B050"/>
                </a:solidFill>
              </a:rPr>
              <a:t>An enduring issue is an issue that exists across time. </a:t>
            </a:r>
            <a:r>
              <a:rPr lang="en-US" dirty="0" smtClean="0"/>
              <a:t>It is one that many societies have attempted to address with varying degrees of success.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00B0F0"/>
                </a:solidFill>
              </a:rPr>
              <a:t>In your essay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Identify and define an enduring issue raised by this set of documents.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Using your knowledge of Social Studies and evidence from the documents, argue why the issue you selected is significant and how it has endured across time.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FF"/>
                </a:solidFill>
              </a:rPr>
              <a:t>Be sure to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Identify the issue based on a historically accurate interpretation of three documents.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Define the issue using evidence from at least three documents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Argue that this is a significant issue that has endured by showing: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How the issue has affected people or been affected by people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How the issue has continued to be an issue or changed over time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Include outside information from your knowledge of social studies and evidence from the documents.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738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66FF"/>
                </a:solidFill>
              </a:rPr>
              <a:t>How to Annotate the Documents</a:t>
            </a:r>
            <a:endParaRPr lang="en-US" b="1" dirty="0">
              <a:solidFill>
                <a:srgbClr val="0066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86" y="762000"/>
            <a:ext cx="9133114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>
                <a:solidFill>
                  <a:srgbClr val="FF00FF"/>
                </a:solidFill>
              </a:rPr>
              <a:t>Annotation</a:t>
            </a:r>
            <a:r>
              <a:rPr lang="en-US" dirty="0" smtClean="0"/>
              <a:t> </a:t>
            </a:r>
            <a:r>
              <a:rPr lang="en-US" dirty="0"/>
              <a:t>is the act of using symbols and notes to show what </a:t>
            </a:r>
            <a:r>
              <a:rPr lang="en-US" dirty="0" smtClean="0"/>
              <a:t>thought while reading. Allows interaction </a:t>
            </a:r>
            <a:r>
              <a:rPr lang="en-US" dirty="0"/>
              <a:t>with the source by underlining sections of the text, circling words, phrases, or images, and writing notes </a:t>
            </a:r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dirty="0" smtClean="0"/>
              <a:t>margins</a:t>
            </a:r>
            <a:r>
              <a:rPr lang="en-US" dirty="0"/>
              <a:t> </a:t>
            </a:r>
            <a:r>
              <a:rPr lang="en-US" dirty="0" smtClean="0"/>
              <a:t>(including potential </a:t>
            </a:r>
            <a:r>
              <a:rPr lang="en-US" smtClean="0"/>
              <a:t>enduring issues)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621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400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What is an enduring issue?</vt:lpstr>
      <vt:lpstr>Enduring Issue Essay Steps</vt:lpstr>
      <vt:lpstr>Define the Enduring Issue By:</vt:lpstr>
      <vt:lpstr>Explain why the enduring issue is significant by describing: </vt:lpstr>
      <vt:lpstr>Enduring Issues Essay Prompt:</vt:lpstr>
      <vt:lpstr>How to Annotate the Documents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Aim: What are enduring issues in global history?</dc:title>
  <dc:creator>April Glass</dc:creator>
  <cp:lastModifiedBy>Susan Chudy</cp:lastModifiedBy>
  <cp:revision>11</cp:revision>
  <dcterms:created xsi:type="dcterms:W3CDTF">2017-12-20T16:07:02Z</dcterms:created>
  <dcterms:modified xsi:type="dcterms:W3CDTF">2018-10-02T15:28:52Z</dcterms:modified>
</cp:coreProperties>
</file>