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48"/>
  </p:notesMasterIdLst>
  <p:sldIdLst>
    <p:sldId id="256" r:id="rId2"/>
    <p:sldId id="257" r:id="rId3"/>
    <p:sldId id="465" r:id="rId4"/>
    <p:sldId id="276" r:id="rId5"/>
    <p:sldId id="442" r:id="rId6"/>
    <p:sldId id="291" r:id="rId7"/>
    <p:sldId id="292" r:id="rId8"/>
    <p:sldId id="293" r:id="rId9"/>
    <p:sldId id="285" r:id="rId10"/>
    <p:sldId id="284" r:id="rId11"/>
    <p:sldId id="417" r:id="rId12"/>
    <p:sldId id="298" r:id="rId13"/>
    <p:sldId id="304" r:id="rId14"/>
    <p:sldId id="310" r:id="rId15"/>
    <p:sldId id="466" r:id="rId16"/>
    <p:sldId id="317" r:id="rId17"/>
    <p:sldId id="325" r:id="rId18"/>
    <p:sldId id="332" r:id="rId19"/>
    <p:sldId id="440" r:id="rId20"/>
    <p:sldId id="376" r:id="rId21"/>
    <p:sldId id="467" r:id="rId22"/>
    <p:sldId id="390" r:id="rId23"/>
    <p:sldId id="397" r:id="rId24"/>
    <p:sldId id="403" r:id="rId25"/>
    <p:sldId id="428" r:id="rId26"/>
    <p:sldId id="468" r:id="rId27"/>
    <p:sldId id="472" r:id="rId28"/>
    <p:sldId id="475" r:id="rId29"/>
    <p:sldId id="548" r:id="rId30"/>
    <p:sldId id="491" r:id="rId31"/>
    <p:sldId id="493" r:id="rId32"/>
    <p:sldId id="495" r:id="rId33"/>
    <p:sldId id="497" r:id="rId34"/>
    <p:sldId id="499" r:id="rId35"/>
    <p:sldId id="500" r:id="rId36"/>
    <p:sldId id="503" r:id="rId37"/>
    <p:sldId id="517" r:id="rId38"/>
    <p:sldId id="525" r:id="rId39"/>
    <p:sldId id="549" r:id="rId40"/>
    <p:sldId id="528" r:id="rId41"/>
    <p:sldId id="550" r:id="rId42"/>
    <p:sldId id="551" r:id="rId43"/>
    <p:sldId id="538" r:id="rId44"/>
    <p:sldId id="539" r:id="rId45"/>
    <p:sldId id="540" r:id="rId46"/>
    <p:sldId id="552"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00"/>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2" autoAdjust="0"/>
    <p:restoredTop sz="94660"/>
  </p:normalViewPr>
  <p:slideViewPr>
    <p:cSldViewPr>
      <p:cViewPr varScale="1">
        <p:scale>
          <a:sx n="87" d="100"/>
          <a:sy n="87" d="100"/>
        </p:scale>
        <p:origin x="14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1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1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1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A813F83-9C34-4A8E-BDA4-79E2AC6227E5}" type="slidenum">
              <a:rPr lang="en-US" altLang="en-US"/>
              <a:pPr>
                <a:defRPr/>
              </a:pPr>
              <a:t>‹#›</a:t>
            </a:fld>
            <a:endParaRPr lang="en-US" altLang="en-US"/>
          </a:p>
        </p:txBody>
      </p:sp>
    </p:spTree>
    <p:extLst>
      <p:ext uri="{BB962C8B-B14F-4D97-AF65-F5344CB8AC3E}">
        <p14:creationId xmlns:p14="http://schemas.microsoft.com/office/powerpoint/2010/main" val="222244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AE62-3967-430E-9D74-91A65C88EB19}" type="slidenum">
              <a:rPr lang="en-US"/>
              <a:pPr/>
              <a:t>37</a:t>
            </a:fld>
            <a:endParaRPr lang="en-US"/>
          </a:p>
        </p:txBody>
      </p:sp>
      <p:sp>
        <p:nvSpPr>
          <p:cNvPr id="94210" name="Rectangle 2"/>
          <p:cNvSpPr>
            <a:spLocks noGrp="1" noRot="1" noChangeAspect="1" noChangeArrowheads="1" noTextEdit="1"/>
          </p:cNvSpPr>
          <p:nvPr>
            <p:ph type="sldImg"/>
          </p:nvPr>
        </p:nvSpPr>
        <p:spPr>
          <a:xfrm>
            <a:off x="1143000" y="685800"/>
            <a:ext cx="4570413" cy="3429000"/>
          </a:xfrm>
          <a:ln/>
        </p:spPr>
      </p:sp>
      <p:sp>
        <p:nvSpPr>
          <p:cNvPr id="94211" name="Rectangle 3"/>
          <p:cNvSpPr>
            <a:spLocks noGrp="1" noChangeArrowheads="1"/>
          </p:cNvSpPr>
          <p:nvPr>
            <p:ph type="body" idx="1"/>
          </p:nvPr>
        </p:nvSpPr>
        <p:spPr>
          <a:xfrm>
            <a:off x="915021" y="4344259"/>
            <a:ext cx="5027959" cy="4113396"/>
          </a:xfrm>
        </p:spPr>
        <p:txBody>
          <a:bodyPr/>
          <a:lstStyle/>
          <a:p>
            <a:r>
              <a:rPr lang="en-US" altLang="en-US" sz="900"/>
              <a:t>The term vaccine comes from </a:t>
            </a:r>
            <a:r>
              <a:rPr lang="en-US" altLang="en-US" sz="900" i="1"/>
              <a:t>vaccinus</a:t>
            </a:r>
            <a:r>
              <a:rPr lang="en-US" altLang="en-US" sz="900"/>
              <a:t>, Latin for “from cow”.  Jenner was an English doctor who noticed that milkmaids who were exposed to cowpox didn’t contract the more virulent disease of small pox.  Jenner injected a milkmaid that had not contracted cowpox with that pathogen.  The milkmaid developed immunity to smallpox.  </a:t>
            </a:r>
          </a:p>
          <a:p>
            <a:endParaRPr lang="en-US" altLang="en-US" sz="900"/>
          </a:p>
          <a:p>
            <a:r>
              <a:rPr lang="en-US" altLang="en-US" sz="900"/>
              <a:t>Pasteur studied anthrax, a fatal disease of cattle, and developed a weakened or attenuated form of the bacteria that causes the disease.  He inoculated 25 sheep with the vaccine and then inoculated this group and an additional 25 sheep with the anthrax bacillus several days later.  The 25 sheep that had not been vaccinated died, while the vaccinated sheep were protected.  He also worked on developing a vaccine for rabies and performed the first successful test on a young boy whose mother pleaded with Pasteur to treat her son after the boy had been bitten by a rabid dog.  The boy underwent treatment with vaccinations for 10 days and recovered completely.</a:t>
            </a:r>
          </a:p>
          <a:p>
            <a:endParaRPr lang="en-US" altLang="en-US" sz="900"/>
          </a:p>
          <a:p>
            <a:r>
              <a:rPr lang="en-US" altLang="en-US" sz="900"/>
              <a:t>Polio is a disease of the central nervous system, specifically the spinal cord and is caused by a virus.  Previously, the greatest incidence of the disease was in children between the ages of 5 and 10.  There were over 57,000 cases of polio diagnosed in 1952.  Because we have an effective polio vaccine, very few cases of the disease are diagnosed each year.  The first vaccine was developed by Jonas Salk.  The Sabin oral polio vaccine is the type most commonly administered in the U.S.</a:t>
            </a:r>
          </a:p>
          <a:p>
            <a:endParaRPr lang="en-US" altLang="en-US" sz="900"/>
          </a:p>
          <a:p>
            <a:r>
              <a:rPr lang="en-US" altLang="en-US" sz="900"/>
              <a:t>Koch’s Postulates are still used as the standard protocol today to prove that a pathogen causes a specific disease.  A diagram of the process can be found on the next slide, entitled “Vaccine development uses Koch’s Postulates”.</a:t>
            </a:r>
          </a:p>
          <a:p>
            <a:endParaRPr lang="en-US" altLang="en-US" sz="900"/>
          </a:p>
        </p:txBody>
      </p:sp>
    </p:spTree>
    <p:extLst>
      <p:ext uri="{BB962C8B-B14F-4D97-AF65-F5344CB8AC3E}">
        <p14:creationId xmlns:p14="http://schemas.microsoft.com/office/powerpoint/2010/main" val="219659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0A4377-12A0-49CA-9B3A-1E9A84C0E46C}" type="slidenum">
              <a:rPr lang="en-US" altLang="en-US" smtClean="0"/>
              <a:pPr>
                <a:defRPr/>
              </a:pPr>
              <a:t>‹#›</a:t>
            </a:fld>
            <a:endParaRPr lang="en-US" alt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A8BEB7-A0ED-4B95-AF06-97C34D753BF8}"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5C284B-0200-4203-9C26-473D7636D92D}"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945EC5-48C2-474A-B7FC-ECC8207E439E}"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a:p>
        </p:txBody>
      </p:sp>
      <p:sp>
        <p:nvSpPr>
          <p:cNvPr id="91" name="Footer Placeholder 90"/>
          <p:cNvSpPr>
            <a:spLocks noGrp="1"/>
          </p:cNvSpPr>
          <p:nvPr>
            <p:ph type="ftr" sz="quarter" idx="11"/>
          </p:nvPr>
        </p:nvSpPr>
        <p:spPr/>
        <p:txBody>
          <a:bodyPr/>
          <a:lstStyle/>
          <a:p>
            <a:pPr>
              <a:defRPr/>
            </a:pPr>
            <a:endParaRPr lang="en-US"/>
          </a:p>
        </p:txBody>
      </p:sp>
      <p:sp>
        <p:nvSpPr>
          <p:cNvPr id="92" name="Slide Number Placeholder 91"/>
          <p:cNvSpPr>
            <a:spLocks noGrp="1"/>
          </p:cNvSpPr>
          <p:nvPr>
            <p:ph type="sldNum" sz="quarter" idx="12"/>
          </p:nvPr>
        </p:nvSpPr>
        <p:spPr/>
        <p:txBody>
          <a:bodyPr/>
          <a:lstStyle/>
          <a:p>
            <a:pPr>
              <a:defRPr/>
            </a:pPr>
            <a:fld id="{39B4D065-6683-46FA-BF4A-4C5B6C1037F4}"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8C1CCC-7F4C-4EBC-ABF9-11FF00A28D50}"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ED614ED-A7F6-4C09-A162-63B1CB82117E}"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D874E7-ABB8-4049-BB09-D0CA0DBD4E1E}"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0212BE5-9B53-4AAB-A3D1-82FC6CE8AA0B}"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4D4BEE-3A9D-4ABE-B7B6-0F80E672E897}" type="slidenum">
              <a:rPr lang="en-US" altLang="en-US" smtClean="0"/>
              <a:pPr>
                <a:defRPr/>
              </a:pPr>
              <a:t>‹#›</a:t>
            </a:fld>
            <a:endParaRPr lang="en-US" alt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E19A41-8DB5-414A-8257-CDDA67F622B7}" type="slidenum">
              <a:rPr lang="en-US" altLang="en-US" smtClean="0"/>
              <a:pPr>
                <a:defRPr/>
              </a:pPr>
              <a:t>‹#›</a:t>
            </a:fld>
            <a:endParaRPr lang="en-US" alt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73B3B03-3295-4DFB-9D12-96ED5C330363}" type="slidenum">
              <a:rPr lang="en-US" altLang="en-US" smtClean="0"/>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stCondLst>
                                            <p:cond delay="0"/>
                                          </p:stCondLst>
                                        </p:cTn>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stCondLst>
                                            <p:cond delay="0"/>
                                          </p:stCondLst>
                                        </p:cTn>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stCondLst>
                                            <p:cond delay="0"/>
                                          </p:stCondLst>
                                        </p:cTn>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bs.org/wgbh/nova/heart/heartmap.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oyzwfsdd4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Ei_4Cyx4Uw"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733800"/>
            <a:ext cx="4343400" cy="1050925"/>
          </a:xfrm>
        </p:spPr>
        <p:txBody>
          <a:bodyPr>
            <a:normAutofit fontScale="90000"/>
          </a:bodyPr>
          <a:lstStyle/>
          <a:p>
            <a:pPr eaLnBrk="1" hangingPunct="1">
              <a:defRPr/>
            </a:pPr>
            <a:r>
              <a:rPr lang="en-US" sz="9600" b="1" dirty="0" smtClean="0"/>
              <a:t>Unit 10</a:t>
            </a:r>
            <a:br>
              <a:rPr lang="en-US" sz="9600" b="1" dirty="0" smtClean="0"/>
            </a:br>
            <a:r>
              <a:rPr lang="en-US" sz="9600" dirty="0" smtClean="0"/>
              <a:t>Review</a:t>
            </a:r>
            <a:r>
              <a:rPr lang="en-US" sz="9600" b="1" dirty="0" smtClean="0"/>
              <a:t> </a:t>
            </a:r>
          </a:p>
        </p:txBody>
      </p:sp>
      <p:sp>
        <p:nvSpPr>
          <p:cNvPr id="2051" name="Rectangle 3"/>
          <p:cNvSpPr>
            <a:spLocks noGrp="1" noChangeArrowheads="1"/>
          </p:cNvSpPr>
          <p:nvPr>
            <p:ph type="subTitle" idx="1"/>
          </p:nvPr>
        </p:nvSpPr>
        <p:spPr>
          <a:xfrm>
            <a:off x="228600" y="5257800"/>
            <a:ext cx="8915400" cy="1447800"/>
          </a:xfrm>
        </p:spPr>
        <p:txBody>
          <a:bodyPr>
            <a:normAutofit fontScale="92500" lnSpcReduction="10000"/>
          </a:bodyPr>
          <a:lstStyle/>
          <a:p>
            <a:pPr eaLnBrk="1" hangingPunct="1">
              <a:lnSpc>
                <a:spcPct val="80000"/>
              </a:lnSpc>
              <a:defRPr/>
            </a:pPr>
            <a:r>
              <a:rPr lang="en-US" sz="6600" b="1" dirty="0" smtClean="0"/>
              <a:t>Circulatory, Respiratory, and Immune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6600" b="1" smtClean="0"/>
              <a:t>Systemic circuit</a:t>
            </a:r>
          </a:p>
        </p:txBody>
      </p:sp>
      <p:sp>
        <p:nvSpPr>
          <p:cNvPr id="38915" name="Rectangle 3"/>
          <p:cNvSpPr>
            <a:spLocks noGrp="1" noChangeArrowheads="1"/>
          </p:cNvSpPr>
          <p:nvPr>
            <p:ph idx="1"/>
          </p:nvPr>
        </p:nvSpPr>
        <p:spPr/>
        <p:txBody>
          <a:bodyPr>
            <a:normAutofit fontScale="85000" lnSpcReduction="20000"/>
          </a:bodyPr>
          <a:lstStyle/>
          <a:p>
            <a:pPr eaLnBrk="1" hangingPunct="1">
              <a:defRPr/>
            </a:pPr>
            <a:r>
              <a:rPr lang="en-US" sz="6000" dirty="0" smtClean="0"/>
              <a:t>Blood flow between heart and rest of the body</a:t>
            </a:r>
          </a:p>
          <a:p>
            <a:pPr lvl="1">
              <a:defRPr/>
            </a:pPr>
            <a:r>
              <a:rPr lang="en-US" sz="5600" dirty="0" smtClean="0"/>
              <a:t>Renal – Kidneys</a:t>
            </a:r>
          </a:p>
          <a:p>
            <a:pPr lvl="1">
              <a:defRPr/>
            </a:pPr>
            <a:r>
              <a:rPr lang="en-US" sz="5600" dirty="0" smtClean="0"/>
              <a:t>Cranial – Brain</a:t>
            </a:r>
          </a:p>
          <a:p>
            <a:pPr lvl="1">
              <a:defRPr/>
            </a:pPr>
            <a:r>
              <a:rPr lang="en-US" sz="5600" dirty="0" smtClean="0"/>
              <a:t>Hepatic – Liver</a:t>
            </a:r>
          </a:p>
          <a:p>
            <a:pPr lvl="1">
              <a:defRPr/>
            </a:pPr>
            <a:r>
              <a:rPr lang="en-US" sz="5600" dirty="0" smtClean="0"/>
              <a:t>Coronary – Heart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ag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 y="1752600"/>
            <a:ext cx="3048001" cy="44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a:hlinkClick r:id="rId3"/>
          </p:cNvPr>
          <p:cNvSpPr txBox="1">
            <a:spLocks noChangeArrowheads="1"/>
          </p:cNvSpPr>
          <p:nvPr/>
        </p:nvSpPr>
        <p:spPr bwMode="auto">
          <a:xfrm>
            <a:off x="3810000" y="1600200"/>
            <a:ext cx="4953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4400" dirty="0" smtClean="0">
                <a:latin typeface="Times New Roman" pitchFamily="18" charset="0"/>
                <a:hlinkClick r:id="rId3"/>
              </a:rPr>
              <a:t>Path of blood</a:t>
            </a:r>
            <a:r>
              <a:rPr lang="en-US" altLang="en-US" sz="4400" dirty="0" smtClean="0">
                <a:latin typeface="Times New Roman" pitchFamily="18" charset="0"/>
              </a:rPr>
              <a:t> </a:t>
            </a:r>
          </a:p>
          <a:p>
            <a:pPr eaLnBrk="1" hangingPunct="1">
              <a:spcBef>
                <a:spcPct val="50000"/>
              </a:spcBef>
            </a:pPr>
            <a:r>
              <a:rPr lang="en-US" altLang="en-US" sz="4400" dirty="0" smtClean="0">
                <a:latin typeface="Times New Roman" pitchFamily="18" charset="0"/>
              </a:rPr>
              <a:t>Click this link and the on “Launch Interactive” for a review of blood flow</a:t>
            </a:r>
            <a:endParaRPr lang="en-US" altLang="en-US" sz="4400" dirty="0">
              <a:latin typeface="Times New Roman" pitchFamily="18" charset="0"/>
            </a:endParaRPr>
          </a:p>
        </p:txBody>
      </p:sp>
      <p:sp>
        <p:nvSpPr>
          <p:cNvPr id="2" name="Title 1"/>
          <p:cNvSpPr>
            <a:spLocks noGrp="1"/>
          </p:cNvSpPr>
          <p:nvPr>
            <p:ph type="title"/>
          </p:nvPr>
        </p:nvSpPr>
        <p:spPr/>
        <p:txBody>
          <a:bodyPr>
            <a:normAutofit/>
          </a:bodyPr>
          <a:lstStyle/>
          <a:p>
            <a:r>
              <a:rPr lang="en-US" sz="4400" dirty="0" smtClean="0"/>
              <a:t>Interactive Review of Circulation</a:t>
            </a:r>
            <a:endParaRPr lang="en-US" sz="4400"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6600" dirty="0" smtClean="0"/>
              <a:t>Heart – The muscle</a:t>
            </a:r>
            <a:endParaRPr lang="en-US" sz="6600" b="1" dirty="0" smtClean="0"/>
          </a:p>
        </p:txBody>
      </p:sp>
      <p:sp>
        <p:nvSpPr>
          <p:cNvPr id="54275" name="Rectangle 3"/>
          <p:cNvSpPr>
            <a:spLocks noGrp="1" noChangeArrowheads="1"/>
          </p:cNvSpPr>
          <p:nvPr>
            <p:ph idx="1"/>
          </p:nvPr>
        </p:nvSpPr>
        <p:spPr>
          <a:xfrm>
            <a:off x="457200" y="1600200"/>
            <a:ext cx="8229600" cy="5257800"/>
          </a:xfrm>
        </p:spPr>
        <p:txBody>
          <a:bodyPr>
            <a:normAutofit fontScale="85000" lnSpcReduction="20000"/>
          </a:bodyPr>
          <a:lstStyle/>
          <a:p>
            <a:pPr>
              <a:defRPr/>
            </a:pPr>
            <a:r>
              <a:rPr lang="en-US" sz="6600" dirty="0" smtClean="0"/>
              <a:t>Four-chambered, </a:t>
            </a:r>
            <a:r>
              <a:rPr lang="en-US" sz="6600" dirty="0"/>
              <a:t>pumping </a:t>
            </a:r>
            <a:r>
              <a:rPr lang="en-US" sz="6600" dirty="0" smtClean="0"/>
              <a:t>organ</a:t>
            </a:r>
          </a:p>
          <a:p>
            <a:pPr>
              <a:defRPr/>
            </a:pPr>
            <a:r>
              <a:rPr lang="en-US" sz="6600" dirty="0" smtClean="0"/>
              <a:t>Separated </a:t>
            </a:r>
            <a:r>
              <a:rPr lang="en-US" sz="6600" dirty="0"/>
              <a:t>by the </a:t>
            </a:r>
            <a:r>
              <a:rPr lang="en-US" sz="6600" u="sng" dirty="0"/>
              <a:t>septum</a:t>
            </a:r>
          </a:p>
          <a:p>
            <a:pPr>
              <a:defRPr/>
            </a:pPr>
            <a:r>
              <a:rPr lang="en-US" sz="6600" u="sng" dirty="0" smtClean="0">
                <a:solidFill>
                  <a:schemeClr val="tx2"/>
                </a:solidFill>
              </a:rPr>
              <a:t>Atria</a:t>
            </a:r>
            <a:r>
              <a:rPr lang="en-US" sz="6600" dirty="0" smtClean="0">
                <a:solidFill>
                  <a:schemeClr val="tx2"/>
                </a:solidFill>
              </a:rPr>
              <a:t> – 2 upper, thin walled receiving chambers</a:t>
            </a:r>
          </a:p>
          <a:p>
            <a:pPr>
              <a:lnSpc>
                <a:spcPct val="90000"/>
              </a:lnSpc>
              <a:defRPr/>
            </a:pPr>
            <a:r>
              <a:rPr lang="en-US" sz="6600" u="sng" dirty="0" smtClean="0">
                <a:solidFill>
                  <a:schemeClr val="tx2"/>
                </a:solidFill>
              </a:rPr>
              <a:t>Ventricles</a:t>
            </a:r>
            <a:r>
              <a:rPr lang="en-US" sz="6600" dirty="0" smtClean="0">
                <a:solidFill>
                  <a:schemeClr val="tx2"/>
                </a:solidFill>
              </a:rPr>
              <a:t> - </a:t>
            </a:r>
            <a:r>
              <a:rPr lang="en-US" sz="6600" dirty="0">
                <a:solidFill>
                  <a:schemeClr val="tx2"/>
                </a:solidFill>
              </a:rPr>
              <a:t>2 lower, thick </a:t>
            </a:r>
            <a:r>
              <a:rPr lang="en-US" sz="6600" dirty="0" smtClean="0">
                <a:solidFill>
                  <a:schemeClr val="tx2"/>
                </a:solidFill>
              </a:rPr>
              <a:t>walled, pumping chambers</a:t>
            </a:r>
            <a:endParaRPr lang="en-US" sz="6600" dirty="0">
              <a:solidFill>
                <a:schemeClr val="tx2"/>
              </a:solidFill>
            </a:endParaRPr>
          </a:p>
          <a:p>
            <a:pPr eaLnBrk="1" hangingPunct="1">
              <a:defRPr/>
            </a:pPr>
            <a:endParaRPr lang="en-US" sz="6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sz="6600" dirty="0"/>
              <a:t>Heart – </a:t>
            </a:r>
            <a:r>
              <a:rPr lang="en-US" sz="6600" dirty="0" smtClean="0"/>
              <a:t>Valves</a:t>
            </a:r>
            <a:endParaRPr lang="en-US" sz="6600" b="1" dirty="0" smtClean="0"/>
          </a:p>
        </p:txBody>
      </p:sp>
      <p:sp>
        <p:nvSpPr>
          <p:cNvPr id="60419" name="Rectangle 3"/>
          <p:cNvSpPr>
            <a:spLocks noGrp="1" noChangeArrowheads="1"/>
          </p:cNvSpPr>
          <p:nvPr>
            <p:ph idx="1"/>
          </p:nvPr>
        </p:nvSpPr>
        <p:spPr/>
        <p:txBody>
          <a:bodyPr>
            <a:normAutofit lnSpcReduction="10000"/>
          </a:bodyPr>
          <a:lstStyle/>
          <a:p>
            <a:pPr eaLnBrk="1" hangingPunct="1">
              <a:lnSpc>
                <a:spcPct val="80000"/>
              </a:lnSpc>
              <a:defRPr/>
            </a:pPr>
            <a:r>
              <a:rPr lang="en-US" sz="6000" dirty="0" smtClean="0"/>
              <a:t>Prevent blood from flowing backwards</a:t>
            </a:r>
          </a:p>
          <a:p>
            <a:pPr eaLnBrk="1" hangingPunct="1">
              <a:lnSpc>
                <a:spcPct val="80000"/>
              </a:lnSpc>
              <a:defRPr/>
            </a:pPr>
            <a:r>
              <a:rPr lang="en-US" sz="6000" dirty="0" smtClean="0"/>
              <a:t>Between the atria and ventricles</a:t>
            </a:r>
          </a:p>
          <a:p>
            <a:pPr eaLnBrk="1" hangingPunct="1">
              <a:lnSpc>
                <a:spcPct val="80000"/>
              </a:lnSpc>
              <a:defRPr/>
            </a:pPr>
            <a:r>
              <a:rPr lang="en-US" sz="6000" dirty="0" smtClean="0"/>
              <a:t>Between the ventricles and arteries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9698" y="220601"/>
            <a:ext cx="2182959" cy="15319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sz="5400" dirty="0"/>
              <a:t>Heart – </a:t>
            </a:r>
            <a:r>
              <a:rPr lang="en-US" sz="5400" dirty="0" smtClean="0"/>
              <a:t>Blood vessels</a:t>
            </a:r>
            <a:endParaRPr lang="en-US" sz="5400" b="1" dirty="0" smtClean="0"/>
          </a:p>
        </p:txBody>
      </p:sp>
      <p:sp>
        <p:nvSpPr>
          <p:cNvPr id="66563" name="Rectangle 3"/>
          <p:cNvSpPr>
            <a:spLocks noGrp="1" noChangeArrowheads="1"/>
          </p:cNvSpPr>
          <p:nvPr>
            <p:ph idx="1"/>
          </p:nvPr>
        </p:nvSpPr>
        <p:spPr/>
        <p:txBody>
          <a:bodyPr>
            <a:normAutofit fontScale="70000" lnSpcReduction="20000"/>
          </a:bodyPr>
          <a:lstStyle/>
          <a:p>
            <a:pPr eaLnBrk="1" hangingPunct="1">
              <a:lnSpc>
                <a:spcPct val="90000"/>
              </a:lnSpc>
              <a:defRPr/>
            </a:pPr>
            <a:r>
              <a:rPr lang="en-US" sz="6000" u="sng" dirty="0" smtClean="0"/>
              <a:t>Vena cava </a:t>
            </a:r>
            <a:r>
              <a:rPr lang="en-US" sz="6000" dirty="0" smtClean="0"/>
              <a:t>– Largest vein, transports O</a:t>
            </a:r>
            <a:r>
              <a:rPr lang="en-US" sz="4400" baseline="-25000" dirty="0" smtClean="0"/>
              <a:t>2</a:t>
            </a:r>
            <a:r>
              <a:rPr lang="en-US" sz="6000" dirty="0" smtClean="0"/>
              <a:t> poor blood from systemic circ.</a:t>
            </a:r>
          </a:p>
          <a:p>
            <a:pPr>
              <a:lnSpc>
                <a:spcPct val="90000"/>
              </a:lnSpc>
              <a:defRPr/>
            </a:pPr>
            <a:r>
              <a:rPr lang="en-US" sz="6000" u="sng" dirty="0" smtClean="0"/>
              <a:t>Pulmonary Artery</a:t>
            </a:r>
            <a:r>
              <a:rPr lang="en-US" sz="6000" dirty="0" smtClean="0"/>
              <a:t> - O</a:t>
            </a:r>
            <a:r>
              <a:rPr lang="en-US" sz="4800" baseline="-25000" dirty="0" smtClean="0"/>
              <a:t>2</a:t>
            </a:r>
            <a:r>
              <a:rPr lang="en-US" sz="6000" dirty="0" smtClean="0"/>
              <a:t> poor </a:t>
            </a:r>
            <a:r>
              <a:rPr lang="en-US" sz="6000" dirty="0"/>
              <a:t>blood </a:t>
            </a:r>
            <a:r>
              <a:rPr lang="en-US" sz="6000" dirty="0" smtClean="0"/>
              <a:t>to </a:t>
            </a:r>
            <a:r>
              <a:rPr lang="en-US" sz="6000" dirty="0"/>
              <a:t>the </a:t>
            </a:r>
            <a:r>
              <a:rPr lang="en-US" sz="6000" dirty="0" smtClean="0"/>
              <a:t>lungs from heart</a:t>
            </a:r>
          </a:p>
          <a:p>
            <a:pPr>
              <a:lnSpc>
                <a:spcPct val="90000"/>
              </a:lnSpc>
              <a:defRPr/>
            </a:pPr>
            <a:r>
              <a:rPr lang="en-US" sz="6000" u="sng" dirty="0" smtClean="0"/>
              <a:t>Pulmonary Veins </a:t>
            </a:r>
            <a:r>
              <a:rPr lang="en-US" sz="6000" dirty="0" smtClean="0"/>
              <a:t>- O</a:t>
            </a:r>
            <a:r>
              <a:rPr lang="en-US" sz="4800" baseline="-25000" dirty="0" smtClean="0"/>
              <a:t>2</a:t>
            </a:r>
            <a:r>
              <a:rPr lang="en-US" sz="6000" dirty="0" smtClean="0"/>
              <a:t> </a:t>
            </a:r>
            <a:r>
              <a:rPr lang="en-US" sz="6000" dirty="0"/>
              <a:t>rich blood from the lungs to the heart </a:t>
            </a:r>
            <a:endParaRPr lang="en-US" sz="6000" dirty="0" smtClean="0"/>
          </a:p>
          <a:p>
            <a:pPr>
              <a:lnSpc>
                <a:spcPct val="90000"/>
              </a:lnSpc>
              <a:defRPr/>
            </a:pPr>
            <a:r>
              <a:rPr lang="en-US" sz="6000" u="sng" dirty="0" smtClean="0"/>
              <a:t>Aorta </a:t>
            </a:r>
            <a:r>
              <a:rPr lang="en-US" sz="6000" dirty="0" smtClean="0"/>
              <a:t>– Largest artery, O</a:t>
            </a:r>
            <a:r>
              <a:rPr lang="en-US" sz="4800" baseline="-25000" dirty="0" smtClean="0"/>
              <a:t>2</a:t>
            </a:r>
            <a:r>
              <a:rPr lang="en-US" sz="6000" dirty="0" smtClean="0"/>
              <a:t> </a:t>
            </a:r>
            <a:r>
              <a:rPr lang="en-US" sz="6000" dirty="0"/>
              <a:t>rich blood away from heart to the rest of the body</a:t>
            </a:r>
          </a:p>
          <a:p>
            <a:pPr>
              <a:lnSpc>
                <a:spcPct val="90000"/>
              </a:lnSpc>
              <a:defRPr/>
            </a:pPr>
            <a:endParaRPr lang="en-US" sz="6000" dirty="0" smtClean="0"/>
          </a:p>
        </p:txBody>
      </p:sp>
      <p:pic>
        <p:nvPicPr>
          <p:cNvPr id="4" name="Picture 5" descr="hear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sz="5400" dirty="0"/>
              <a:t>Heart – </a:t>
            </a:r>
            <a:r>
              <a:rPr lang="en-US" sz="5400" dirty="0" smtClean="0"/>
              <a:t>Blood Flow</a:t>
            </a:r>
            <a:endParaRPr lang="en-US" sz="5400" b="1" dirty="0" smtClean="0"/>
          </a:p>
        </p:txBody>
      </p:sp>
      <p:sp>
        <p:nvSpPr>
          <p:cNvPr id="66563"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6000" dirty="0" smtClean="0"/>
              <a:t>The next slide steps through blood flow one step at a time.</a:t>
            </a:r>
          </a:p>
          <a:p>
            <a:pPr eaLnBrk="1" hangingPunct="1">
              <a:lnSpc>
                <a:spcPct val="90000"/>
              </a:lnSpc>
              <a:defRPr/>
            </a:pPr>
            <a:r>
              <a:rPr lang="en-US" sz="6000" dirty="0" smtClean="0"/>
              <a:t>You should review it several times until you know what is coming next</a:t>
            </a:r>
          </a:p>
        </p:txBody>
      </p:sp>
    </p:spTree>
    <p:extLst>
      <p:ext uri="{BB962C8B-B14F-4D97-AF65-F5344CB8AC3E}">
        <p14:creationId xmlns:p14="http://schemas.microsoft.com/office/powerpoint/2010/main" val="335365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he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p:cNvSpPr txBox="1">
            <a:spLocks noChangeArrowheads="1"/>
          </p:cNvSpPr>
          <p:nvPr/>
        </p:nvSpPr>
        <p:spPr bwMode="auto">
          <a:xfrm>
            <a:off x="4267200" y="0"/>
            <a:ext cx="1597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AORTA</a:t>
            </a:r>
          </a:p>
        </p:txBody>
      </p:sp>
      <p:sp>
        <p:nvSpPr>
          <p:cNvPr id="73734" name="Text Box 6"/>
          <p:cNvSpPr txBox="1">
            <a:spLocks noChangeArrowheads="1"/>
          </p:cNvSpPr>
          <p:nvPr/>
        </p:nvSpPr>
        <p:spPr bwMode="auto">
          <a:xfrm>
            <a:off x="6096000" y="103188"/>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a:solidFill>
                  <a:srgbClr val="000000"/>
                </a:solidFill>
              </a:rPr>
              <a:t>PULMONARY</a:t>
            </a:r>
          </a:p>
          <a:p>
            <a:r>
              <a:rPr lang="en-US" altLang="en-US" sz="3200" b="1" dirty="0">
                <a:solidFill>
                  <a:srgbClr val="000000"/>
                </a:solidFill>
              </a:rPr>
              <a:t>ARTERIES</a:t>
            </a:r>
          </a:p>
        </p:txBody>
      </p:sp>
      <p:sp>
        <p:nvSpPr>
          <p:cNvPr id="73735" name="Text Box 7"/>
          <p:cNvSpPr txBox="1">
            <a:spLocks noChangeArrowheads="1"/>
          </p:cNvSpPr>
          <p:nvPr/>
        </p:nvSpPr>
        <p:spPr bwMode="auto">
          <a:xfrm>
            <a:off x="6629400" y="1143000"/>
            <a:ext cx="2346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a:solidFill>
                  <a:srgbClr val="000000"/>
                </a:solidFill>
              </a:rPr>
              <a:t>L. ATRIUM</a:t>
            </a:r>
          </a:p>
        </p:txBody>
      </p:sp>
      <p:sp>
        <p:nvSpPr>
          <p:cNvPr id="73736" name="Text Box 8"/>
          <p:cNvSpPr txBox="1">
            <a:spLocks noChangeArrowheads="1"/>
          </p:cNvSpPr>
          <p:nvPr/>
        </p:nvSpPr>
        <p:spPr bwMode="auto">
          <a:xfrm>
            <a:off x="6477000" y="17526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200" b="1" dirty="0" smtClean="0">
                <a:solidFill>
                  <a:srgbClr val="000000"/>
                </a:solidFill>
              </a:rPr>
              <a:t>PULMONARY</a:t>
            </a:r>
            <a:endParaRPr lang="en-US" altLang="en-US" sz="3200" b="1" dirty="0">
              <a:solidFill>
                <a:srgbClr val="000000"/>
              </a:solidFill>
            </a:endParaRPr>
          </a:p>
          <a:p>
            <a:pPr algn="ctr"/>
            <a:r>
              <a:rPr lang="en-US" altLang="en-US" sz="3200" b="1" dirty="0">
                <a:solidFill>
                  <a:srgbClr val="000000"/>
                </a:solidFill>
              </a:rPr>
              <a:t>VEINS</a:t>
            </a:r>
          </a:p>
        </p:txBody>
      </p:sp>
      <p:sp>
        <p:nvSpPr>
          <p:cNvPr id="73737" name="Text Box 9"/>
          <p:cNvSpPr txBox="1">
            <a:spLocks noChangeArrowheads="1"/>
          </p:cNvSpPr>
          <p:nvPr/>
        </p:nvSpPr>
        <p:spPr bwMode="auto">
          <a:xfrm>
            <a:off x="7086600" y="2895600"/>
            <a:ext cx="1495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a:solidFill>
                  <a:srgbClr val="000000"/>
                </a:solidFill>
              </a:rPr>
              <a:t>VALVE</a:t>
            </a:r>
          </a:p>
        </p:txBody>
      </p:sp>
      <p:sp>
        <p:nvSpPr>
          <p:cNvPr id="73738" name="Text Box 10"/>
          <p:cNvSpPr txBox="1">
            <a:spLocks noChangeArrowheads="1"/>
          </p:cNvSpPr>
          <p:nvPr/>
        </p:nvSpPr>
        <p:spPr bwMode="auto">
          <a:xfrm>
            <a:off x="7162800" y="3810000"/>
            <a:ext cx="17684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smtClean="0">
                <a:solidFill>
                  <a:srgbClr val="000000"/>
                </a:solidFill>
              </a:rPr>
              <a:t>VALVES</a:t>
            </a:r>
            <a:endParaRPr lang="en-US" altLang="en-US" sz="3200" b="1" dirty="0">
              <a:solidFill>
                <a:srgbClr val="000000"/>
              </a:solidFill>
            </a:endParaRPr>
          </a:p>
        </p:txBody>
      </p:sp>
      <p:sp>
        <p:nvSpPr>
          <p:cNvPr id="73739" name="Text Box 11"/>
          <p:cNvSpPr txBox="1">
            <a:spLocks noChangeArrowheads="1"/>
          </p:cNvSpPr>
          <p:nvPr/>
        </p:nvSpPr>
        <p:spPr bwMode="auto">
          <a:xfrm>
            <a:off x="6624638" y="4419600"/>
            <a:ext cx="25193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200" b="1" dirty="0">
                <a:solidFill>
                  <a:srgbClr val="000000"/>
                </a:solidFill>
              </a:rPr>
              <a:t>LEFT </a:t>
            </a:r>
          </a:p>
          <a:p>
            <a:pPr algn="ctr"/>
            <a:r>
              <a:rPr lang="en-US" altLang="en-US" sz="3200" b="1" dirty="0">
                <a:solidFill>
                  <a:srgbClr val="000000"/>
                </a:solidFill>
              </a:rPr>
              <a:t>VENTRICLE</a:t>
            </a:r>
          </a:p>
        </p:txBody>
      </p:sp>
      <p:sp>
        <p:nvSpPr>
          <p:cNvPr id="73741" name="Text Box 13"/>
          <p:cNvSpPr txBox="1">
            <a:spLocks noChangeArrowheads="1"/>
          </p:cNvSpPr>
          <p:nvPr/>
        </p:nvSpPr>
        <p:spPr bwMode="auto">
          <a:xfrm>
            <a:off x="7272338" y="5638800"/>
            <a:ext cx="18716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a:solidFill>
                  <a:srgbClr val="000000"/>
                </a:solidFill>
              </a:rPr>
              <a:t>SEPTUM</a:t>
            </a:r>
          </a:p>
        </p:txBody>
      </p:sp>
      <p:sp>
        <p:nvSpPr>
          <p:cNvPr id="73742" name="Text Box 14"/>
          <p:cNvSpPr txBox="1">
            <a:spLocks noChangeArrowheads="1"/>
          </p:cNvSpPr>
          <p:nvPr/>
        </p:nvSpPr>
        <p:spPr bwMode="auto">
          <a:xfrm>
            <a:off x="304800" y="6278563"/>
            <a:ext cx="3060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R. VENTRICLE</a:t>
            </a:r>
          </a:p>
        </p:txBody>
      </p:sp>
      <p:sp>
        <p:nvSpPr>
          <p:cNvPr id="73743" name="Text Box 15"/>
          <p:cNvSpPr txBox="1">
            <a:spLocks noChangeArrowheads="1"/>
          </p:cNvSpPr>
          <p:nvPr/>
        </p:nvSpPr>
        <p:spPr bwMode="auto">
          <a:xfrm>
            <a:off x="0" y="5334000"/>
            <a:ext cx="2963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I. VENA CAVA</a:t>
            </a:r>
          </a:p>
        </p:txBody>
      </p:sp>
      <p:sp>
        <p:nvSpPr>
          <p:cNvPr id="73744" name="Text Box 16"/>
          <p:cNvSpPr txBox="1">
            <a:spLocks noChangeArrowheads="1"/>
          </p:cNvSpPr>
          <p:nvPr/>
        </p:nvSpPr>
        <p:spPr bwMode="auto">
          <a:xfrm>
            <a:off x="838200" y="4495800"/>
            <a:ext cx="1495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VALVE</a:t>
            </a:r>
          </a:p>
        </p:txBody>
      </p:sp>
      <p:sp>
        <p:nvSpPr>
          <p:cNvPr id="73745" name="Text Box 17"/>
          <p:cNvSpPr txBox="1">
            <a:spLocks noChangeArrowheads="1"/>
          </p:cNvSpPr>
          <p:nvPr/>
        </p:nvSpPr>
        <p:spPr bwMode="auto">
          <a:xfrm>
            <a:off x="228600" y="3657600"/>
            <a:ext cx="2408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dirty="0">
                <a:solidFill>
                  <a:srgbClr val="000000"/>
                </a:solidFill>
              </a:rPr>
              <a:t>R. ATRIUM</a:t>
            </a:r>
          </a:p>
        </p:txBody>
      </p:sp>
      <p:sp>
        <p:nvSpPr>
          <p:cNvPr id="73746" name="Text Box 18"/>
          <p:cNvSpPr txBox="1">
            <a:spLocks noChangeArrowheads="1"/>
          </p:cNvSpPr>
          <p:nvPr/>
        </p:nvSpPr>
        <p:spPr bwMode="auto">
          <a:xfrm>
            <a:off x="0" y="22860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200" b="1">
                <a:solidFill>
                  <a:srgbClr val="000000"/>
                </a:solidFill>
              </a:rPr>
              <a:t>PULMONARY</a:t>
            </a:r>
          </a:p>
          <a:p>
            <a:pPr algn="ctr"/>
            <a:r>
              <a:rPr lang="en-US" altLang="en-US" sz="3200" b="1">
                <a:solidFill>
                  <a:srgbClr val="000000"/>
                </a:solidFill>
              </a:rPr>
              <a:t>VEINS</a:t>
            </a:r>
          </a:p>
        </p:txBody>
      </p:sp>
      <p:sp>
        <p:nvSpPr>
          <p:cNvPr id="73747" name="Text Box 19"/>
          <p:cNvSpPr txBox="1">
            <a:spLocks noChangeArrowheads="1"/>
          </p:cNvSpPr>
          <p:nvPr/>
        </p:nvSpPr>
        <p:spPr bwMode="auto">
          <a:xfrm>
            <a:off x="0" y="7620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PULMONARY</a:t>
            </a:r>
          </a:p>
          <a:p>
            <a:r>
              <a:rPr lang="en-US" altLang="en-US" sz="3200" b="1">
                <a:solidFill>
                  <a:srgbClr val="000000"/>
                </a:solidFill>
              </a:rPr>
              <a:t>ARTERIES</a:t>
            </a:r>
          </a:p>
        </p:txBody>
      </p:sp>
      <p:sp>
        <p:nvSpPr>
          <p:cNvPr id="73748" name="Text Box 20"/>
          <p:cNvSpPr txBox="1">
            <a:spLocks noChangeArrowheads="1"/>
          </p:cNvSpPr>
          <p:nvPr/>
        </p:nvSpPr>
        <p:spPr bwMode="auto">
          <a:xfrm>
            <a:off x="0" y="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b="1">
                <a:solidFill>
                  <a:srgbClr val="000000"/>
                </a:solidFill>
              </a:rPr>
              <a:t>S. VENA CAVA</a:t>
            </a:r>
          </a:p>
        </p:txBody>
      </p:sp>
      <p:sp>
        <p:nvSpPr>
          <p:cNvPr id="73749" name="Text Box 21"/>
          <p:cNvSpPr txBox="1">
            <a:spLocks noChangeArrowheads="1"/>
          </p:cNvSpPr>
          <p:nvPr/>
        </p:nvSpPr>
        <p:spPr bwMode="auto">
          <a:xfrm>
            <a:off x="3276600" y="5638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2400" b="1">
                <a:solidFill>
                  <a:schemeClr val="accent1"/>
                </a:solidFill>
              </a:rPr>
              <a:t>R</a:t>
            </a:r>
          </a:p>
        </p:txBody>
      </p:sp>
      <p:sp>
        <p:nvSpPr>
          <p:cNvPr id="73750" name="Text Box 22"/>
          <p:cNvSpPr txBox="1">
            <a:spLocks noChangeArrowheads="1"/>
          </p:cNvSpPr>
          <p:nvPr/>
        </p:nvSpPr>
        <p:spPr bwMode="auto">
          <a:xfrm>
            <a:off x="6248400" y="5638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2400" b="1">
                <a:solidFill>
                  <a:schemeClr val="accent1"/>
                </a:solidFill>
              </a:rPr>
              <a:t>L</a:t>
            </a:r>
          </a:p>
        </p:txBody>
      </p:sp>
      <p:sp>
        <p:nvSpPr>
          <p:cNvPr id="2" name="Down Arrow 1"/>
          <p:cNvSpPr/>
          <p:nvPr/>
        </p:nvSpPr>
        <p:spPr bwMode="auto">
          <a:xfrm rot="19090947">
            <a:off x="3624414" y="3654932"/>
            <a:ext cx="381000" cy="584775"/>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1" name="Down Arrow 20"/>
          <p:cNvSpPr/>
          <p:nvPr/>
        </p:nvSpPr>
        <p:spPr bwMode="auto">
          <a:xfrm rot="10800000">
            <a:off x="4359724" y="3810000"/>
            <a:ext cx="381000" cy="774633"/>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2" name="Down Arrow 21"/>
          <p:cNvSpPr/>
          <p:nvPr/>
        </p:nvSpPr>
        <p:spPr bwMode="auto">
          <a:xfrm rot="13457298">
            <a:off x="4468394" y="2156559"/>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3" name="Down Arrow 22"/>
          <p:cNvSpPr/>
          <p:nvPr/>
        </p:nvSpPr>
        <p:spPr bwMode="auto">
          <a:xfrm rot="4794713">
            <a:off x="2454596" y="2508284"/>
            <a:ext cx="381000" cy="774633"/>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4" name="Down Arrow 23"/>
          <p:cNvSpPr/>
          <p:nvPr/>
        </p:nvSpPr>
        <p:spPr bwMode="auto">
          <a:xfrm rot="10800000">
            <a:off x="3624414" y="4754235"/>
            <a:ext cx="381000" cy="774633"/>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5" name="Down Arrow 24"/>
          <p:cNvSpPr/>
          <p:nvPr/>
        </p:nvSpPr>
        <p:spPr bwMode="auto">
          <a:xfrm>
            <a:off x="3175000" y="2252885"/>
            <a:ext cx="381000" cy="774633"/>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6" name="Down Arrow 25"/>
          <p:cNvSpPr/>
          <p:nvPr/>
        </p:nvSpPr>
        <p:spPr bwMode="auto">
          <a:xfrm rot="4766909">
            <a:off x="6321151" y="2442201"/>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7" name="Down Arrow 26"/>
          <p:cNvSpPr/>
          <p:nvPr/>
        </p:nvSpPr>
        <p:spPr bwMode="auto">
          <a:xfrm rot="20481231">
            <a:off x="5369389" y="2787182"/>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8" name="Down Arrow 27"/>
          <p:cNvSpPr/>
          <p:nvPr/>
        </p:nvSpPr>
        <p:spPr bwMode="auto">
          <a:xfrm rot="8184635">
            <a:off x="5208508" y="3506292"/>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29" name="Down Arrow 28"/>
          <p:cNvSpPr/>
          <p:nvPr/>
        </p:nvSpPr>
        <p:spPr bwMode="auto">
          <a:xfrm rot="11670432">
            <a:off x="3780127" y="2201601"/>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30" name="Down Arrow 29"/>
          <p:cNvSpPr/>
          <p:nvPr/>
        </p:nvSpPr>
        <p:spPr bwMode="auto">
          <a:xfrm rot="7782088">
            <a:off x="4695628" y="3027986"/>
            <a:ext cx="270901" cy="314667"/>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
        <p:nvSpPr>
          <p:cNvPr id="31" name="Down Arrow 30"/>
          <p:cNvSpPr/>
          <p:nvPr/>
        </p:nvSpPr>
        <p:spPr bwMode="auto">
          <a:xfrm rot="15325382">
            <a:off x="2462692" y="3044064"/>
            <a:ext cx="381000" cy="77463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2060"/>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49"/>
                                        </p:tgtEl>
                                        <p:attrNameLst>
                                          <p:attrName>style.visibility</p:attrName>
                                        </p:attrNameLst>
                                      </p:cBhvr>
                                      <p:to>
                                        <p:strVal val="visible"/>
                                      </p:to>
                                    </p:set>
                                    <p:anim calcmode="lin" valueType="num">
                                      <p:cBhvr additive="base">
                                        <p:cTn id="7" dur="500" fill="hold"/>
                                        <p:tgtEl>
                                          <p:spTgt spid="73749"/>
                                        </p:tgtEl>
                                        <p:attrNameLst>
                                          <p:attrName>ppt_x</p:attrName>
                                        </p:attrNameLst>
                                      </p:cBhvr>
                                      <p:tavLst>
                                        <p:tav tm="0">
                                          <p:val>
                                            <p:strVal val="#ppt_x"/>
                                          </p:val>
                                        </p:tav>
                                        <p:tav tm="100000">
                                          <p:val>
                                            <p:strVal val="#ppt_x"/>
                                          </p:val>
                                        </p:tav>
                                      </p:tavLst>
                                    </p:anim>
                                    <p:anim calcmode="lin" valueType="num">
                                      <p:cBhvr additive="base">
                                        <p:cTn id="8" dur="500" fill="hold"/>
                                        <p:tgtEl>
                                          <p:spTgt spid="737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50"/>
                                        </p:tgtEl>
                                        <p:attrNameLst>
                                          <p:attrName>style.visibility</p:attrName>
                                        </p:attrNameLst>
                                      </p:cBhvr>
                                      <p:to>
                                        <p:strVal val="visible"/>
                                      </p:to>
                                    </p:set>
                                    <p:anim calcmode="lin" valueType="num">
                                      <p:cBhvr additive="base">
                                        <p:cTn id="13" dur="500" fill="hold"/>
                                        <p:tgtEl>
                                          <p:spTgt spid="73750"/>
                                        </p:tgtEl>
                                        <p:attrNameLst>
                                          <p:attrName>ppt_x</p:attrName>
                                        </p:attrNameLst>
                                      </p:cBhvr>
                                      <p:tavLst>
                                        <p:tav tm="0">
                                          <p:val>
                                            <p:strVal val="#ppt_x"/>
                                          </p:val>
                                        </p:tav>
                                        <p:tav tm="100000">
                                          <p:val>
                                            <p:strVal val="#ppt_x"/>
                                          </p:val>
                                        </p:tav>
                                      </p:tavLst>
                                    </p:anim>
                                    <p:anim calcmode="lin" valueType="num">
                                      <p:cBhvr additive="base">
                                        <p:cTn id="14"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41"/>
                                        </p:tgtEl>
                                        <p:attrNameLst>
                                          <p:attrName>style.visibility</p:attrName>
                                        </p:attrNameLst>
                                      </p:cBhvr>
                                      <p:to>
                                        <p:strVal val="visible"/>
                                      </p:to>
                                    </p:set>
                                    <p:anim calcmode="lin" valueType="num">
                                      <p:cBhvr additive="base">
                                        <p:cTn id="19" dur="500" fill="hold"/>
                                        <p:tgtEl>
                                          <p:spTgt spid="73741"/>
                                        </p:tgtEl>
                                        <p:attrNameLst>
                                          <p:attrName>ppt_x</p:attrName>
                                        </p:attrNameLst>
                                      </p:cBhvr>
                                      <p:tavLst>
                                        <p:tav tm="0">
                                          <p:val>
                                            <p:strVal val="#ppt_x"/>
                                          </p:val>
                                        </p:tav>
                                        <p:tav tm="100000">
                                          <p:val>
                                            <p:strVal val="#ppt_x"/>
                                          </p:val>
                                        </p:tav>
                                      </p:tavLst>
                                    </p:anim>
                                    <p:anim calcmode="lin" valueType="num">
                                      <p:cBhvr additive="base">
                                        <p:cTn id="20" dur="500" fill="hold"/>
                                        <p:tgtEl>
                                          <p:spTgt spid="737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45"/>
                                        </p:tgtEl>
                                        <p:attrNameLst>
                                          <p:attrName>style.visibility</p:attrName>
                                        </p:attrNameLst>
                                      </p:cBhvr>
                                      <p:to>
                                        <p:strVal val="visible"/>
                                      </p:to>
                                    </p:set>
                                    <p:anim calcmode="lin" valueType="num">
                                      <p:cBhvr additive="base">
                                        <p:cTn id="25" dur="500" fill="hold"/>
                                        <p:tgtEl>
                                          <p:spTgt spid="73745"/>
                                        </p:tgtEl>
                                        <p:attrNameLst>
                                          <p:attrName>ppt_x</p:attrName>
                                        </p:attrNameLst>
                                      </p:cBhvr>
                                      <p:tavLst>
                                        <p:tav tm="0">
                                          <p:val>
                                            <p:strVal val="#ppt_x"/>
                                          </p:val>
                                        </p:tav>
                                        <p:tav tm="100000">
                                          <p:val>
                                            <p:strVal val="#ppt_x"/>
                                          </p:val>
                                        </p:tav>
                                      </p:tavLst>
                                    </p:anim>
                                    <p:anim calcmode="lin" valueType="num">
                                      <p:cBhvr additive="base">
                                        <p:cTn id="26" dur="500" fill="hold"/>
                                        <p:tgtEl>
                                          <p:spTgt spid="737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44"/>
                                        </p:tgtEl>
                                        <p:attrNameLst>
                                          <p:attrName>style.visibility</p:attrName>
                                        </p:attrNameLst>
                                      </p:cBhvr>
                                      <p:to>
                                        <p:strVal val="visible"/>
                                      </p:to>
                                    </p:set>
                                    <p:anim calcmode="lin" valueType="num">
                                      <p:cBhvr additive="base">
                                        <p:cTn id="37" dur="500" fill="hold"/>
                                        <p:tgtEl>
                                          <p:spTgt spid="73744"/>
                                        </p:tgtEl>
                                        <p:attrNameLst>
                                          <p:attrName>ppt_x</p:attrName>
                                        </p:attrNameLst>
                                      </p:cBhvr>
                                      <p:tavLst>
                                        <p:tav tm="0">
                                          <p:val>
                                            <p:strVal val="#ppt_x"/>
                                          </p:val>
                                        </p:tav>
                                        <p:tav tm="100000">
                                          <p:val>
                                            <p:strVal val="#ppt_x"/>
                                          </p:val>
                                        </p:tav>
                                      </p:tavLst>
                                    </p:anim>
                                    <p:anim calcmode="lin" valueType="num">
                                      <p:cBhvr additive="base">
                                        <p:cTn id="38" dur="500" fill="hold"/>
                                        <p:tgtEl>
                                          <p:spTgt spid="737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742"/>
                                        </p:tgtEl>
                                        <p:attrNameLst>
                                          <p:attrName>style.visibility</p:attrName>
                                        </p:attrNameLst>
                                      </p:cBhvr>
                                      <p:to>
                                        <p:strVal val="visible"/>
                                      </p:to>
                                    </p:set>
                                    <p:anim calcmode="lin" valueType="num">
                                      <p:cBhvr additive="base">
                                        <p:cTn id="43" dur="500" fill="hold"/>
                                        <p:tgtEl>
                                          <p:spTgt spid="73742"/>
                                        </p:tgtEl>
                                        <p:attrNameLst>
                                          <p:attrName>ppt_x</p:attrName>
                                        </p:attrNameLst>
                                      </p:cBhvr>
                                      <p:tavLst>
                                        <p:tav tm="0">
                                          <p:val>
                                            <p:strVal val="#ppt_x"/>
                                          </p:val>
                                        </p:tav>
                                        <p:tav tm="100000">
                                          <p:val>
                                            <p:strVal val="#ppt_x"/>
                                          </p:val>
                                        </p:tav>
                                      </p:tavLst>
                                    </p:anim>
                                    <p:anim calcmode="lin" valueType="num">
                                      <p:cBhvr additive="base">
                                        <p:cTn id="44" dur="500" fill="hold"/>
                                        <p:tgtEl>
                                          <p:spTgt spid="737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3738"/>
                                        </p:tgtEl>
                                        <p:attrNameLst>
                                          <p:attrName>style.visibility</p:attrName>
                                        </p:attrNameLst>
                                      </p:cBhvr>
                                      <p:to>
                                        <p:strVal val="visible"/>
                                      </p:to>
                                    </p:set>
                                    <p:anim calcmode="lin" valueType="num">
                                      <p:cBhvr additive="base">
                                        <p:cTn id="55" dur="500" fill="hold"/>
                                        <p:tgtEl>
                                          <p:spTgt spid="73738"/>
                                        </p:tgtEl>
                                        <p:attrNameLst>
                                          <p:attrName>ppt_x</p:attrName>
                                        </p:attrNameLst>
                                      </p:cBhvr>
                                      <p:tavLst>
                                        <p:tav tm="0">
                                          <p:val>
                                            <p:strVal val="#ppt_x"/>
                                          </p:val>
                                        </p:tav>
                                        <p:tav tm="100000">
                                          <p:val>
                                            <p:strVal val="#ppt_x"/>
                                          </p:val>
                                        </p:tav>
                                      </p:tavLst>
                                    </p:anim>
                                    <p:anim calcmode="lin" valueType="num">
                                      <p:cBhvr additive="base">
                                        <p:cTn id="56" dur="500" fill="hold"/>
                                        <p:tgtEl>
                                          <p:spTgt spid="737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3734"/>
                                        </p:tgtEl>
                                        <p:attrNameLst>
                                          <p:attrName>style.visibility</p:attrName>
                                        </p:attrNameLst>
                                      </p:cBhvr>
                                      <p:to>
                                        <p:strVal val="visible"/>
                                      </p:to>
                                    </p:set>
                                    <p:anim calcmode="lin" valueType="num">
                                      <p:cBhvr additive="base">
                                        <p:cTn id="73" dur="500" fill="hold"/>
                                        <p:tgtEl>
                                          <p:spTgt spid="73734"/>
                                        </p:tgtEl>
                                        <p:attrNameLst>
                                          <p:attrName>ppt_x</p:attrName>
                                        </p:attrNameLst>
                                      </p:cBhvr>
                                      <p:tavLst>
                                        <p:tav tm="0">
                                          <p:val>
                                            <p:strVal val="#ppt_x"/>
                                          </p:val>
                                        </p:tav>
                                        <p:tav tm="100000">
                                          <p:val>
                                            <p:strVal val="#ppt_x"/>
                                          </p:val>
                                        </p:tav>
                                      </p:tavLst>
                                    </p:anim>
                                    <p:anim calcmode="lin" valueType="num">
                                      <p:cBhvr additive="base">
                                        <p:cTn id="74"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3747"/>
                                        </p:tgtEl>
                                        <p:attrNameLst>
                                          <p:attrName>style.visibility</p:attrName>
                                        </p:attrNameLst>
                                      </p:cBhvr>
                                      <p:to>
                                        <p:strVal val="visible"/>
                                      </p:to>
                                    </p:set>
                                    <p:anim calcmode="lin" valueType="num">
                                      <p:cBhvr additive="base">
                                        <p:cTn id="79" dur="500" fill="hold"/>
                                        <p:tgtEl>
                                          <p:spTgt spid="73747"/>
                                        </p:tgtEl>
                                        <p:attrNameLst>
                                          <p:attrName>ppt_x</p:attrName>
                                        </p:attrNameLst>
                                      </p:cBhvr>
                                      <p:tavLst>
                                        <p:tav tm="0">
                                          <p:val>
                                            <p:strVal val="#ppt_x"/>
                                          </p:val>
                                        </p:tav>
                                        <p:tav tm="100000">
                                          <p:val>
                                            <p:strVal val="#ppt_x"/>
                                          </p:val>
                                        </p:tav>
                                      </p:tavLst>
                                    </p:anim>
                                    <p:anim calcmode="lin" valueType="num">
                                      <p:cBhvr additive="base">
                                        <p:cTn id="80" dur="500" fill="hold"/>
                                        <p:tgtEl>
                                          <p:spTgt spid="737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3736"/>
                                        </p:tgtEl>
                                        <p:attrNameLst>
                                          <p:attrName>style.visibility</p:attrName>
                                        </p:attrNameLst>
                                      </p:cBhvr>
                                      <p:to>
                                        <p:strVal val="visible"/>
                                      </p:to>
                                    </p:set>
                                    <p:anim calcmode="lin" valueType="num">
                                      <p:cBhvr additive="base">
                                        <p:cTn id="97" dur="500" fill="hold"/>
                                        <p:tgtEl>
                                          <p:spTgt spid="73736"/>
                                        </p:tgtEl>
                                        <p:attrNameLst>
                                          <p:attrName>ppt_x</p:attrName>
                                        </p:attrNameLst>
                                      </p:cBhvr>
                                      <p:tavLst>
                                        <p:tav tm="0">
                                          <p:val>
                                            <p:strVal val="#ppt_x"/>
                                          </p:val>
                                        </p:tav>
                                        <p:tav tm="100000">
                                          <p:val>
                                            <p:strVal val="#ppt_x"/>
                                          </p:val>
                                        </p:tav>
                                      </p:tavLst>
                                    </p:anim>
                                    <p:anim calcmode="lin" valueType="num">
                                      <p:cBhvr additive="base">
                                        <p:cTn id="98" dur="500" fill="hold"/>
                                        <p:tgtEl>
                                          <p:spTgt spid="737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3746"/>
                                        </p:tgtEl>
                                        <p:attrNameLst>
                                          <p:attrName>style.visibility</p:attrName>
                                        </p:attrNameLst>
                                      </p:cBhvr>
                                      <p:to>
                                        <p:strVal val="visible"/>
                                      </p:to>
                                    </p:set>
                                    <p:anim calcmode="lin" valueType="num">
                                      <p:cBhvr additive="base">
                                        <p:cTn id="103" dur="500" fill="hold"/>
                                        <p:tgtEl>
                                          <p:spTgt spid="73746"/>
                                        </p:tgtEl>
                                        <p:attrNameLst>
                                          <p:attrName>ppt_x</p:attrName>
                                        </p:attrNameLst>
                                      </p:cBhvr>
                                      <p:tavLst>
                                        <p:tav tm="0">
                                          <p:val>
                                            <p:strVal val="#ppt_x"/>
                                          </p:val>
                                        </p:tav>
                                        <p:tav tm="100000">
                                          <p:val>
                                            <p:strVal val="#ppt_x"/>
                                          </p:val>
                                        </p:tav>
                                      </p:tavLst>
                                    </p:anim>
                                    <p:anim calcmode="lin" valueType="num">
                                      <p:cBhvr additive="base">
                                        <p:cTn id="104" dur="500" fill="hold"/>
                                        <p:tgtEl>
                                          <p:spTgt spid="7374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3735"/>
                                        </p:tgtEl>
                                        <p:attrNameLst>
                                          <p:attrName>style.visibility</p:attrName>
                                        </p:attrNameLst>
                                      </p:cBhvr>
                                      <p:to>
                                        <p:strVal val="visible"/>
                                      </p:to>
                                    </p:set>
                                    <p:anim calcmode="lin" valueType="num">
                                      <p:cBhvr additive="base">
                                        <p:cTn id="109" dur="500" fill="hold"/>
                                        <p:tgtEl>
                                          <p:spTgt spid="73735"/>
                                        </p:tgtEl>
                                        <p:attrNameLst>
                                          <p:attrName>ppt_x</p:attrName>
                                        </p:attrNameLst>
                                      </p:cBhvr>
                                      <p:tavLst>
                                        <p:tav tm="0">
                                          <p:val>
                                            <p:strVal val="#ppt_x"/>
                                          </p:val>
                                        </p:tav>
                                        <p:tav tm="100000">
                                          <p:val>
                                            <p:strVal val="#ppt_x"/>
                                          </p:val>
                                        </p:tav>
                                      </p:tavLst>
                                    </p:anim>
                                    <p:anim calcmode="lin" valueType="num">
                                      <p:cBhvr additive="base">
                                        <p:cTn id="110"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3737"/>
                                        </p:tgtEl>
                                        <p:attrNameLst>
                                          <p:attrName>style.visibility</p:attrName>
                                        </p:attrNameLst>
                                      </p:cBhvr>
                                      <p:to>
                                        <p:strVal val="visible"/>
                                      </p:to>
                                    </p:set>
                                    <p:anim calcmode="lin" valueType="num">
                                      <p:cBhvr additive="base">
                                        <p:cTn id="121" dur="500" fill="hold"/>
                                        <p:tgtEl>
                                          <p:spTgt spid="73737"/>
                                        </p:tgtEl>
                                        <p:attrNameLst>
                                          <p:attrName>ppt_x</p:attrName>
                                        </p:attrNameLst>
                                      </p:cBhvr>
                                      <p:tavLst>
                                        <p:tav tm="0">
                                          <p:val>
                                            <p:strVal val="#ppt_x"/>
                                          </p:val>
                                        </p:tav>
                                        <p:tav tm="100000">
                                          <p:val>
                                            <p:strVal val="#ppt_x"/>
                                          </p:val>
                                        </p:tav>
                                      </p:tavLst>
                                    </p:anim>
                                    <p:anim calcmode="lin" valueType="num">
                                      <p:cBhvr additive="base">
                                        <p:cTn id="122"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3739"/>
                                        </p:tgtEl>
                                        <p:attrNameLst>
                                          <p:attrName>style.visibility</p:attrName>
                                        </p:attrNameLst>
                                      </p:cBhvr>
                                      <p:to>
                                        <p:strVal val="visible"/>
                                      </p:to>
                                    </p:set>
                                    <p:anim calcmode="lin" valueType="num">
                                      <p:cBhvr additive="base">
                                        <p:cTn id="127" dur="500" fill="hold"/>
                                        <p:tgtEl>
                                          <p:spTgt spid="73739"/>
                                        </p:tgtEl>
                                        <p:attrNameLst>
                                          <p:attrName>ppt_x</p:attrName>
                                        </p:attrNameLst>
                                      </p:cBhvr>
                                      <p:tavLst>
                                        <p:tav tm="0">
                                          <p:val>
                                            <p:strVal val="#ppt_x"/>
                                          </p:val>
                                        </p:tav>
                                        <p:tav tm="100000">
                                          <p:val>
                                            <p:strVal val="#ppt_x"/>
                                          </p:val>
                                        </p:tav>
                                      </p:tavLst>
                                    </p:anim>
                                    <p:anim calcmode="lin" valueType="num">
                                      <p:cBhvr additive="base">
                                        <p:cTn id="128" dur="500" fill="hold"/>
                                        <p:tgtEl>
                                          <p:spTgt spid="7373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ppt_x"/>
                                          </p:val>
                                        </p:tav>
                                        <p:tav tm="100000">
                                          <p:val>
                                            <p:strVal val="#ppt_x"/>
                                          </p:val>
                                        </p:tav>
                                      </p:tavLst>
                                    </p:anim>
                                    <p:anim calcmode="lin" valueType="num">
                                      <p:cBhvr additive="base">
                                        <p:cTn id="1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ppt_x"/>
                                          </p:val>
                                        </p:tav>
                                        <p:tav tm="100000">
                                          <p:val>
                                            <p:strVal val="#ppt_x"/>
                                          </p:val>
                                        </p:tav>
                                      </p:tavLst>
                                    </p:anim>
                                    <p:anim calcmode="lin" valueType="num">
                                      <p:cBhvr additive="base">
                                        <p:cTn id="1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3733"/>
                                        </p:tgtEl>
                                        <p:attrNameLst>
                                          <p:attrName>style.visibility</p:attrName>
                                        </p:attrNameLst>
                                      </p:cBhvr>
                                      <p:to>
                                        <p:strVal val="visible"/>
                                      </p:to>
                                    </p:set>
                                    <p:anim calcmode="lin" valueType="num">
                                      <p:cBhvr additive="base">
                                        <p:cTn id="151" dur="500" fill="hold"/>
                                        <p:tgtEl>
                                          <p:spTgt spid="73733"/>
                                        </p:tgtEl>
                                        <p:attrNameLst>
                                          <p:attrName>ppt_x</p:attrName>
                                        </p:attrNameLst>
                                      </p:cBhvr>
                                      <p:tavLst>
                                        <p:tav tm="0">
                                          <p:val>
                                            <p:strVal val="#ppt_x"/>
                                          </p:val>
                                        </p:tav>
                                        <p:tav tm="100000">
                                          <p:val>
                                            <p:strVal val="#ppt_x"/>
                                          </p:val>
                                        </p:tav>
                                      </p:tavLst>
                                    </p:anim>
                                    <p:anim calcmode="lin" valueType="num">
                                      <p:cBhvr additive="base">
                                        <p:cTn id="152"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4"/>
                                        </p:tgtEl>
                                        <p:attrNameLst>
                                          <p:attrName>style.visibility</p:attrName>
                                        </p:attrNameLst>
                                      </p:cBhvr>
                                      <p:to>
                                        <p:strVal val="visible"/>
                                      </p:to>
                                    </p:set>
                                    <p:anim calcmode="lin" valueType="num">
                                      <p:cBhvr additive="base">
                                        <p:cTn id="157" dur="500" fill="hold"/>
                                        <p:tgtEl>
                                          <p:spTgt spid="24"/>
                                        </p:tgtEl>
                                        <p:attrNameLst>
                                          <p:attrName>ppt_x</p:attrName>
                                        </p:attrNameLst>
                                      </p:cBhvr>
                                      <p:tavLst>
                                        <p:tav tm="0">
                                          <p:val>
                                            <p:strVal val="#ppt_x"/>
                                          </p:val>
                                        </p:tav>
                                        <p:tav tm="100000">
                                          <p:val>
                                            <p:strVal val="#ppt_x"/>
                                          </p:val>
                                        </p:tav>
                                      </p:tavLst>
                                    </p:anim>
                                    <p:anim calcmode="lin" valueType="num">
                                      <p:cBhvr additive="base">
                                        <p:cTn id="1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73743"/>
                                        </p:tgtEl>
                                        <p:attrNameLst>
                                          <p:attrName>style.visibility</p:attrName>
                                        </p:attrNameLst>
                                      </p:cBhvr>
                                      <p:to>
                                        <p:strVal val="visible"/>
                                      </p:to>
                                    </p:set>
                                    <p:anim calcmode="lin" valueType="num">
                                      <p:cBhvr additive="base">
                                        <p:cTn id="163" dur="500" fill="hold"/>
                                        <p:tgtEl>
                                          <p:spTgt spid="73743"/>
                                        </p:tgtEl>
                                        <p:attrNameLst>
                                          <p:attrName>ppt_x</p:attrName>
                                        </p:attrNameLst>
                                      </p:cBhvr>
                                      <p:tavLst>
                                        <p:tav tm="0">
                                          <p:val>
                                            <p:strVal val="#ppt_x"/>
                                          </p:val>
                                        </p:tav>
                                        <p:tav tm="100000">
                                          <p:val>
                                            <p:strVal val="#ppt_x"/>
                                          </p:val>
                                        </p:tav>
                                      </p:tavLst>
                                    </p:anim>
                                    <p:anim calcmode="lin" valueType="num">
                                      <p:cBhvr additive="base">
                                        <p:cTn id="164" dur="500" fill="hold"/>
                                        <p:tgtEl>
                                          <p:spTgt spid="73743"/>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5"/>
                                        </p:tgtEl>
                                        <p:attrNameLst>
                                          <p:attrName>style.visibility</p:attrName>
                                        </p:attrNameLst>
                                      </p:cBhvr>
                                      <p:to>
                                        <p:strVal val="visible"/>
                                      </p:to>
                                    </p:set>
                                    <p:anim calcmode="lin" valueType="num">
                                      <p:cBhvr additive="base">
                                        <p:cTn id="169" dur="500" fill="hold"/>
                                        <p:tgtEl>
                                          <p:spTgt spid="25"/>
                                        </p:tgtEl>
                                        <p:attrNameLst>
                                          <p:attrName>ppt_x</p:attrName>
                                        </p:attrNameLst>
                                      </p:cBhvr>
                                      <p:tavLst>
                                        <p:tav tm="0">
                                          <p:val>
                                            <p:strVal val="#ppt_x"/>
                                          </p:val>
                                        </p:tav>
                                        <p:tav tm="100000">
                                          <p:val>
                                            <p:strVal val="#ppt_x"/>
                                          </p:val>
                                        </p:tav>
                                      </p:tavLst>
                                    </p:anim>
                                    <p:anim calcmode="lin" valueType="num">
                                      <p:cBhvr additive="base">
                                        <p:cTn id="1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73748"/>
                                        </p:tgtEl>
                                        <p:attrNameLst>
                                          <p:attrName>style.visibility</p:attrName>
                                        </p:attrNameLst>
                                      </p:cBhvr>
                                      <p:to>
                                        <p:strVal val="visible"/>
                                      </p:to>
                                    </p:set>
                                    <p:anim calcmode="lin" valueType="num">
                                      <p:cBhvr additive="base">
                                        <p:cTn id="175" dur="500" fill="hold"/>
                                        <p:tgtEl>
                                          <p:spTgt spid="73748"/>
                                        </p:tgtEl>
                                        <p:attrNameLst>
                                          <p:attrName>ppt_x</p:attrName>
                                        </p:attrNameLst>
                                      </p:cBhvr>
                                      <p:tavLst>
                                        <p:tav tm="0">
                                          <p:val>
                                            <p:strVal val="#ppt_x"/>
                                          </p:val>
                                        </p:tav>
                                        <p:tav tm="100000">
                                          <p:val>
                                            <p:strVal val="#ppt_x"/>
                                          </p:val>
                                        </p:tav>
                                      </p:tavLst>
                                    </p:anim>
                                    <p:anim calcmode="lin" valueType="num">
                                      <p:cBhvr additive="base">
                                        <p:cTn id="176" dur="500" fill="hold"/>
                                        <p:tgtEl>
                                          <p:spTgt spid="73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4" grpId="0"/>
      <p:bldP spid="73735" grpId="0"/>
      <p:bldP spid="73736" grpId="0"/>
      <p:bldP spid="73737" grpId="0"/>
      <p:bldP spid="73738" grpId="0"/>
      <p:bldP spid="73739" grpId="0"/>
      <p:bldP spid="73741" grpId="0"/>
      <p:bldP spid="73742" grpId="0"/>
      <p:bldP spid="73743" grpId="0"/>
      <p:bldP spid="73744" grpId="0"/>
      <p:bldP spid="73745" grpId="0"/>
      <p:bldP spid="73746" grpId="0"/>
      <p:bldP spid="73747" grpId="0"/>
      <p:bldP spid="73748" grpId="0"/>
      <p:bldP spid="73749" grpId="0"/>
      <p:bldP spid="73750" grpId="0"/>
      <p:bldP spid="2"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6600" b="1" dirty="0" smtClean="0"/>
              <a:t>Heart - Regulation</a:t>
            </a:r>
          </a:p>
        </p:txBody>
      </p:sp>
      <p:sp>
        <p:nvSpPr>
          <p:cNvPr id="82947"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5400" u="sng" dirty="0" smtClean="0"/>
              <a:t>Pacemaker</a:t>
            </a:r>
            <a:r>
              <a:rPr lang="en-US" sz="5400" dirty="0" smtClean="0"/>
              <a:t> – uses electrical signal to sets the rate at which your heart contracts</a:t>
            </a:r>
          </a:p>
          <a:p>
            <a:pPr eaLnBrk="1" hangingPunct="1">
              <a:lnSpc>
                <a:spcPct val="90000"/>
              </a:lnSpc>
              <a:defRPr/>
            </a:pPr>
            <a:r>
              <a:rPr lang="en-US" sz="5400" u="sng" dirty="0" smtClean="0"/>
              <a:t>AV node </a:t>
            </a:r>
            <a:r>
              <a:rPr lang="en-US" sz="5400" dirty="0" smtClean="0"/>
              <a:t>– receives info from pacemaker, contracts ventricles (systole), create pulse in arteries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6600" b="1" dirty="0" smtClean="0"/>
              <a:t>Blood - Components</a:t>
            </a:r>
          </a:p>
        </p:txBody>
      </p:sp>
      <p:sp>
        <p:nvSpPr>
          <p:cNvPr id="90115" name="Rectangle 3"/>
          <p:cNvSpPr>
            <a:spLocks noGrp="1" noChangeArrowheads="1"/>
          </p:cNvSpPr>
          <p:nvPr>
            <p:ph idx="1"/>
          </p:nvPr>
        </p:nvSpPr>
        <p:spPr/>
        <p:txBody>
          <a:bodyPr>
            <a:normAutofit fontScale="40000" lnSpcReduction="20000"/>
          </a:bodyPr>
          <a:lstStyle/>
          <a:p>
            <a:pPr eaLnBrk="1" hangingPunct="1">
              <a:defRPr/>
            </a:pPr>
            <a:r>
              <a:rPr lang="en-US" sz="8400" u="sng" dirty="0" smtClean="0"/>
              <a:t>Plasma </a:t>
            </a:r>
            <a:r>
              <a:rPr lang="en-US" sz="8400" dirty="0" smtClean="0"/>
              <a:t>– Mostly water, contains dissolved foods, salts, proteins, hormones, CO</a:t>
            </a:r>
            <a:r>
              <a:rPr lang="en-US" sz="8400" baseline="-25000" dirty="0" smtClean="0"/>
              <a:t>2 </a:t>
            </a:r>
          </a:p>
          <a:p>
            <a:pPr eaLnBrk="1" hangingPunct="1">
              <a:defRPr/>
            </a:pPr>
            <a:r>
              <a:rPr lang="en-US" sz="8400" u="sng" dirty="0" smtClean="0"/>
              <a:t>Red Blood Cells </a:t>
            </a:r>
            <a:r>
              <a:rPr lang="en-US" sz="8400" dirty="0" smtClean="0"/>
              <a:t>– Contain pigment hemoglobin (O</a:t>
            </a:r>
            <a:r>
              <a:rPr lang="en-US" sz="8400" baseline="-25000" dirty="0" smtClean="0"/>
              <a:t>2</a:t>
            </a:r>
            <a:r>
              <a:rPr lang="en-US" sz="8400" dirty="0" smtClean="0"/>
              <a:t> carrying protein)</a:t>
            </a:r>
          </a:p>
          <a:p>
            <a:pPr>
              <a:lnSpc>
                <a:spcPct val="90000"/>
              </a:lnSpc>
              <a:defRPr/>
            </a:pPr>
            <a:r>
              <a:rPr lang="en-US" sz="8400" u="sng" dirty="0" smtClean="0"/>
              <a:t>White </a:t>
            </a:r>
            <a:r>
              <a:rPr lang="en-US" sz="8400" u="sng" dirty="0"/>
              <a:t>Blood </a:t>
            </a:r>
            <a:r>
              <a:rPr lang="en-US" sz="8400" u="sng" dirty="0" smtClean="0"/>
              <a:t>Cells </a:t>
            </a:r>
            <a:r>
              <a:rPr lang="en-US" sz="8400" dirty="0" smtClean="0"/>
              <a:t>- Fight infections, increase </a:t>
            </a:r>
            <a:r>
              <a:rPr lang="en-US" sz="8400" dirty="0"/>
              <a:t>when you have an </a:t>
            </a:r>
            <a:r>
              <a:rPr lang="en-US" sz="8400" dirty="0" smtClean="0"/>
              <a:t>infection</a:t>
            </a:r>
          </a:p>
          <a:p>
            <a:pPr>
              <a:defRPr/>
            </a:pPr>
            <a:r>
              <a:rPr lang="en-US" sz="8400" u="sng" dirty="0" smtClean="0"/>
              <a:t>Platelets </a:t>
            </a:r>
            <a:r>
              <a:rPr lang="en-US" sz="8400" dirty="0" smtClean="0"/>
              <a:t>– Make fibrin that is responsible </a:t>
            </a:r>
            <a:r>
              <a:rPr lang="en-US" sz="8400" dirty="0"/>
              <a:t>for clotting</a:t>
            </a:r>
          </a:p>
          <a:p>
            <a:pPr>
              <a:lnSpc>
                <a:spcPct val="90000"/>
              </a:lnSpc>
              <a:defRPr/>
            </a:pPr>
            <a:endParaRPr lang="en-US" sz="4400" dirty="0"/>
          </a:p>
          <a:p>
            <a:pPr eaLnBrk="1" hangingPunct="1">
              <a:defRPr/>
            </a:pPr>
            <a:endParaRPr lang="en-US" sz="6600" dirty="0" smtClean="0"/>
          </a:p>
          <a:p>
            <a:pPr eaLnBrk="1" hangingPunct="1">
              <a:defRPr/>
            </a:pPr>
            <a:endParaRPr lang="en-US" sz="6600" dirty="0" smtClean="0"/>
          </a:p>
          <a:p>
            <a:pPr eaLnBrk="1" hangingPunct="1">
              <a:defRPr/>
            </a:pPr>
            <a:endParaRPr lang="en-US" sz="6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US" sz="6600" b="1" dirty="0" smtClean="0"/>
              <a:t>Circulatory Disorders</a:t>
            </a:r>
          </a:p>
        </p:txBody>
      </p:sp>
      <p:sp>
        <p:nvSpPr>
          <p:cNvPr id="205827" name="Rectangle 3"/>
          <p:cNvSpPr>
            <a:spLocks noGrp="1" noChangeArrowheads="1"/>
          </p:cNvSpPr>
          <p:nvPr>
            <p:ph idx="1"/>
          </p:nvPr>
        </p:nvSpPr>
        <p:spPr/>
        <p:txBody>
          <a:bodyPr>
            <a:normAutofit fontScale="70000" lnSpcReduction="20000"/>
          </a:bodyPr>
          <a:lstStyle/>
          <a:p>
            <a:pPr eaLnBrk="1" hangingPunct="1">
              <a:defRPr/>
            </a:pPr>
            <a:r>
              <a:rPr lang="en-US" sz="6000" u="sng" dirty="0" smtClean="0"/>
              <a:t>Heart attack </a:t>
            </a:r>
            <a:r>
              <a:rPr lang="en-US" sz="6000" dirty="0" smtClean="0"/>
              <a:t>- Blockage of coronary arteries, no O</a:t>
            </a:r>
            <a:r>
              <a:rPr lang="en-US" sz="5400" baseline="-25000" dirty="0" smtClean="0"/>
              <a:t>2 </a:t>
            </a:r>
            <a:r>
              <a:rPr lang="en-US" sz="5400" dirty="0" smtClean="0"/>
              <a:t>to heart, h</a:t>
            </a:r>
            <a:r>
              <a:rPr lang="en-US" sz="6000" dirty="0" smtClean="0"/>
              <a:t>eart muscle dies</a:t>
            </a:r>
          </a:p>
          <a:p>
            <a:pPr eaLnBrk="1" hangingPunct="1">
              <a:defRPr/>
            </a:pPr>
            <a:r>
              <a:rPr lang="en-US" sz="6000" u="sng" dirty="0" smtClean="0"/>
              <a:t>Atherosclerosis</a:t>
            </a:r>
            <a:r>
              <a:rPr lang="en-US" sz="6000" dirty="0" smtClean="0"/>
              <a:t> – build-up of plaque in arteries limits blood flow to heart</a:t>
            </a:r>
          </a:p>
          <a:p>
            <a:pPr>
              <a:defRPr/>
            </a:pPr>
            <a:r>
              <a:rPr lang="en-US" sz="6000" u="sng" dirty="0" smtClean="0"/>
              <a:t>Stroke</a:t>
            </a:r>
            <a:r>
              <a:rPr lang="en-US" sz="6000" dirty="0" smtClean="0"/>
              <a:t> – Blood clot in cerebral artery </a:t>
            </a:r>
            <a:r>
              <a:rPr lang="en-US" sz="6000" dirty="0"/>
              <a:t>damages brain </a:t>
            </a:r>
            <a:r>
              <a:rPr lang="en-US" sz="6000" dirty="0" smtClean="0"/>
              <a:t>(</a:t>
            </a:r>
            <a:r>
              <a:rPr lang="en-US" sz="6000" dirty="0" smtClean="0">
                <a:hlinkClick r:id="rId2"/>
              </a:rPr>
              <a:t>FAST</a:t>
            </a:r>
            <a:r>
              <a:rPr lang="en-US" sz="6000" dirty="0" smtClean="0"/>
              <a:t>!)</a:t>
            </a:r>
            <a:endParaRPr lang="en-US" sz="6000" dirty="0"/>
          </a:p>
          <a:p>
            <a:pPr eaLnBrk="1" hangingPunct="1">
              <a:defRPr/>
            </a:pPr>
            <a:endParaRPr lang="en-US" sz="6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sz="6000" b="1" dirty="0" smtClean="0"/>
              <a:t>Circulatory – Main Function</a:t>
            </a:r>
          </a:p>
        </p:txBody>
      </p:sp>
      <p:sp>
        <p:nvSpPr>
          <p:cNvPr id="6147" name="Rectangle 3"/>
          <p:cNvSpPr>
            <a:spLocks noGrp="1" noChangeArrowheads="1"/>
          </p:cNvSpPr>
          <p:nvPr>
            <p:ph idx="1"/>
          </p:nvPr>
        </p:nvSpPr>
        <p:spPr/>
        <p:txBody>
          <a:bodyPr>
            <a:normAutofit fontScale="85000" lnSpcReduction="20000"/>
          </a:bodyPr>
          <a:lstStyle/>
          <a:p>
            <a:pPr eaLnBrk="1" hangingPunct="1">
              <a:defRPr/>
            </a:pPr>
            <a:r>
              <a:rPr lang="en-US" sz="6000" i="1" dirty="0" smtClean="0"/>
              <a:t>Transport </a:t>
            </a:r>
            <a:r>
              <a:rPr lang="en-US" sz="6000" dirty="0" smtClean="0"/>
              <a:t>materials to and from the cells of the body </a:t>
            </a:r>
          </a:p>
          <a:p>
            <a:pPr lvl="2">
              <a:defRPr/>
            </a:pPr>
            <a:r>
              <a:rPr lang="en-US" sz="5600" dirty="0" smtClean="0"/>
              <a:t>oxygen </a:t>
            </a:r>
          </a:p>
          <a:p>
            <a:pPr lvl="2">
              <a:defRPr/>
            </a:pPr>
            <a:r>
              <a:rPr lang="en-US" sz="5600" dirty="0" smtClean="0"/>
              <a:t>nutrients </a:t>
            </a:r>
          </a:p>
          <a:p>
            <a:pPr lvl="2">
              <a:defRPr/>
            </a:pPr>
            <a:r>
              <a:rPr lang="en-US" sz="5600" dirty="0" smtClean="0"/>
              <a:t>carbon dioxide</a:t>
            </a:r>
          </a:p>
          <a:p>
            <a:pPr lvl="2">
              <a:defRPr/>
            </a:pPr>
            <a:r>
              <a:rPr lang="en-US" sz="5600" dirty="0" smtClean="0"/>
              <a:t>waste</a:t>
            </a:r>
            <a:endParaRPr lang="en-US" sz="5600" i="1" u="sng"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z="6600" b="1" dirty="0" smtClean="0"/>
              <a:t>Respiratory Anatomy</a:t>
            </a:r>
          </a:p>
        </p:txBody>
      </p:sp>
      <p:sp>
        <p:nvSpPr>
          <p:cNvPr id="136195" name="Rectangle 3"/>
          <p:cNvSpPr>
            <a:spLocks noGrp="1" noChangeArrowheads="1"/>
          </p:cNvSpPr>
          <p:nvPr>
            <p:ph idx="1"/>
          </p:nvPr>
        </p:nvSpPr>
        <p:spPr/>
        <p:txBody>
          <a:bodyPr>
            <a:normAutofit fontScale="85000" lnSpcReduction="20000"/>
          </a:bodyPr>
          <a:lstStyle/>
          <a:p>
            <a:pPr eaLnBrk="1" hangingPunct="1">
              <a:lnSpc>
                <a:spcPct val="80000"/>
              </a:lnSpc>
              <a:defRPr/>
            </a:pPr>
            <a:r>
              <a:rPr lang="en-US" sz="4800" u="sng" dirty="0" smtClean="0"/>
              <a:t>Nasal Passage </a:t>
            </a:r>
            <a:r>
              <a:rPr lang="en-US" sz="4800" dirty="0" smtClean="0"/>
              <a:t>– hair and mucus lined (filter, moisten, warm)</a:t>
            </a:r>
          </a:p>
          <a:p>
            <a:pPr eaLnBrk="1" hangingPunct="1">
              <a:lnSpc>
                <a:spcPct val="80000"/>
              </a:lnSpc>
              <a:defRPr/>
            </a:pPr>
            <a:r>
              <a:rPr lang="en-US" sz="4800" u="sng" dirty="0" smtClean="0"/>
              <a:t>Pharynx</a:t>
            </a:r>
            <a:r>
              <a:rPr lang="en-US" sz="4800" dirty="0" smtClean="0"/>
              <a:t> – back of throat / mouth</a:t>
            </a:r>
          </a:p>
          <a:p>
            <a:pPr eaLnBrk="1" hangingPunct="1">
              <a:lnSpc>
                <a:spcPct val="80000"/>
              </a:lnSpc>
              <a:defRPr/>
            </a:pPr>
            <a:r>
              <a:rPr lang="en-US" sz="4800" u="sng" dirty="0" smtClean="0"/>
              <a:t>Larynx</a:t>
            </a:r>
            <a:r>
              <a:rPr lang="en-US" sz="4800" dirty="0" smtClean="0"/>
              <a:t> – AKA </a:t>
            </a:r>
            <a:r>
              <a:rPr lang="en-US" sz="4800" dirty="0" err="1" smtClean="0"/>
              <a:t>voicebox</a:t>
            </a:r>
            <a:r>
              <a:rPr lang="en-US" sz="4800" dirty="0" smtClean="0"/>
              <a:t>, </a:t>
            </a:r>
            <a:r>
              <a:rPr lang="en-US" sz="4800" dirty="0" err="1" smtClean="0"/>
              <a:t>uppter</a:t>
            </a:r>
            <a:r>
              <a:rPr lang="en-US" sz="4800" dirty="0" smtClean="0"/>
              <a:t> end of trachea</a:t>
            </a:r>
          </a:p>
          <a:p>
            <a:pPr eaLnBrk="1" hangingPunct="1">
              <a:lnSpc>
                <a:spcPct val="80000"/>
              </a:lnSpc>
              <a:defRPr/>
            </a:pPr>
            <a:r>
              <a:rPr lang="en-US" sz="4800" u="sng" dirty="0" smtClean="0"/>
              <a:t>Epiglottis</a:t>
            </a:r>
            <a:r>
              <a:rPr lang="en-US" sz="4800" dirty="0" smtClean="0"/>
              <a:t> – flap of cartilage that covers trachea during swallowing</a:t>
            </a:r>
          </a:p>
          <a:p>
            <a:pPr eaLnBrk="1" hangingPunct="1">
              <a:lnSpc>
                <a:spcPct val="80000"/>
              </a:lnSpc>
              <a:defRPr/>
            </a:pPr>
            <a:r>
              <a:rPr lang="en-US" sz="4800" u="sng" dirty="0" smtClean="0"/>
              <a:t>Trachea</a:t>
            </a:r>
            <a:r>
              <a:rPr lang="en-US" sz="4800" dirty="0" smtClean="0"/>
              <a:t> – cilia and mucus lined windpipe, cartilage rings hold open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z="6600" b="1" dirty="0" smtClean="0"/>
              <a:t>Respiratory Anatomy</a:t>
            </a:r>
          </a:p>
        </p:txBody>
      </p:sp>
      <p:sp>
        <p:nvSpPr>
          <p:cNvPr id="136195" name="Rectangle 3"/>
          <p:cNvSpPr>
            <a:spLocks noGrp="1" noChangeArrowheads="1"/>
          </p:cNvSpPr>
          <p:nvPr>
            <p:ph idx="1"/>
          </p:nvPr>
        </p:nvSpPr>
        <p:spPr/>
        <p:txBody>
          <a:bodyPr>
            <a:normAutofit fontScale="92500" lnSpcReduction="10000"/>
          </a:bodyPr>
          <a:lstStyle/>
          <a:p>
            <a:pPr>
              <a:lnSpc>
                <a:spcPct val="80000"/>
              </a:lnSpc>
              <a:defRPr/>
            </a:pPr>
            <a:r>
              <a:rPr lang="en-US" sz="4800" u="sng" dirty="0" smtClean="0"/>
              <a:t>Bronchi</a:t>
            </a:r>
            <a:r>
              <a:rPr lang="en-US" sz="4800" dirty="0" smtClean="0"/>
              <a:t> – Branches off the trachea, also has cartilage rings</a:t>
            </a:r>
          </a:p>
          <a:p>
            <a:pPr eaLnBrk="1" hangingPunct="1">
              <a:lnSpc>
                <a:spcPct val="80000"/>
              </a:lnSpc>
              <a:defRPr/>
            </a:pPr>
            <a:r>
              <a:rPr lang="en-US" sz="4800" u="sng" dirty="0" smtClean="0"/>
              <a:t>Lungs</a:t>
            </a:r>
            <a:r>
              <a:rPr lang="en-US" sz="4800" dirty="0" smtClean="0"/>
              <a:t> – Sponge-like elastic tissue filled with alveoli</a:t>
            </a:r>
          </a:p>
          <a:p>
            <a:pPr eaLnBrk="1" hangingPunct="1">
              <a:lnSpc>
                <a:spcPct val="80000"/>
              </a:lnSpc>
              <a:defRPr/>
            </a:pPr>
            <a:r>
              <a:rPr lang="en-US" sz="4800" u="sng" dirty="0" smtClean="0"/>
              <a:t>Bronchiole</a:t>
            </a:r>
            <a:r>
              <a:rPr lang="en-US" sz="4800" dirty="0" smtClean="0"/>
              <a:t> – Small branches off of bronchi</a:t>
            </a:r>
          </a:p>
          <a:p>
            <a:pPr eaLnBrk="1" hangingPunct="1">
              <a:lnSpc>
                <a:spcPct val="80000"/>
              </a:lnSpc>
              <a:defRPr/>
            </a:pPr>
            <a:r>
              <a:rPr lang="en-US" sz="4800" u="sng" dirty="0" smtClean="0"/>
              <a:t>Alveoli</a:t>
            </a:r>
            <a:r>
              <a:rPr lang="en-US" sz="4800" dirty="0" smtClean="0"/>
              <a:t> – Site of gas exchange, surrounded by capillaries</a:t>
            </a:r>
          </a:p>
        </p:txBody>
      </p:sp>
    </p:spTree>
    <p:extLst>
      <p:ext uri="{BB962C8B-B14F-4D97-AF65-F5344CB8AC3E}">
        <p14:creationId xmlns:p14="http://schemas.microsoft.com/office/powerpoint/2010/main" val="257441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Alveoli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743200"/>
            <a:ext cx="4556140" cy="38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800" dirty="0" smtClean="0"/>
              <a:t>Respiratory System Organs</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33390"/>
            <a:ext cx="4657725" cy="357201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z="6600" b="1" dirty="0" smtClean="0"/>
              <a:t>Breathing</a:t>
            </a:r>
          </a:p>
        </p:txBody>
      </p:sp>
      <p:sp>
        <p:nvSpPr>
          <p:cNvPr id="157699" name="Rectangle 3"/>
          <p:cNvSpPr>
            <a:spLocks noGrp="1" noChangeArrowheads="1"/>
          </p:cNvSpPr>
          <p:nvPr>
            <p:ph idx="1"/>
          </p:nvPr>
        </p:nvSpPr>
        <p:spPr>
          <a:xfrm>
            <a:off x="457200" y="1600200"/>
            <a:ext cx="6368143" cy="5105400"/>
          </a:xfrm>
        </p:spPr>
        <p:txBody>
          <a:bodyPr>
            <a:normAutofit fontScale="85000" lnSpcReduction="20000"/>
          </a:bodyPr>
          <a:lstStyle/>
          <a:p>
            <a:pPr>
              <a:defRPr/>
            </a:pPr>
            <a:r>
              <a:rPr lang="en-US" sz="5200" u="sng" dirty="0" smtClean="0"/>
              <a:t>Diaphragm</a:t>
            </a:r>
            <a:r>
              <a:rPr lang="en-US" sz="5200" dirty="0"/>
              <a:t> </a:t>
            </a:r>
            <a:r>
              <a:rPr lang="en-US" sz="5200" dirty="0" smtClean="0"/>
              <a:t>- Sheet of muscle at the bottom of the chest cavity</a:t>
            </a:r>
          </a:p>
          <a:p>
            <a:pPr>
              <a:lnSpc>
                <a:spcPct val="90000"/>
              </a:lnSpc>
              <a:defRPr/>
            </a:pPr>
            <a:r>
              <a:rPr lang="en-US" sz="5200" u="sng" dirty="0" smtClean="0"/>
              <a:t>Inhalation</a:t>
            </a:r>
            <a:r>
              <a:rPr lang="en-US" sz="5200" dirty="0" smtClean="0"/>
              <a:t> - Diaphragm </a:t>
            </a:r>
            <a:r>
              <a:rPr lang="en-US" sz="5200" dirty="0"/>
              <a:t>contracts </a:t>
            </a:r>
            <a:r>
              <a:rPr lang="en-US" sz="5200" dirty="0" smtClean="0"/>
              <a:t>and lowers, air </a:t>
            </a:r>
            <a:r>
              <a:rPr lang="en-US" sz="5200" dirty="0"/>
              <a:t>moves into </a:t>
            </a:r>
            <a:r>
              <a:rPr lang="en-US" sz="5200" dirty="0" smtClean="0"/>
              <a:t>lungs</a:t>
            </a:r>
          </a:p>
          <a:p>
            <a:pPr>
              <a:defRPr/>
            </a:pPr>
            <a:r>
              <a:rPr lang="en-US" sz="5200" u="sng" dirty="0" smtClean="0"/>
              <a:t>Exhalation</a:t>
            </a:r>
            <a:r>
              <a:rPr lang="en-US" sz="5200" dirty="0" smtClean="0"/>
              <a:t> - </a:t>
            </a:r>
            <a:r>
              <a:rPr lang="en-US" sz="5200" dirty="0"/>
              <a:t>Diaphragm relaxes </a:t>
            </a:r>
            <a:r>
              <a:rPr lang="en-US" sz="5200" dirty="0" smtClean="0"/>
              <a:t>and raises, air </a:t>
            </a:r>
            <a:r>
              <a:rPr lang="en-US" sz="5200" dirty="0"/>
              <a:t>moves out of lungs</a:t>
            </a:r>
          </a:p>
          <a:p>
            <a:pPr>
              <a:lnSpc>
                <a:spcPct val="90000"/>
              </a:lnSpc>
              <a:defRPr/>
            </a:pPr>
            <a:endParaRPr lang="en-US" sz="5400" dirty="0"/>
          </a:p>
          <a:p>
            <a:pPr>
              <a:defRPr/>
            </a:pPr>
            <a:endParaRPr lang="en-US" sz="5400" dirty="0" smtClean="0"/>
          </a:p>
        </p:txBody>
      </p:sp>
      <p:pic>
        <p:nvPicPr>
          <p:cNvPr id="7170" name="Picture 2" descr="Image result for exhalation diaphragm"/>
          <p:cNvPicPr>
            <a:picLocks noChangeAspect="1" noChangeArrowheads="1"/>
          </p:cNvPicPr>
          <p:nvPr/>
        </p:nvPicPr>
        <p:blipFill rotWithShape="1">
          <a:blip r:embed="rId2">
            <a:extLst>
              <a:ext uri="{28A0092B-C50C-407E-A947-70E740481C1C}">
                <a14:useLocalDpi xmlns:a14="http://schemas.microsoft.com/office/drawing/2010/main" val="0"/>
              </a:ext>
            </a:extLst>
          </a:blip>
          <a:srcRect l="51467"/>
          <a:stretch/>
        </p:blipFill>
        <p:spPr bwMode="auto">
          <a:xfrm>
            <a:off x="6629400" y="2486025"/>
            <a:ext cx="2311400" cy="3333750"/>
          </a:xfrm>
          <a:prstGeom prst="rect">
            <a:avLst/>
          </a:prstGeom>
          <a:solidFill>
            <a:schemeClr val="tx1"/>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6000" b="1" dirty="0" smtClean="0"/>
              <a:t>Regulation of Breathing</a:t>
            </a:r>
          </a:p>
        </p:txBody>
      </p:sp>
      <p:sp>
        <p:nvSpPr>
          <p:cNvPr id="163843" name="Rectangle 3"/>
          <p:cNvSpPr>
            <a:spLocks noGrp="1" noChangeArrowheads="1"/>
          </p:cNvSpPr>
          <p:nvPr>
            <p:ph idx="1"/>
          </p:nvPr>
        </p:nvSpPr>
        <p:spPr/>
        <p:txBody>
          <a:bodyPr>
            <a:normAutofit fontScale="62500" lnSpcReduction="20000"/>
          </a:bodyPr>
          <a:lstStyle/>
          <a:p>
            <a:pPr eaLnBrk="1" hangingPunct="1">
              <a:defRPr/>
            </a:pPr>
            <a:r>
              <a:rPr lang="en-US" sz="6600" dirty="0" smtClean="0"/>
              <a:t>Breathing is controlled by the CO</a:t>
            </a:r>
            <a:r>
              <a:rPr lang="en-US" sz="6600" baseline="-25000" dirty="0" smtClean="0"/>
              <a:t>2</a:t>
            </a:r>
            <a:r>
              <a:rPr lang="en-US" sz="6600" dirty="0" smtClean="0"/>
              <a:t> level in blood</a:t>
            </a:r>
          </a:p>
          <a:p>
            <a:pPr eaLnBrk="1" hangingPunct="1">
              <a:defRPr/>
            </a:pPr>
            <a:r>
              <a:rPr lang="en-US" sz="6600" dirty="0" smtClean="0"/>
              <a:t>CO</a:t>
            </a:r>
            <a:r>
              <a:rPr lang="en-US" sz="6600" baseline="-25000" dirty="0" smtClean="0"/>
              <a:t>2</a:t>
            </a:r>
            <a:r>
              <a:rPr lang="en-US" sz="6600" dirty="0" smtClean="0"/>
              <a:t> is carried in blood as </a:t>
            </a:r>
            <a:r>
              <a:rPr lang="en-US" sz="6600" u="sng" dirty="0" smtClean="0"/>
              <a:t>carbonic acid</a:t>
            </a:r>
            <a:r>
              <a:rPr lang="en-US" sz="6600" dirty="0" smtClean="0"/>
              <a:t> or </a:t>
            </a:r>
            <a:r>
              <a:rPr lang="en-US" sz="6600" u="sng" dirty="0" smtClean="0"/>
              <a:t>bicarbonate ions</a:t>
            </a:r>
            <a:endParaRPr lang="en-US" sz="6600" dirty="0" smtClean="0"/>
          </a:p>
          <a:p>
            <a:pPr eaLnBrk="1" hangingPunct="1">
              <a:defRPr/>
            </a:pPr>
            <a:r>
              <a:rPr lang="en-US" sz="6600" u="sng" dirty="0" smtClean="0"/>
              <a:t>Increased</a:t>
            </a:r>
            <a:r>
              <a:rPr lang="en-US" sz="6600" dirty="0" smtClean="0"/>
              <a:t> levels of CO2 in blood </a:t>
            </a:r>
            <a:r>
              <a:rPr lang="en-US" sz="6600" u="sng" dirty="0" smtClean="0"/>
              <a:t>increases</a:t>
            </a:r>
            <a:r>
              <a:rPr lang="en-US" sz="6600" dirty="0" smtClean="0"/>
              <a:t> breathing rate</a:t>
            </a:r>
          </a:p>
          <a:p>
            <a:pPr>
              <a:defRPr/>
            </a:pPr>
            <a:r>
              <a:rPr lang="en-US" sz="6600" u="sng" dirty="0" smtClean="0"/>
              <a:t>Decreased</a:t>
            </a:r>
            <a:r>
              <a:rPr lang="en-US" sz="6600" dirty="0" smtClean="0"/>
              <a:t> </a:t>
            </a:r>
            <a:r>
              <a:rPr lang="en-US" sz="6600" dirty="0"/>
              <a:t>levels of CO2 in blood </a:t>
            </a:r>
            <a:r>
              <a:rPr lang="en-US" sz="6600" u="sng" dirty="0" smtClean="0"/>
              <a:t>decreases</a:t>
            </a:r>
            <a:r>
              <a:rPr lang="en-US" sz="6600" dirty="0" smtClean="0"/>
              <a:t> </a:t>
            </a:r>
            <a:r>
              <a:rPr lang="en-US" sz="6600" dirty="0"/>
              <a:t>breathing rate</a:t>
            </a:r>
          </a:p>
          <a:p>
            <a:pPr eaLnBrk="1" hangingPunct="1">
              <a:defRPr/>
            </a:pPr>
            <a:endParaRPr lang="en-US" sz="6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pPr eaLnBrk="1" hangingPunct="1">
              <a:defRPr/>
            </a:pPr>
            <a:r>
              <a:rPr lang="en-US" sz="6600" b="1" dirty="0" smtClean="0"/>
              <a:t>Respiratory Disorders</a:t>
            </a:r>
          </a:p>
        </p:txBody>
      </p:sp>
      <p:sp>
        <p:nvSpPr>
          <p:cNvPr id="189443" name="Rectangle 3"/>
          <p:cNvSpPr>
            <a:spLocks noGrp="1" noChangeArrowheads="1"/>
          </p:cNvSpPr>
          <p:nvPr>
            <p:ph idx="1"/>
          </p:nvPr>
        </p:nvSpPr>
        <p:spPr/>
        <p:txBody>
          <a:bodyPr>
            <a:normAutofit fontScale="55000" lnSpcReduction="20000"/>
          </a:bodyPr>
          <a:lstStyle/>
          <a:p>
            <a:pPr>
              <a:defRPr/>
            </a:pPr>
            <a:r>
              <a:rPr lang="en-US" sz="7300" u="sng" dirty="0" smtClean="0"/>
              <a:t>Emphysema</a:t>
            </a:r>
            <a:r>
              <a:rPr lang="en-US" sz="7300" dirty="0"/>
              <a:t> – </a:t>
            </a:r>
            <a:r>
              <a:rPr lang="en-US" sz="7300" dirty="0" smtClean="0"/>
              <a:t>alveoli enlarge and degenerate</a:t>
            </a:r>
          </a:p>
          <a:p>
            <a:pPr eaLnBrk="1" hangingPunct="1">
              <a:defRPr/>
            </a:pPr>
            <a:r>
              <a:rPr lang="en-US" sz="7300" u="sng" dirty="0" smtClean="0"/>
              <a:t>Lung Cancer</a:t>
            </a:r>
            <a:r>
              <a:rPr lang="en-US" sz="7300" dirty="0" smtClean="0"/>
              <a:t> – tumors in lungs</a:t>
            </a:r>
          </a:p>
          <a:p>
            <a:pPr eaLnBrk="1" hangingPunct="1">
              <a:defRPr/>
            </a:pPr>
            <a:r>
              <a:rPr lang="en-US" sz="7300" u="sng" dirty="0" smtClean="0"/>
              <a:t>Asthma</a:t>
            </a:r>
            <a:r>
              <a:rPr lang="en-US" sz="7300" dirty="0" smtClean="0"/>
              <a:t> – constriction of bronchial tubes</a:t>
            </a:r>
          </a:p>
          <a:p>
            <a:pPr eaLnBrk="1" hangingPunct="1">
              <a:defRPr/>
            </a:pPr>
            <a:r>
              <a:rPr lang="en-US" sz="7300" u="sng" dirty="0" smtClean="0"/>
              <a:t>Pneumonia</a:t>
            </a:r>
            <a:r>
              <a:rPr lang="en-US" sz="7300" dirty="0" smtClean="0"/>
              <a:t> – Fluid-filled alveoli</a:t>
            </a:r>
          </a:p>
          <a:p>
            <a:pPr eaLnBrk="1" hangingPunct="1">
              <a:defRPr/>
            </a:pPr>
            <a:r>
              <a:rPr lang="en-US" sz="7300" u="sng" dirty="0" smtClean="0"/>
              <a:t>Bronchitis</a:t>
            </a:r>
            <a:r>
              <a:rPr lang="en-US" sz="7300" dirty="0" smtClean="0"/>
              <a:t> – inflammation of bronchial tubes (bronchi and bronchioles)</a:t>
            </a:r>
          </a:p>
          <a:p>
            <a:pPr eaLnBrk="1" hangingPunct="1">
              <a:defRPr/>
            </a:pPr>
            <a:endParaRPr lang="en-US" sz="6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pPr eaLnBrk="1" hangingPunct="1">
              <a:defRPr/>
            </a:pPr>
            <a:r>
              <a:rPr lang="en-US" sz="6000" dirty="0" smtClean="0">
                <a:solidFill>
                  <a:schemeClr val="tx1"/>
                </a:solidFill>
              </a:rPr>
              <a:t>Germ Theory</a:t>
            </a:r>
          </a:p>
        </p:txBody>
      </p:sp>
      <p:sp>
        <p:nvSpPr>
          <p:cNvPr id="10243" name="Rectangle 3"/>
          <p:cNvSpPr>
            <a:spLocks noGrp="1" noChangeArrowheads="1"/>
          </p:cNvSpPr>
          <p:nvPr>
            <p:ph idx="1"/>
          </p:nvPr>
        </p:nvSpPr>
        <p:spPr/>
        <p:txBody>
          <a:bodyPr>
            <a:normAutofit fontScale="70000" lnSpcReduction="20000"/>
          </a:bodyPr>
          <a:lstStyle/>
          <a:p>
            <a:pPr eaLnBrk="1" hangingPunct="1">
              <a:defRPr/>
            </a:pPr>
            <a:r>
              <a:rPr lang="en-US" sz="6600" dirty="0" smtClean="0"/>
              <a:t>Infectious disease is caused by pathogens (disease causing organism) that can spread the disease from one organism to another</a:t>
            </a:r>
          </a:p>
          <a:p>
            <a:pPr>
              <a:defRPr/>
            </a:pPr>
            <a:r>
              <a:rPr lang="en-US" sz="6600" dirty="0" smtClean="0"/>
              <a:t>Pathogens include bacteria</a:t>
            </a:r>
            <a:r>
              <a:rPr lang="en-US" sz="6600" dirty="0"/>
              <a:t>, fungi, virus, protists</a:t>
            </a:r>
          </a:p>
          <a:p>
            <a:pPr eaLnBrk="1" hangingPunct="1">
              <a:defRPr/>
            </a:pPr>
            <a:endParaRPr lang="en-US" sz="6600" dirty="0" smtClean="0">
              <a:solidFill>
                <a:schemeClr val="tx1"/>
              </a:solidFill>
            </a:endParaRPr>
          </a:p>
        </p:txBody>
      </p:sp>
    </p:spTree>
    <p:extLst>
      <p:ext uri="{BB962C8B-B14F-4D97-AF65-F5344CB8AC3E}">
        <p14:creationId xmlns:p14="http://schemas.microsoft.com/office/powerpoint/2010/main" val="43315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a:bodyPr>
          <a:lstStyle/>
          <a:p>
            <a:pPr eaLnBrk="1" hangingPunct="1">
              <a:defRPr/>
            </a:pPr>
            <a:r>
              <a:rPr lang="en-US" sz="6000" dirty="0" err="1" smtClean="0">
                <a:solidFill>
                  <a:schemeClr val="tx1"/>
                </a:solidFill>
              </a:rPr>
              <a:t>I</a:t>
            </a:r>
            <a:r>
              <a:rPr lang="en-US" sz="6000" baseline="30000" dirty="0" err="1" smtClean="0">
                <a:solidFill>
                  <a:schemeClr val="tx1"/>
                </a:solidFill>
              </a:rPr>
              <a:t>st</a:t>
            </a:r>
            <a:r>
              <a:rPr lang="en-US" sz="6000" dirty="0" smtClean="0">
                <a:solidFill>
                  <a:schemeClr val="tx1"/>
                </a:solidFill>
              </a:rPr>
              <a:t> Line: Barriers</a:t>
            </a:r>
          </a:p>
        </p:txBody>
      </p:sp>
      <p:sp>
        <p:nvSpPr>
          <p:cNvPr id="14339" name="Rectangle 3"/>
          <p:cNvSpPr>
            <a:spLocks noGrp="1" noChangeArrowheads="1"/>
          </p:cNvSpPr>
          <p:nvPr>
            <p:ph idx="1"/>
          </p:nvPr>
        </p:nvSpPr>
        <p:spPr/>
        <p:txBody>
          <a:bodyPr>
            <a:normAutofit fontScale="77500" lnSpcReduction="20000"/>
          </a:bodyPr>
          <a:lstStyle/>
          <a:p>
            <a:pPr eaLnBrk="1" hangingPunct="1">
              <a:defRPr/>
            </a:pPr>
            <a:r>
              <a:rPr lang="en-US" sz="6600" dirty="0" smtClean="0"/>
              <a:t>Physical &amp; chemical (non-specific defenses)</a:t>
            </a:r>
          </a:p>
          <a:p>
            <a:pPr lvl="2">
              <a:lnSpc>
                <a:spcPct val="80000"/>
              </a:lnSpc>
              <a:defRPr/>
            </a:pPr>
            <a:r>
              <a:rPr lang="en-US" sz="6200" dirty="0"/>
              <a:t>Skin, Hair</a:t>
            </a:r>
          </a:p>
          <a:p>
            <a:pPr lvl="2">
              <a:lnSpc>
                <a:spcPct val="80000"/>
              </a:lnSpc>
              <a:defRPr/>
            </a:pPr>
            <a:r>
              <a:rPr lang="en-US" sz="6200" dirty="0"/>
              <a:t>Mucous membranes</a:t>
            </a:r>
          </a:p>
          <a:p>
            <a:pPr lvl="2">
              <a:lnSpc>
                <a:spcPct val="80000"/>
              </a:lnSpc>
              <a:defRPr/>
            </a:pPr>
            <a:r>
              <a:rPr lang="en-US" sz="6200" dirty="0"/>
              <a:t>Saliva</a:t>
            </a:r>
          </a:p>
          <a:p>
            <a:pPr lvl="2">
              <a:lnSpc>
                <a:spcPct val="80000"/>
              </a:lnSpc>
              <a:defRPr/>
            </a:pPr>
            <a:r>
              <a:rPr lang="en-US" sz="6200" dirty="0"/>
              <a:t>Stomach acid &amp; enzymes</a:t>
            </a:r>
          </a:p>
          <a:p>
            <a:pPr lvl="2">
              <a:lnSpc>
                <a:spcPct val="80000"/>
              </a:lnSpc>
              <a:defRPr/>
            </a:pPr>
            <a:r>
              <a:rPr lang="en-US" sz="6200" dirty="0"/>
              <a:t>Sweat, tears</a:t>
            </a:r>
          </a:p>
          <a:p>
            <a:pPr eaLnBrk="1" hangingPunct="1">
              <a:defRPr/>
            </a:pPr>
            <a:endParaRPr lang="en-US" sz="6600" dirty="0" smtClean="0"/>
          </a:p>
          <a:p>
            <a:pPr eaLnBrk="1" hangingPunct="1">
              <a:buFont typeface="Wingdings" pitchFamily="2" charset="2"/>
              <a:buNone/>
              <a:defRPr/>
            </a:pPr>
            <a:endParaRPr lang="en-US" sz="6600" dirty="0" smtClean="0"/>
          </a:p>
        </p:txBody>
      </p:sp>
    </p:spTree>
    <p:extLst>
      <p:ext uri="{BB962C8B-B14F-4D97-AF65-F5344CB8AC3E}">
        <p14:creationId xmlns:p14="http://schemas.microsoft.com/office/powerpoint/2010/main" val="135709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4400" dirty="0">
                <a:solidFill>
                  <a:schemeClr val="tx1"/>
                </a:solidFill>
              </a:rPr>
              <a:t>2</a:t>
            </a:r>
            <a:r>
              <a:rPr lang="en-US" sz="4400" baseline="30000" dirty="0">
                <a:solidFill>
                  <a:schemeClr val="tx1"/>
                </a:solidFill>
              </a:rPr>
              <a:t>nd</a:t>
            </a:r>
            <a:r>
              <a:rPr lang="en-US" sz="4400" dirty="0">
                <a:solidFill>
                  <a:schemeClr val="tx1"/>
                </a:solidFill>
              </a:rPr>
              <a:t> Line: Internal, </a:t>
            </a:r>
            <a:r>
              <a:rPr lang="en-US" sz="4400" dirty="0" smtClean="0">
                <a:solidFill>
                  <a:schemeClr val="tx1"/>
                </a:solidFill>
              </a:rPr>
              <a:t>non-specific</a:t>
            </a:r>
            <a:endParaRPr lang="en-US" sz="4400" dirty="0">
              <a:solidFill>
                <a:schemeClr val="tx1"/>
              </a:solidFill>
            </a:endParaRPr>
          </a:p>
        </p:txBody>
      </p:sp>
      <p:sp>
        <p:nvSpPr>
          <p:cNvPr id="17411" name="Rectangle 3"/>
          <p:cNvSpPr>
            <a:spLocks noGrp="1" noChangeArrowheads="1"/>
          </p:cNvSpPr>
          <p:nvPr>
            <p:ph idx="1"/>
          </p:nvPr>
        </p:nvSpPr>
        <p:spPr>
          <a:xfrm>
            <a:off x="457200" y="1600200"/>
            <a:ext cx="8534400" cy="5105400"/>
          </a:xfrm>
        </p:spPr>
        <p:txBody>
          <a:bodyPr>
            <a:normAutofit fontScale="62500" lnSpcReduction="20000"/>
          </a:bodyPr>
          <a:lstStyle/>
          <a:p>
            <a:pPr eaLnBrk="1" hangingPunct="1">
              <a:defRPr/>
            </a:pPr>
            <a:r>
              <a:rPr lang="en-US" sz="6600" u="sng" dirty="0" smtClean="0">
                <a:effectLst/>
                <a:sym typeface="Wingdings" pitchFamily="2" charset="2"/>
              </a:rPr>
              <a:t>White blood cells </a:t>
            </a:r>
            <a:r>
              <a:rPr lang="en-US" sz="6600" dirty="0" smtClean="0">
                <a:effectLst/>
                <a:sym typeface="Wingdings" pitchFamily="2" charset="2"/>
              </a:rPr>
              <a:t>- engulf foreign invaders (numbers increase due to infection)</a:t>
            </a:r>
          </a:p>
          <a:p>
            <a:pPr eaLnBrk="1" hangingPunct="1">
              <a:defRPr/>
            </a:pPr>
            <a:r>
              <a:rPr lang="en-US" sz="6600" u="sng" dirty="0" smtClean="0"/>
              <a:t>Inflammatory response</a:t>
            </a:r>
            <a:r>
              <a:rPr lang="en-US" sz="6600" dirty="0" smtClean="0"/>
              <a:t> increases blood flow, swelling, attracts WBCs</a:t>
            </a:r>
          </a:p>
          <a:p>
            <a:pPr eaLnBrk="1" hangingPunct="1">
              <a:defRPr/>
            </a:pPr>
            <a:r>
              <a:rPr lang="en-US" sz="6600" u="sng" dirty="0" smtClean="0"/>
              <a:t>Specialized proteins</a:t>
            </a:r>
            <a:r>
              <a:rPr lang="en-US" sz="6600" dirty="0" smtClean="0"/>
              <a:t> destroy invaders </a:t>
            </a:r>
          </a:p>
          <a:p>
            <a:pPr lvl="1">
              <a:defRPr/>
            </a:pPr>
            <a:r>
              <a:rPr lang="en-US" sz="4000" u="sng" dirty="0" smtClean="0">
                <a:solidFill>
                  <a:schemeClr val="tx2"/>
                </a:solidFill>
              </a:rPr>
              <a:t>Histamines</a:t>
            </a:r>
            <a:r>
              <a:rPr lang="en-US" sz="4000" dirty="0" smtClean="0">
                <a:solidFill>
                  <a:schemeClr val="tx2"/>
                </a:solidFill>
              </a:rPr>
              <a:t> </a:t>
            </a:r>
            <a:r>
              <a:rPr lang="en-US" sz="4000" dirty="0">
                <a:solidFill>
                  <a:schemeClr val="tx2"/>
                </a:solidFill>
              </a:rPr>
              <a:t>– increase blood flow, </a:t>
            </a:r>
            <a:r>
              <a:rPr lang="en-US" sz="4000" dirty="0" smtClean="0">
                <a:solidFill>
                  <a:schemeClr val="tx2"/>
                </a:solidFill>
              </a:rPr>
              <a:t>watery </a:t>
            </a:r>
            <a:r>
              <a:rPr lang="en-US" sz="4000" dirty="0">
                <a:solidFill>
                  <a:schemeClr val="tx2"/>
                </a:solidFill>
              </a:rPr>
              <a:t>eyes and runny </a:t>
            </a:r>
            <a:r>
              <a:rPr lang="en-US" sz="4000" dirty="0" smtClean="0">
                <a:solidFill>
                  <a:schemeClr val="tx2"/>
                </a:solidFill>
              </a:rPr>
              <a:t>nose</a:t>
            </a:r>
          </a:p>
          <a:p>
            <a:pPr lvl="1">
              <a:defRPr/>
            </a:pPr>
            <a:r>
              <a:rPr lang="en-US" sz="4000" u="sng" dirty="0" err="1" smtClean="0">
                <a:solidFill>
                  <a:schemeClr val="tx2"/>
                </a:solidFill>
              </a:rPr>
              <a:t>Interferons</a:t>
            </a:r>
            <a:r>
              <a:rPr lang="en-US" sz="4000" dirty="0" smtClean="0">
                <a:solidFill>
                  <a:schemeClr val="tx2"/>
                </a:solidFill>
              </a:rPr>
              <a:t> </a:t>
            </a:r>
            <a:r>
              <a:rPr lang="en-US" sz="4000" dirty="0">
                <a:solidFill>
                  <a:schemeClr val="tx2"/>
                </a:solidFill>
              </a:rPr>
              <a:t>– prevents viral reproduction in infected cells</a:t>
            </a:r>
          </a:p>
          <a:p>
            <a:pPr lvl="1">
              <a:defRPr/>
            </a:pPr>
            <a:r>
              <a:rPr lang="en-US" sz="4000" u="sng" dirty="0" smtClean="0">
                <a:solidFill>
                  <a:schemeClr val="tx2"/>
                </a:solidFill>
              </a:rPr>
              <a:t>Interleukins</a:t>
            </a:r>
            <a:r>
              <a:rPr lang="en-US" sz="4000" dirty="0" smtClean="0">
                <a:solidFill>
                  <a:schemeClr val="tx2"/>
                </a:solidFill>
              </a:rPr>
              <a:t> </a:t>
            </a:r>
            <a:r>
              <a:rPr lang="en-US" sz="4000" dirty="0">
                <a:solidFill>
                  <a:schemeClr val="tx2"/>
                </a:solidFill>
              </a:rPr>
              <a:t>– call WBC reinforcement and trigger fever</a:t>
            </a:r>
          </a:p>
          <a:p>
            <a:pPr lvl="1">
              <a:defRPr/>
            </a:pPr>
            <a:endParaRPr lang="en-US" sz="6200" dirty="0" smtClean="0"/>
          </a:p>
          <a:p>
            <a:pPr eaLnBrk="1" hangingPunct="1">
              <a:defRPr/>
            </a:pPr>
            <a:endParaRPr lang="en-US" sz="6600" dirty="0" smtClean="0"/>
          </a:p>
          <a:p>
            <a:pPr eaLnBrk="1" hangingPunct="1">
              <a:defRPr/>
            </a:pPr>
            <a:endParaRPr lang="en-US" sz="6600" dirty="0" smtClean="0"/>
          </a:p>
        </p:txBody>
      </p:sp>
      <p:sp>
        <p:nvSpPr>
          <p:cNvPr id="4" name="Rectangle 2"/>
          <p:cNvSpPr txBox="1">
            <a:spLocks noRot="1" noChangeArrowheads="1"/>
          </p:cNvSpPr>
          <p:nvPr/>
        </p:nvSpPr>
        <p:spPr>
          <a:xfrm>
            <a:off x="457200" y="274638"/>
            <a:ext cx="8229600" cy="715962"/>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defRPr/>
            </a:pPr>
            <a:endParaRPr lang="en-US" sz="6000" dirty="0" smtClean="0">
              <a:solidFill>
                <a:schemeClr val="tx1"/>
              </a:solidFill>
            </a:endParaRPr>
          </a:p>
        </p:txBody>
      </p:sp>
    </p:spTree>
    <p:extLst>
      <p:ext uri="{BB962C8B-B14F-4D97-AF65-F5344CB8AC3E}">
        <p14:creationId xmlns:p14="http://schemas.microsoft.com/office/powerpoint/2010/main" val="310707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457200" y="274638"/>
            <a:ext cx="8229600" cy="715962"/>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defRPr/>
            </a:pPr>
            <a:r>
              <a:rPr lang="en-US" sz="6000" dirty="0" smtClean="0">
                <a:solidFill>
                  <a:schemeClr val="tx1"/>
                </a:solidFill>
              </a:rPr>
              <a:t>3</a:t>
            </a:r>
            <a:r>
              <a:rPr lang="en-US" sz="6000" baseline="30000" dirty="0" smtClean="0">
                <a:solidFill>
                  <a:schemeClr val="tx1"/>
                </a:solidFill>
              </a:rPr>
              <a:t>rd</a:t>
            </a:r>
            <a:r>
              <a:rPr lang="en-US" sz="6000" dirty="0" smtClean="0">
                <a:solidFill>
                  <a:schemeClr val="tx1"/>
                </a:solidFill>
              </a:rPr>
              <a:t> Line: Targeted Defense</a:t>
            </a:r>
          </a:p>
        </p:txBody>
      </p:sp>
      <p:sp>
        <p:nvSpPr>
          <p:cNvPr id="2" name="Content Placeholder 1"/>
          <p:cNvSpPr>
            <a:spLocks noGrp="1"/>
          </p:cNvSpPr>
          <p:nvPr>
            <p:ph idx="1"/>
          </p:nvPr>
        </p:nvSpPr>
        <p:spPr>
          <a:xfrm>
            <a:off x="457200" y="990600"/>
            <a:ext cx="8229600" cy="5135563"/>
          </a:xfrm>
        </p:spPr>
        <p:txBody>
          <a:bodyPr>
            <a:normAutofit/>
          </a:bodyPr>
          <a:lstStyle/>
          <a:p>
            <a:r>
              <a:rPr lang="en-US" sz="4400" dirty="0"/>
              <a:t>The immune response is a</a:t>
            </a:r>
            <a:r>
              <a:rPr lang="en-US" sz="4400" dirty="0">
                <a:solidFill>
                  <a:schemeClr val="tx1"/>
                </a:solidFill>
              </a:rPr>
              <a:t> specific </a:t>
            </a:r>
            <a:r>
              <a:rPr lang="en-US" sz="4400" dirty="0"/>
              <a:t>response to a “non-self” protein </a:t>
            </a:r>
            <a:endParaRPr lang="en-US" sz="4400" dirty="0" smtClean="0"/>
          </a:p>
          <a:p>
            <a:r>
              <a:rPr lang="en-US" sz="4400" dirty="0" smtClean="0"/>
              <a:t>An antigen is protein </a:t>
            </a:r>
            <a:r>
              <a:rPr lang="en-US" sz="4400" dirty="0"/>
              <a:t>that is on the cell membrane and triggers an immune </a:t>
            </a:r>
            <a:r>
              <a:rPr lang="en-US" sz="4400" dirty="0" smtClean="0"/>
              <a:t>response, causing the release of histamines.</a:t>
            </a:r>
            <a:endParaRPr lang="en-US" sz="4400" dirty="0"/>
          </a:p>
          <a:p>
            <a:endParaRPr lang="en-US" dirty="0"/>
          </a:p>
          <a:p>
            <a:endParaRPr lang="en-US" dirty="0"/>
          </a:p>
        </p:txBody>
      </p:sp>
      <p:pic>
        <p:nvPicPr>
          <p:cNvPr id="5" name="Picture 4" descr="Pathogen - Antigens"/>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477000" y="4648200"/>
            <a:ext cx="2362200" cy="18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4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en-US" sz="6000" b="1" dirty="0" smtClean="0"/>
              <a:t>Circulatory – Main Parts</a:t>
            </a:r>
          </a:p>
        </p:txBody>
      </p:sp>
      <p:sp>
        <p:nvSpPr>
          <p:cNvPr id="6147" name="Rectangle 3"/>
          <p:cNvSpPr>
            <a:spLocks noGrp="1" noChangeArrowheads="1"/>
          </p:cNvSpPr>
          <p:nvPr>
            <p:ph idx="1"/>
          </p:nvPr>
        </p:nvSpPr>
        <p:spPr/>
        <p:txBody>
          <a:bodyPr>
            <a:normAutofit/>
          </a:bodyPr>
          <a:lstStyle/>
          <a:p>
            <a:pPr eaLnBrk="1" hangingPunct="1">
              <a:defRPr/>
            </a:pPr>
            <a:r>
              <a:rPr lang="en-US" sz="6000" i="1" dirty="0" smtClean="0"/>
              <a:t>Heart – Pumps blood</a:t>
            </a:r>
          </a:p>
          <a:p>
            <a:pPr eaLnBrk="1" hangingPunct="1">
              <a:defRPr/>
            </a:pPr>
            <a:r>
              <a:rPr lang="en-US" sz="6000" i="1" dirty="0" smtClean="0"/>
              <a:t>Blood – Connective tissue</a:t>
            </a:r>
          </a:p>
          <a:p>
            <a:pPr eaLnBrk="1" hangingPunct="1">
              <a:defRPr/>
            </a:pPr>
            <a:r>
              <a:rPr lang="en-US" sz="6000" i="1" dirty="0" smtClean="0"/>
              <a:t>Blood vessels – </a:t>
            </a:r>
            <a:r>
              <a:rPr lang="en-US" sz="5400" i="1" dirty="0" smtClean="0"/>
              <a:t>Parts that blood flows through</a:t>
            </a:r>
          </a:p>
          <a:p>
            <a:pPr eaLnBrk="1" hangingPunct="1">
              <a:defRPr/>
            </a:pPr>
            <a:endParaRPr lang="en-US" sz="6000" i="1" dirty="0" smtClean="0"/>
          </a:p>
          <a:p>
            <a:pPr eaLnBrk="1" hangingPunct="1">
              <a:defRPr/>
            </a:pPr>
            <a:endParaRPr lang="en-US" sz="5600" i="1" u="sng" dirty="0" smtClean="0"/>
          </a:p>
        </p:txBody>
      </p:sp>
    </p:spTree>
    <p:extLst>
      <p:ext uri="{BB962C8B-B14F-4D97-AF65-F5344CB8AC3E}">
        <p14:creationId xmlns:p14="http://schemas.microsoft.com/office/powerpoint/2010/main" val="3563570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dirty="0" smtClean="0">
                <a:solidFill>
                  <a:schemeClr val="tx1"/>
                </a:solidFill>
              </a:rPr>
              <a:t>Macrophage</a:t>
            </a:r>
            <a:endParaRPr lang="en-US" sz="6600" dirty="0">
              <a:solidFill>
                <a:schemeClr val="tx1"/>
              </a:solidFill>
            </a:endParaRPr>
          </a:p>
        </p:txBody>
      </p:sp>
      <p:sp>
        <p:nvSpPr>
          <p:cNvPr id="3" name="Content Placeholder 2"/>
          <p:cNvSpPr>
            <a:spLocks noGrp="1"/>
          </p:cNvSpPr>
          <p:nvPr>
            <p:ph idx="1"/>
          </p:nvPr>
        </p:nvSpPr>
        <p:spPr>
          <a:xfrm>
            <a:off x="457200" y="1600200"/>
            <a:ext cx="8229600" cy="2514599"/>
          </a:xfrm>
        </p:spPr>
        <p:txBody>
          <a:bodyPr>
            <a:normAutofit fontScale="77500" lnSpcReduction="20000"/>
          </a:bodyPr>
          <a:lstStyle/>
          <a:p>
            <a:pPr>
              <a:defRPr/>
            </a:pPr>
            <a:r>
              <a:rPr lang="en-US" sz="4800" dirty="0" smtClean="0"/>
              <a:t>Large WBC that travels the body and engulfs foreign invaders (by phagocytosis)</a:t>
            </a:r>
          </a:p>
          <a:p>
            <a:pPr>
              <a:defRPr/>
            </a:pPr>
            <a:r>
              <a:rPr lang="en-US" sz="4800" dirty="0" smtClean="0"/>
              <a:t>It displays the specific antigen and activates Helper T lymphocytes</a:t>
            </a:r>
            <a:endParaRPr lang="en-US" sz="4800" dirty="0"/>
          </a:p>
        </p:txBody>
      </p:sp>
      <p:pic>
        <p:nvPicPr>
          <p:cNvPr id="4" name="Picture 5" descr="Figure 3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4114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1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z="6600" dirty="0" smtClean="0">
                <a:solidFill>
                  <a:schemeClr val="tx1"/>
                </a:solidFill>
              </a:rPr>
              <a:t>Helper T Lymphocytes</a:t>
            </a:r>
          </a:p>
        </p:txBody>
      </p:sp>
      <p:sp>
        <p:nvSpPr>
          <p:cNvPr id="22531" name="Rectangle 3"/>
          <p:cNvSpPr>
            <a:spLocks noGrp="1" noChangeArrowheads="1"/>
          </p:cNvSpPr>
          <p:nvPr>
            <p:ph idx="1"/>
          </p:nvPr>
        </p:nvSpPr>
        <p:spPr/>
        <p:txBody>
          <a:bodyPr>
            <a:normAutofit fontScale="85000" lnSpcReduction="20000"/>
          </a:bodyPr>
          <a:lstStyle/>
          <a:p>
            <a:pPr>
              <a:lnSpc>
                <a:spcPct val="90000"/>
              </a:lnSpc>
            </a:pPr>
            <a:r>
              <a:rPr lang="en-US" sz="6400" dirty="0" smtClean="0">
                <a:solidFill>
                  <a:schemeClr val="tx2"/>
                </a:solidFill>
              </a:rPr>
              <a:t>Recognize </a:t>
            </a:r>
            <a:r>
              <a:rPr lang="en-US" sz="6400" dirty="0">
                <a:solidFill>
                  <a:schemeClr val="tx2"/>
                </a:solidFill>
              </a:rPr>
              <a:t>the antigen displaying WBC</a:t>
            </a:r>
          </a:p>
          <a:p>
            <a:pPr>
              <a:lnSpc>
                <a:spcPct val="90000"/>
              </a:lnSpc>
            </a:pPr>
            <a:r>
              <a:rPr lang="en-US" sz="6400" dirty="0" smtClean="0">
                <a:solidFill>
                  <a:schemeClr val="tx2"/>
                </a:solidFill>
              </a:rPr>
              <a:t>Secretes </a:t>
            </a:r>
            <a:r>
              <a:rPr lang="en-US" sz="6400" dirty="0">
                <a:solidFill>
                  <a:schemeClr val="tx2"/>
                </a:solidFill>
              </a:rPr>
              <a:t>chemicals that </a:t>
            </a:r>
            <a:r>
              <a:rPr lang="en-US" sz="6400" dirty="0" smtClean="0">
                <a:solidFill>
                  <a:schemeClr val="tx2"/>
                </a:solidFill>
              </a:rPr>
              <a:t>help stimulate </a:t>
            </a:r>
            <a:r>
              <a:rPr lang="en-US" sz="6400" dirty="0">
                <a:solidFill>
                  <a:schemeClr val="tx2"/>
                </a:solidFill>
              </a:rPr>
              <a:t>both cytotoxic T cells and B </a:t>
            </a:r>
            <a:r>
              <a:rPr lang="en-US" sz="6400" dirty="0" smtClean="0">
                <a:solidFill>
                  <a:schemeClr val="tx2"/>
                </a:solidFill>
              </a:rPr>
              <a:t>lymphocytes to clone</a:t>
            </a:r>
          </a:p>
          <a:p>
            <a:pPr>
              <a:lnSpc>
                <a:spcPct val="90000"/>
              </a:lnSpc>
            </a:pPr>
            <a:r>
              <a:rPr lang="en-US" sz="6400" dirty="0">
                <a:solidFill>
                  <a:schemeClr val="tx2"/>
                </a:solidFill>
              </a:rPr>
              <a:t>Mature in </a:t>
            </a:r>
            <a:r>
              <a:rPr lang="en-US" sz="6400" b="1" u="sng" dirty="0">
                <a:solidFill>
                  <a:schemeClr val="tx2"/>
                </a:solidFill>
              </a:rPr>
              <a:t>T</a:t>
            </a:r>
            <a:r>
              <a:rPr lang="en-US" sz="6400" dirty="0">
                <a:solidFill>
                  <a:schemeClr val="tx2"/>
                </a:solidFill>
              </a:rPr>
              <a:t>hymus gland</a:t>
            </a:r>
          </a:p>
          <a:p>
            <a:pPr lvl="1">
              <a:lnSpc>
                <a:spcPct val="90000"/>
              </a:lnSpc>
            </a:pPr>
            <a:endParaRPr lang="en-US" sz="6000" u="sng" dirty="0"/>
          </a:p>
          <a:p>
            <a:pPr eaLnBrk="1" hangingPunct="1">
              <a:defRPr/>
            </a:pPr>
            <a:endParaRPr lang="en-US" sz="6600" dirty="0" smtClean="0">
              <a:solidFill>
                <a:srgbClr val="FFFF00"/>
              </a:solidFill>
            </a:endParaRPr>
          </a:p>
        </p:txBody>
      </p:sp>
    </p:spTree>
    <p:extLst>
      <p:ext uri="{BB962C8B-B14F-4D97-AF65-F5344CB8AC3E}">
        <p14:creationId xmlns:p14="http://schemas.microsoft.com/office/powerpoint/2010/main" val="427126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a:bodyPr>
          <a:lstStyle/>
          <a:p>
            <a:pPr eaLnBrk="1" hangingPunct="1">
              <a:defRPr/>
            </a:pPr>
            <a:r>
              <a:rPr lang="en-US" sz="6600" dirty="0" smtClean="0">
                <a:solidFill>
                  <a:schemeClr val="tx1"/>
                </a:solidFill>
              </a:rPr>
              <a:t>B Cell Lymphocytes </a:t>
            </a:r>
          </a:p>
        </p:txBody>
      </p:sp>
      <p:sp>
        <p:nvSpPr>
          <p:cNvPr id="33795" name="Rectangle 3"/>
          <p:cNvSpPr>
            <a:spLocks noGrp="1" noChangeArrowheads="1"/>
          </p:cNvSpPr>
          <p:nvPr>
            <p:ph idx="1"/>
          </p:nvPr>
        </p:nvSpPr>
        <p:spPr/>
        <p:txBody>
          <a:bodyPr>
            <a:normAutofit fontScale="92500"/>
          </a:bodyPr>
          <a:lstStyle/>
          <a:p>
            <a:pPr eaLnBrk="1" hangingPunct="1">
              <a:spcBef>
                <a:spcPts val="0"/>
              </a:spcBef>
              <a:defRPr/>
            </a:pPr>
            <a:r>
              <a:rPr lang="en-US" sz="6600" dirty="0" smtClean="0"/>
              <a:t>Defend primarily against bacteria &amp; viruses by creating anti</a:t>
            </a:r>
            <a:r>
              <a:rPr lang="en-US" sz="6600" u="sng" dirty="0" smtClean="0"/>
              <a:t>b</a:t>
            </a:r>
            <a:r>
              <a:rPr lang="en-US" sz="6600" dirty="0" smtClean="0"/>
              <a:t>odies</a:t>
            </a:r>
          </a:p>
          <a:p>
            <a:pPr>
              <a:defRPr/>
            </a:pPr>
            <a:r>
              <a:rPr lang="en-US" sz="6600" dirty="0"/>
              <a:t>Develop in </a:t>
            </a:r>
            <a:r>
              <a:rPr lang="en-US" sz="6600" b="1" u="sng" dirty="0"/>
              <a:t>B</a:t>
            </a:r>
            <a:r>
              <a:rPr lang="en-US" sz="6600" dirty="0"/>
              <a:t>one marrow</a:t>
            </a:r>
          </a:p>
          <a:p>
            <a:pPr eaLnBrk="1" hangingPunct="1">
              <a:defRPr/>
            </a:pPr>
            <a:endParaRPr lang="en-US" sz="6600" dirty="0" smtClean="0">
              <a:solidFill>
                <a:srgbClr val="FFFF00"/>
              </a:solidFill>
            </a:endParaRPr>
          </a:p>
        </p:txBody>
      </p:sp>
    </p:spTree>
    <p:extLst>
      <p:ext uri="{BB962C8B-B14F-4D97-AF65-F5344CB8AC3E}">
        <p14:creationId xmlns:p14="http://schemas.microsoft.com/office/powerpoint/2010/main" val="200624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normAutofit/>
          </a:bodyPr>
          <a:lstStyle/>
          <a:p>
            <a:pPr eaLnBrk="1" hangingPunct="1">
              <a:defRPr/>
            </a:pPr>
            <a:r>
              <a:rPr lang="en-US" sz="4400" dirty="0" smtClean="0"/>
              <a:t>Antibodies Attach to Antigens</a:t>
            </a:r>
          </a:p>
        </p:txBody>
      </p:sp>
      <p:sp>
        <p:nvSpPr>
          <p:cNvPr id="23555" name="Rectangle 3"/>
          <p:cNvSpPr>
            <a:spLocks noGrp="1" noChangeArrowheads="1"/>
          </p:cNvSpPr>
          <p:nvPr>
            <p:ph idx="1"/>
          </p:nvPr>
        </p:nvSpPr>
        <p:spPr/>
        <p:txBody>
          <a:bodyPr>
            <a:normAutofit fontScale="92500" lnSpcReduction="20000"/>
          </a:bodyPr>
          <a:lstStyle/>
          <a:p>
            <a:pPr eaLnBrk="1" hangingPunct="1">
              <a:defRPr/>
            </a:pPr>
            <a:r>
              <a:rPr lang="en-US" sz="6000" dirty="0" smtClean="0"/>
              <a:t>Antibodies - </a:t>
            </a:r>
            <a:r>
              <a:rPr lang="en-US" sz="5400" dirty="0" smtClean="0"/>
              <a:t>proteins found on the surface of WBCs or free in the plasma. </a:t>
            </a:r>
          </a:p>
          <a:p>
            <a:pPr eaLnBrk="1" hangingPunct="1">
              <a:defRPr/>
            </a:pPr>
            <a:r>
              <a:rPr lang="en-US" sz="5400" dirty="0" smtClean="0"/>
              <a:t>Bind to </a:t>
            </a:r>
            <a:r>
              <a:rPr lang="en-US" sz="5400" b="1" i="1" dirty="0" smtClean="0"/>
              <a:t>SPECIFIC</a:t>
            </a:r>
            <a:r>
              <a:rPr lang="en-US" sz="5400" dirty="0" smtClean="0"/>
              <a:t> antigens to inactivate pathogens. </a:t>
            </a:r>
          </a:p>
          <a:p>
            <a:pPr eaLnBrk="1" hangingPunct="1">
              <a:defRPr/>
            </a:pPr>
            <a:r>
              <a:rPr lang="en-US" sz="5400" dirty="0" smtClean="0"/>
              <a:t>Your body makes anti-bodies.</a:t>
            </a:r>
          </a:p>
        </p:txBody>
      </p:sp>
    </p:spTree>
    <p:extLst>
      <p:ext uri="{BB962C8B-B14F-4D97-AF65-F5344CB8AC3E}">
        <p14:creationId xmlns:p14="http://schemas.microsoft.com/office/powerpoint/2010/main" val="329539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ntibody-antigen"/>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76300" y="1524000"/>
            <a:ext cx="7391400" cy="493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lgn="ctr"/>
            <a:r>
              <a:rPr lang="en-US" sz="4000" dirty="0" smtClean="0"/>
              <a:t>Antibodies target specifically  shaped antigens</a:t>
            </a:r>
            <a:endParaRPr lang="en-US" sz="4000" dirty="0"/>
          </a:p>
        </p:txBody>
      </p:sp>
    </p:spTree>
    <p:extLst>
      <p:ext uri="{BB962C8B-B14F-4D97-AF65-F5344CB8AC3E}">
        <p14:creationId xmlns:p14="http://schemas.microsoft.com/office/powerpoint/2010/main" val="270680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normAutofit/>
          </a:bodyPr>
          <a:lstStyle/>
          <a:p>
            <a:pPr eaLnBrk="1" hangingPunct="1">
              <a:defRPr/>
            </a:pPr>
            <a:r>
              <a:rPr lang="en-US" sz="4800" dirty="0" smtClean="0">
                <a:solidFill>
                  <a:schemeClr val="tx1"/>
                </a:solidFill>
              </a:rPr>
              <a:t>Cytotoxic T Cell Lymphocytes</a:t>
            </a:r>
            <a:endParaRPr lang="en-US" sz="4800" dirty="0" smtClean="0"/>
          </a:p>
        </p:txBody>
      </p:sp>
      <p:sp>
        <p:nvSpPr>
          <p:cNvPr id="4" name="Rectangle 3"/>
          <p:cNvSpPr txBox="1">
            <a:spLocks noChangeArrowheads="1"/>
          </p:cNvSpPr>
          <p:nvPr/>
        </p:nvSpPr>
        <p:spPr bwMode="auto">
          <a:xfrm>
            <a:off x="457200" y="1524000"/>
            <a:ext cx="6400800" cy="498316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sz="6000" dirty="0" smtClean="0">
                <a:solidFill>
                  <a:schemeClr val="tx2"/>
                </a:solidFill>
              </a:rPr>
              <a:t>Attack infected cells or </a:t>
            </a:r>
            <a:r>
              <a:rPr lang="en-US" sz="6000" dirty="0" smtClean="0">
                <a:solidFill>
                  <a:schemeClr val="tx2"/>
                </a:solidFill>
                <a:cs typeface="Arial" charset="0"/>
              </a:rPr>
              <a:t>kill the body’s abnormal cells (to prevent cancer)</a:t>
            </a:r>
            <a:r>
              <a:rPr lang="en-US" sz="6000" dirty="0" smtClean="0">
                <a:solidFill>
                  <a:schemeClr val="tx2"/>
                </a:solidFill>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057" y="1752600"/>
            <a:ext cx="2666999" cy="39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z="6600" dirty="0" smtClean="0">
                <a:solidFill>
                  <a:schemeClr val="tx1"/>
                </a:solidFill>
              </a:rPr>
              <a:t>Memory Cells</a:t>
            </a:r>
          </a:p>
        </p:txBody>
      </p:sp>
      <p:sp>
        <p:nvSpPr>
          <p:cNvPr id="63491" name="Rectangle 3"/>
          <p:cNvSpPr>
            <a:spLocks noGrp="1" noChangeArrowheads="1"/>
          </p:cNvSpPr>
          <p:nvPr>
            <p:ph idx="1"/>
          </p:nvPr>
        </p:nvSpPr>
        <p:spPr/>
        <p:txBody>
          <a:bodyPr>
            <a:normAutofit fontScale="77500" lnSpcReduction="20000"/>
          </a:bodyPr>
          <a:lstStyle/>
          <a:p>
            <a:pPr eaLnBrk="1" hangingPunct="1">
              <a:lnSpc>
                <a:spcPct val="90000"/>
              </a:lnSpc>
              <a:defRPr/>
            </a:pPr>
            <a:r>
              <a:rPr lang="en-US" sz="6600" dirty="0" smtClean="0"/>
              <a:t>B &amp; T lymphocytes have memory cells activate when exposed to the same pathogen</a:t>
            </a:r>
          </a:p>
          <a:p>
            <a:pPr eaLnBrk="1" hangingPunct="1">
              <a:lnSpc>
                <a:spcPct val="90000"/>
              </a:lnSpc>
              <a:defRPr/>
            </a:pPr>
            <a:r>
              <a:rPr lang="en-US" sz="6600" dirty="0" smtClean="0"/>
              <a:t>Prevents you from getting infected by same pathogen a second time (active immunity)</a:t>
            </a:r>
          </a:p>
        </p:txBody>
      </p:sp>
    </p:spTree>
    <p:extLst>
      <p:ext uri="{BB962C8B-B14F-4D97-AF65-F5344CB8AC3E}">
        <p14:creationId xmlns:p14="http://schemas.microsoft.com/office/powerpoint/2010/main" val="153618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r>
              <a:rPr lang="en-US" altLang="en-US" sz="6600" dirty="0" smtClean="0">
                <a:solidFill>
                  <a:schemeClr val="tx1"/>
                </a:solidFill>
              </a:rPr>
              <a:t>Vaccines</a:t>
            </a:r>
            <a:r>
              <a:rPr lang="en-US" altLang="en-US" sz="4800" dirty="0" smtClean="0">
                <a:solidFill>
                  <a:schemeClr val="tx1"/>
                </a:solidFill>
              </a:rPr>
              <a:t> </a:t>
            </a:r>
            <a:endParaRPr lang="en-US" altLang="en-US" sz="4800" dirty="0">
              <a:solidFill>
                <a:schemeClr val="tx1"/>
              </a:solidFill>
            </a:endParaRPr>
          </a:p>
        </p:txBody>
      </p:sp>
      <p:sp>
        <p:nvSpPr>
          <p:cNvPr id="93187" name="Rectangle 3"/>
          <p:cNvSpPr>
            <a:spLocks noGrp="1" noChangeArrowheads="1"/>
          </p:cNvSpPr>
          <p:nvPr>
            <p:ph idx="1"/>
          </p:nvPr>
        </p:nvSpPr>
        <p:spPr/>
        <p:txBody>
          <a:bodyPr>
            <a:normAutofit fontScale="70000" lnSpcReduction="20000"/>
          </a:bodyPr>
          <a:lstStyle/>
          <a:p>
            <a:r>
              <a:rPr lang="en-US" sz="6000" dirty="0"/>
              <a:t>Dose of a pathogen or part of a pathogen that is disabled or destroyed </a:t>
            </a:r>
            <a:r>
              <a:rPr lang="en-US" sz="6000" dirty="0">
                <a:sym typeface="Wingdings" pitchFamily="2" charset="2"/>
              </a:rPr>
              <a:t> no longer </a:t>
            </a:r>
            <a:r>
              <a:rPr lang="en-US" sz="6000" dirty="0" smtClean="0">
                <a:sym typeface="Wingdings" pitchFamily="2" charset="2"/>
              </a:rPr>
              <a:t>harmful</a:t>
            </a:r>
          </a:p>
          <a:p>
            <a:r>
              <a:rPr lang="en-US" sz="6000" dirty="0" smtClean="0"/>
              <a:t>Body </a:t>
            </a:r>
            <a:r>
              <a:rPr lang="en-US" sz="6000" dirty="0"/>
              <a:t>produces antibodies against an infection</a:t>
            </a:r>
          </a:p>
          <a:p>
            <a:r>
              <a:rPr lang="en-US" sz="6000" dirty="0"/>
              <a:t>Memory Cells are m</a:t>
            </a:r>
            <a:r>
              <a:rPr lang="en-US" sz="6000" dirty="0" smtClean="0"/>
              <a:t>ade (leads to active immunity, just like a real infection would)</a:t>
            </a:r>
            <a:endParaRPr lang="en-US" altLang="en-US" sz="6000" dirty="0"/>
          </a:p>
        </p:txBody>
      </p:sp>
    </p:spTree>
    <p:extLst>
      <p:ext uri="{BB962C8B-B14F-4D97-AF65-F5344CB8AC3E}">
        <p14:creationId xmlns:p14="http://schemas.microsoft.com/office/powerpoint/2010/main" val="189143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sz="6600" dirty="0"/>
              <a:t>Passive Immunity</a:t>
            </a:r>
          </a:p>
        </p:txBody>
      </p:sp>
      <p:sp>
        <p:nvSpPr>
          <p:cNvPr id="73731" name="Rectangle 3"/>
          <p:cNvSpPr>
            <a:spLocks noGrp="1" noChangeArrowheads="1"/>
          </p:cNvSpPr>
          <p:nvPr>
            <p:ph type="body" idx="1"/>
          </p:nvPr>
        </p:nvSpPr>
        <p:spPr/>
        <p:txBody>
          <a:bodyPr>
            <a:normAutofit fontScale="85000" lnSpcReduction="20000"/>
          </a:bodyPr>
          <a:lstStyle/>
          <a:p>
            <a:r>
              <a:rPr lang="en-US" sz="6600" dirty="0"/>
              <a:t>When you </a:t>
            </a:r>
            <a:r>
              <a:rPr lang="en-US" sz="6600" b="1" i="1" dirty="0"/>
              <a:t>receive</a:t>
            </a:r>
            <a:r>
              <a:rPr lang="en-US" sz="6600" dirty="0"/>
              <a:t> antibodies from another </a:t>
            </a:r>
            <a:r>
              <a:rPr lang="en-US" sz="6600" dirty="0" smtClean="0"/>
              <a:t>source</a:t>
            </a:r>
          </a:p>
          <a:p>
            <a:pPr lvl="1"/>
            <a:r>
              <a:rPr lang="en-US" sz="6000" dirty="0">
                <a:solidFill>
                  <a:schemeClr val="tx2"/>
                </a:solidFill>
              </a:rPr>
              <a:t>Fetus from mother</a:t>
            </a:r>
          </a:p>
          <a:p>
            <a:pPr lvl="1"/>
            <a:r>
              <a:rPr lang="en-US" sz="6000" dirty="0">
                <a:solidFill>
                  <a:schemeClr val="tx2"/>
                </a:solidFill>
              </a:rPr>
              <a:t>Traveling </a:t>
            </a:r>
            <a:r>
              <a:rPr lang="en-US" sz="6000" dirty="0">
                <a:solidFill>
                  <a:schemeClr val="tx2"/>
                </a:solidFill>
                <a:sym typeface="Wingdings" pitchFamily="2" charset="2"/>
              </a:rPr>
              <a:t> antibodies temporarily protect</a:t>
            </a:r>
            <a:endParaRPr lang="en-US" sz="6000" dirty="0">
              <a:solidFill>
                <a:schemeClr val="tx2"/>
              </a:solidFill>
            </a:endParaRPr>
          </a:p>
          <a:p>
            <a:endParaRPr lang="en-US" sz="6600" dirty="0"/>
          </a:p>
        </p:txBody>
      </p:sp>
    </p:spTree>
    <p:extLst>
      <p:ext uri="{BB962C8B-B14F-4D97-AF65-F5344CB8AC3E}">
        <p14:creationId xmlns:p14="http://schemas.microsoft.com/office/powerpoint/2010/main" val="177756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normAutofit/>
          </a:bodyPr>
          <a:lstStyle/>
          <a:p>
            <a:r>
              <a:rPr lang="en-US" sz="5400" dirty="0" smtClean="0"/>
              <a:t>Immune System Disorders</a:t>
            </a:r>
            <a:endParaRPr lang="en-US" sz="5400" dirty="0"/>
          </a:p>
        </p:txBody>
      </p:sp>
      <p:sp>
        <p:nvSpPr>
          <p:cNvPr id="73731" name="Rectangle 3"/>
          <p:cNvSpPr>
            <a:spLocks noGrp="1" noChangeArrowheads="1"/>
          </p:cNvSpPr>
          <p:nvPr>
            <p:ph type="body" idx="1"/>
          </p:nvPr>
        </p:nvSpPr>
        <p:spPr>
          <a:xfrm>
            <a:off x="457200" y="1600200"/>
            <a:ext cx="8229600" cy="5105400"/>
          </a:xfrm>
        </p:spPr>
        <p:txBody>
          <a:bodyPr>
            <a:normAutofit fontScale="55000" lnSpcReduction="20000"/>
          </a:bodyPr>
          <a:lstStyle/>
          <a:p>
            <a:r>
              <a:rPr lang="en-US" sz="6600" u="sng" dirty="0" smtClean="0"/>
              <a:t>AIDS</a:t>
            </a:r>
            <a:r>
              <a:rPr lang="en-US" sz="6600" dirty="0" smtClean="0"/>
              <a:t> – caused by HIV virus that destroys T cells (weakens immune response)</a:t>
            </a:r>
          </a:p>
          <a:p>
            <a:r>
              <a:rPr lang="en-US" sz="6600" u="sng" dirty="0" smtClean="0"/>
              <a:t>Leukemia</a:t>
            </a:r>
            <a:r>
              <a:rPr lang="en-US" sz="6600" dirty="0" smtClean="0"/>
              <a:t> – cancer of blood, uncontrolled increase in abnormal WBCs</a:t>
            </a:r>
          </a:p>
          <a:p>
            <a:r>
              <a:rPr lang="en-US" sz="6600" u="sng" dirty="0" smtClean="0"/>
              <a:t>Anemia</a:t>
            </a:r>
            <a:r>
              <a:rPr lang="en-US" sz="6600" dirty="0" smtClean="0"/>
              <a:t> – Variety of diseases that result in RBCs that cannot carry enough oxygen</a:t>
            </a:r>
          </a:p>
          <a:p>
            <a:r>
              <a:rPr lang="en-US" sz="6600" u="sng" dirty="0" smtClean="0"/>
              <a:t>Allergies</a:t>
            </a:r>
            <a:r>
              <a:rPr lang="en-US" sz="6600" dirty="0" smtClean="0"/>
              <a:t> – Allergic response occurs when common substances trigger release of histamines</a:t>
            </a:r>
          </a:p>
          <a:p>
            <a:endParaRPr lang="en-US" sz="6000" dirty="0"/>
          </a:p>
          <a:p>
            <a:endParaRPr lang="en-US" sz="6600" dirty="0"/>
          </a:p>
        </p:txBody>
      </p:sp>
    </p:spTree>
    <p:extLst>
      <p:ext uri="{BB962C8B-B14F-4D97-AF65-F5344CB8AC3E}">
        <p14:creationId xmlns:p14="http://schemas.microsoft.com/office/powerpoint/2010/main" val="207891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94" name="Group 74"/>
          <p:cNvGraphicFramePr>
            <a:graphicFrameLocks noGrp="1"/>
          </p:cNvGraphicFramePr>
          <p:nvPr>
            <p:extLst>
              <p:ext uri="{D42A27DB-BD31-4B8C-83A1-F6EECF244321}">
                <p14:modId xmlns:p14="http://schemas.microsoft.com/office/powerpoint/2010/main" val="3948423080"/>
              </p:ext>
            </p:extLst>
          </p:nvPr>
        </p:nvGraphicFramePr>
        <p:xfrm>
          <a:off x="0" y="0"/>
          <a:ext cx="9144000" cy="6807201"/>
        </p:xfrm>
        <a:graphic>
          <a:graphicData uri="http://schemas.openxmlformats.org/drawingml/2006/table">
            <a:tbl>
              <a:tblPr/>
              <a:tblGrid>
                <a:gridCol w="2057400"/>
                <a:gridCol w="2667000"/>
                <a:gridCol w="2819400"/>
                <a:gridCol w="1600200"/>
              </a:tblGrid>
              <a:tr h="681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smtClean="0">
                          <a:ln>
                            <a:noFill/>
                          </a:ln>
                          <a:solidFill>
                            <a:schemeClr val="tx1"/>
                          </a:solidFill>
                          <a:effectLst>
                            <a:outerShdw blurRad="38100" dist="38100" dir="2700000" algn="tl">
                              <a:srgbClr val="8C0000"/>
                            </a:outerShdw>
                          </a:effectLst>
                          <a:latin typeface="Tahoma" pitchFamily="34" charset="0"/>
                        </a:rPr>
                        <a:t>Type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900" b="1" i="0" u="none" strike="noStrike" cap="none" normalizeH="0" baseline="0" smtClean="0">
                          <a:ln>
                            <a:noFill/>
                          </a:ln>
                          <a:solidFill>
                            <a:schemeClr val="tx1"/>
                          </a:solidFill>
                          <a:effectLst>
                            <a:outerShdw blurRad="38100" dist="38100" dir="2700000" algn="tl">
                              <a:srgbClr val="8C0000"/>
                            </a:outerShdw>
                          </a:effectLst>
                          <a:latin typeface="Tahoma" pitchFamily="34"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8C0000"/>
                            </a:outerShdw>
                          </a:effectLst>
                          <a:latin typeface="Tahoma" pitchFamily="34" charset="0"/>
                        </a:rPr>
                        <a:t>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8C0000"/>
                            </a:outerShdw>
                          </a:effectLst>
                          <a:latin typeface="Tahoma" pitchFamily="34" charset="0"/>
                        </a:rPr>
                        <a:t>Types of Blood Vessels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r h="2366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8C0000"/>
                            </a:outerShdw>
                          </a:effectLst>
                          <a:latin typeface="Tahoma" pitchFamily="34" charset="0"/>
                        </a:rPr>
                        <a:t>Arteries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1619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8C0000"/>
                            </a:outerShdw>
                          </a:effectLst>
                          <a:latin typeface="Tahoma" pitchFamily="34" charset="0"/>
                        </a:rPr>
                        <a:t>Veins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2139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8C0000"/>
                            </a:outerShdw>
                          </a:effectLst>
                          <a:latin typeface="Tahoma" pitchFamily="34" charset="0"/>
                        </a:rPr>
                        <a:t>Capillaries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8C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bl>
          </a:graphicData>
        </a:graphic>
      </p:graphicFrame>
      <p:sp>
        <p:nvSpPr>
          <p:cNvPr id="30777" name="Text Box 57"/>
          <p:cNvSpPr txBox="1">
            <a:spLocks noChangeArrowheads="1"/>
          </p:cNvSpPr>
          <p:nvPr/>
        </p:nvSpPr>
        <p:spPr bwMode="auto">
          <a:xfrm>
            <a:off x="2133600" y="762000"/>
            <a:ext cx="2355850" cy="2227263"/>
          </a:xfrm>
          <a:prstGeom prst="rect">
            <a:avLst/>
          </a:prstGeom>
          <a:solidFill>
            <a:srgbClr val="000000"/>
          </a:solidFill>
          <a:ln w="9525">
            <a:noFill/>
            <a:miter lim="800000"/>
            <a:headEnd/>
            <a:tailEnd/>
          </a:ln>
          <a:effectLst/>
        </p:spPr>
        <p:txBody>
          <a:bodyPr wrap="none">
            <a:spAutoFit/>
          </a:bodyPr>
          <a:lstStyle/>
          <a:p>
            <a:pPr>
              <a:defRPr/>
            </a:pPr>
            <a:r>
              <a:rPr lang="en-US" sz="2800">
                <a:effectLst>
                  <a:outerShdw blurRad="38100" dist="38100" dir="2700000" algn="tl">
                    <a:srgbClr val="8C0000"/>
                  </a:outerShdw>
                </a:effectLst>
              </a:rPr>
              <a:t>Thick-walled </a:t>
            </a:r>
          </a:p>
          <a:p>
            <a:pPr>
              <a:defRPr/>
            </a:pPr>
            <a:r>
              <a:rPr lang="en-US" sz="2800">
                <a:effectLst>
                  <a:outerShdw blurRad="38100" dist="38100" dir="2700000" algn="tl">
                    <a:srgbClr val="8C0000"/>
                  </a:outerShdw>
                </a:effectLst>
              </a:rPr>
              <a:t>High pressure</a:t>
            </a:r>
          </a:p>
          <a:p>
            <a:pPr>
              <a:defRPr/>
            </a:pPr>
            <a:r>
              <a:rPr lang="en-US" sz="2800">
                <a:effectLst>
                  <a:outerShdw blurRad="38100" dist="38100" dir="2700000" algn="tl">
                    <a:srgbClr val="8C0000"/>
                  </a:outerShdw>
                </a:effectLst>
              </a:rPr>
              <a:t>Muscular</a:t>
            </a:r>
          </a:p>
          <a:p>
            <a:pPr>
              <a:defRPr/>
            </a:pPr>
            <a:r>
              <a:rPr lang="en-US" sz="2800">
                <a:effectLst>
                  <a:outerShdw blurRad="38100" dist="38100" dir="2700000" algn="tl">
                    <a:srgbClr val="8C0000"/>
                  </a:outerShdw>
                </a:effectLst>
              </a:rPr>
              <a:t>Elastic</a:t>
            </a:r>
          </a:p>
          <a:p>
            <a:pPr>
              <a:defRPr/>
            </a:pPr>
            <a:r>
              <a:rPr lang="en-US" sz="2800">
                <a:effectLst>
                  <a:outerShdw blurRad="38100" dist="38100" dir="2700000" algn="tl">
                    <a:srgbClr val="8C0000"/>
                  </a:outerShdw>
                </a:effectLst>
              </a:rPr>
              <a:t>Contract</a:t>
            </a:r>
          </a:p>
        </p:txBody>
      </p:sp>
      <p:sp>
        <p:nvSpPr>
          <p:cNvPr id="30778" name="Text Box 58"/>
          <p:cNvSpPr txBox="1">
            <a:spLocks noChangeArrowheads="1"/>
          </p:cNvSpPr>
          <p:nvPr/>
        </p:nvSpPr>
        <p:spPr bwMode="auto">
          <a:xfrm>
            <a:off x="4889500" y="838200"/>
            <a:ext cx="2273300" cy="2057400"/>
          </a:xfrm>
          <a:prstGeom prst="rect">
            <a:avLst/>
          </a:prstGeom>
          <a:solidFill>
            <a:srgbClr val="000000"/>
          </a:solidFill>
          <a:ln w="9525">
            <a:noFill/>
            <a:miter lim="800000"/>
            <a:headEnd/>
            <a:tailEnd/>
          </a:ln>
          <a:effectLst/>
        </p:spPr>
        <p:txBody>
          <a:bodyPr wrap="none">
            <a:spAutoFit/>
          </a:bodyPr>
          <a:lstStyle/>
          <a:p>
            <a:pPr eaLnBrk="1" hangingPunct="1">
              <a:spcBef>
                <a:spcPct val="20000"/>
              </a:spcBef>
              <a:buClr>
                <a:schemeClr val="hlink"/>
              </a:buClr>
              <a:buSzPct val="80000"/>
              <a:buFont typeface="Wingdings" pitchFamily="2" charset="2"/>
              <a:buNone/>
              <a:defRPr/>
            </a:pPr>
            <a:r>
              <a:rPr lang="en-US" sz="2800">
                <a:effectLst>
                  <a:outerShdw blurRad="38100" dist="38100" dir="2700000" algn="tl">
                    <a:srgbClr val="8C0000"/>
                  </a:outerShdw>
                </a:effectLst>
              </a:rPr>
              <a:t>Carry blood</a:t>
            </a:r>
          </a:p>
          <a:p>
            <a:pPr eaLnBrk="1" hangingPunct="1">
              <a:spcBef>
                <a:spcPct val="20000"/>
              </a:spcBef>
              <a:buClr>
                <a:schemeClr val="hlink"/>
              </a:buClr>
              <a:buSzPct val="80000"/>
              <a:buFont typeface="Wingdings" pitchFamily="2" charset="2"/>
              <a:buNone/>
              <a:defRPr/>
            </a:pPr>
            <a:r>
              <a:rPr lang="en-US" sz="2800" b="1">
                <a:effectLst>
                  <a:outerShdw blurRad="38100" dist="38100" dir="2700000" algn="tl">
                    <a:srgbClr val="8C0000"/>
                  </a:outerShdw>
                </a:effectLst>
              </a:rPr>
              <a:t>AWAY</a:t>
            </a:r>
          </a:p>
          <a:p>
            <a:pPr eaLnBrk="1" hangingPunct="1">
              <a:spcBef>
                <a:spcPct val="20000"/>
              </a:spcBef>
              <a:buClr>
                <a:schemeClr val="hlink"/>
              </a:buClr>
              <a:buSzPct val="80000"/>
              <a:buFont typeface="Wingdings" pitchFamily="2" charset="2"/>
              <a:buNone/>
              <a:defRPr/>
            </a:pPr>
            <a:r>
              <a:rPr lang="en-US" sz="2800">
                <a:effectLst>
                  <a:outerShdw blurRad="38100" dist="38100" dir="2700000" algn="tl">
                    <a:srgbClr val="8C0000"/>
                  </a:outerShdw>
                </a:effectLst>
              </a:rPr>
              <a:t>from heart to</a:t>
            </a:r>
          </a:p>
          <a:p>
            <a:pPr eaLnBrk="1" hangingPunct="1">
              <a:spcBef>
                <a:spcPct val="20000"/>
              </a:spcBef>
              <a:buClr>
                <a:schemeClr val="hlink"/>
              </a:buClr>
              <a:buSzPct val="80000"/>
              <a:buFont typeface="Wingdings" pitchFamily="2" charset="2"/>
              <a:buNone/>
              <a:defRPr/>
            </a:pPr>
            <a:r>
              <a:rPr lang="en-US" sz="2800">
                <a:effectLst>
                  <a:outerShdw blurRad="38100" dist="38100" dir="2700000" algn="tl">
                    <a:srgbClr val="8C0000"/>
                  </a:outerShdw>
                </a:effectLst>
              </a:rPr>
              <a:t>capillaries</a:t>
            </a:r>
          </a:p>
        </p:txBody>
      </p:sp>
      <p:sp>
        <p:nvSpPr>
          <p:cNvPr id="30779" name="Text Box 59"/>
          <p:cNvSpPr txBox="1">
            <a:spLocks noChangeArrowheads="1"/>
          </p:cNvSpPr>
          <p:nvPr/>
        </p:nvSpPr>
        <p:spPr bwMode="auto">
          <a:xfrm>
            <a:off x="2133600" y="3276600"/>
            <a:ext cx="2457450" cy="1373188"/>
          </a:xfrm>
          <a:prstGeom prst="rect">
            <a:avLst/>
          </a:prstGeom>
          <a:solidFill>
            <a:srgbClr val="000000"/>
          </a:solidFill>
          <a:ln w="9525">
            <a:noFill/>
            <a:miter lim="800000"/>
            <a:headEnd/>
            <a:tailEnd/>
          </a:ln>
          <a:effectLst/>
        </p:spPr>
        <p:txBody>
          <a:bodyPr wrap="none">
            <a:spAutoFit/>
          </a:bodyPr>
          <a:lstStyle/>
          <a:p>
            <a:pPr>
              <a:defRPr/>
            </a:pPr>
            <a:r>
              <a:rPr lang="en-US" sz="2800">
                <a:effectLst>
                  <a:outerShdw blurRad="38100" dist="38100" dir="2700000" algn="tl">
                    <a:srgbClr val="8C0000"/>
                  </a:outerShdw>
                </a:effectLst>
              </a:rPr>
              <a:t>Thin-walled</a:t>
            </a:r>
          </a:p>
          <a:p>
            <a:pPr>
              <a:defRPr/>
            </a:pPr>
            <a:r>
              <a:rPr lang="en-US" sz="2800">
                <a:effectLst>
                  <a:outerShdw blurRad="38100" dist="38100" dir="2700000" algn="tl">
                    <a:srgbClr val="8C0000"/>
                  </a:outerShdw>
                </a:effectLst>
              </a:rPr>
              <a:t>Low Pressure</a:t>
            </a:r>
          </a:p>
          <a:p>
            <a:pPr>
              <a:defRPr/>
            </a:pPr>
            <a:r>
              <a:rPr lang="en-US" sz="2800">
                <a:effectLst>
                  <a:outerShdw blurRad="38100" dist="38100" dir="2700000" algn="tl">
                    <a:srgbClr val="8C0000"/>
                  </a:outerShdw>
                </a:effectLst>
              </a:rPr>
              <a:t>Contain </a:t>
            </a:r>
            <a:r>
              <a:rPr lang="en-US" sz="2800" u="sng">
                <a:effectLst>
                  <a:outerShdw blurRad="38100" dist="38100" dir="2700000" algn="tl">
                    <a:srgbClr val="8C0000"/>
                  </a:outerShdw>
                </a:effectLst>
              </a:rPr>
              <a:t>valves</a:t>
            </a:r>
          </a:p>
        </p:txBody>
      </p:sp>
      <p:sp>
        <p:nvSpPr>
          <p:cNvPr id="30780" name="Text Box 60"/>
          <p:cNvSpPr txBox="1">
            <a:spLocks noChangeArrowheads="1"/>
          </p:cNvSpPr>
          <p:nvPr/>
        </p:nvSpPr>
        <p:spPr bwMode="auto">
          <a:xfrm>
            <a:off x="4813300" y="3103563"/>
            <a:ext cx="2654300" cy="1544637"/>
          </a:xfrm>
          <a:prstGeom prst="rect">
            <a:avLst/>
          </a:prstGeom>
          <a:solidFill>
            <a:srgbClr val="000000"/>
          </a:solidFill>
          <a:ln w="9525">
            <a:noFill/>
            <a:miter lim="800000"/>
            <a:headEnd/>
            <a:tailEnd/>
          </a:ln>
          <a:effectLst/>
        </p:spPr>
        <p:txBody>
          <a:bodyPr wrap="none">
            <a:spAutoFit/>
          </a:bodyPr>
          <a:lstStyle/>
          <a:p>
            <a:pPr eaLnBrk="1" hangingPunct="1">
              <a:spcBef>
                <a:spcPct val="20000"/>
              </a:spcBef>
              <a:buClr>
                <a:schemeClr val="hlink"/>
              </a:buClr>
              <a:buSzPct val="80000"/>
              <a:buFont typeface="Wingdings" pitchFamily="2" charset="2"/>
              <a:buNone/>
              <a:defRPr/>
            </a:pPr>
            <a:r>
              <a:rPr lang="en-US" sz="2800">
                <a:effectLst>
                  <a:outerShdw blurRad="38100" dist="38100" dir="2700000" algn="tl">
                    <a:srgbClr val="8C0000"/>
                  </a:outerShdw>
                </a:effectLst>
              </a:rPr>
              <a:t>Carry blood</a:t>
            </a:r>
          </a:p>
          <a:p>
            <a:pPr eaLnBrk="1" hangingPunct="1">
              <a:spcBef>
                <a:spcPct val="20000"/>
              </a:spcBef>
              <a:buClr>
                <a:schemeClr val="hlink"/>
              </a:buClr>
              <a:buSzPct val="80000"/>
              <a:buFont typeface="Wingdings" pitchFamily="2" charset="2"/>
              <a:buNone/>
              <a:defRPr/>
            </a:pPr>
            <a:r>
              <a:rPr lang="en-US" sz="2800">
                <a:effectLst>
                  <a:outerShdw blurRad="38100" dist="38100" dir="2700000" algn="tl">
                    <a:srgbClr val="8C0000"/>
                  </a:outerShdw>
                </a:effectLst>
              </a:rPr>
              <a:t>from capillaries</a:t>
            </a:r>
          </a:p>
          <a:p>
            <a:pPr eaLnBrk="1" hangingPunct="1">
              <a:spcBef>
                <a:spcPct val="20000"/>
              </a:spcBef>
              <a:buClr>
                <a:schemeClr val="hlink"/>
              </a:buClr>
              <a:buSzPct val="80000"/>
              <a:buFont typeface="Wingdings" pitchFamily="2" charset="2"/>
              <a:buNone/>
              <a:defRPr/>
            </a:pPr>
            <a:r>
              <a:rPr lang="en-US" sz="2700" b="1">
                <a:effectLst>
                  <a:outerShdw blurRad="38100" dist="38100" dir="2700000" algn="tl">
                    <a:srgbClr val="8C0000"/>
                  </a:outerShdw>
                </a:effectLst>
              </a:rPr>
              <a:t>TOWARD</a:t>
            </a:r>
            <a:r>
              <a:rPr lang="en-US" sz="2800">
                <a:effectLst>
                  <a:outerShdw blurRad="38100" dist="38100" dir="2700000" algn="tl">
                    <a:srgbClr val="8C0000"/>
                  </a:outerShdw>
                </a:effectLst>
              </a:rPr>
              <a:t> </a:t>
            </a:r>
            <a:r>
              <a:rPr lang="en-US" sz="2700">
                <a:effectLst>
                  <a:outerShdw blurRad="38100" dist="38100" dir="2700000" algn="tl">
                    <a:srgbClr val="8C0000"/>
                  </a:outerShdw>
                </a:effectLst>
              </a:rPr>
              <a:t>heart</a:t>
            </a:r>
            <a:endParaRPr lang="en-US" sz="2700"/>
          </a:p>
        </p:txBody>
      </p:sp>
      <p:sp>
        <p:nvSpPr>
          <p:cNvPr id="30781" name="Text Box 61"/>
          <p:cNvSpPr txBox="1">
            <a:spLocks noChangeArrowheads="1"/>
          </p:cNvSpPr>
          <p:nvPr/>
        </p:nvSpPr>
        <p:spPr bwMode="auto">
          <a:xfrm>
            <a:off x="2133600" y="4800600"/>
            <a:ext cx="2579688" cy="1373188"/>
          </a:xfrm>
          <a:prstGeom prst="rect">
            <a:avLst/>
          </a:prstGeom>
          <a:solidFill>
            <a:srgbClr val="000000"/>
          </a:solidFill>
          <a:ln w="9525">
            <a:noFill/>
            <a:miter lim="800000"/>
            <a:headEnd/>
            <a:tailEnd/>
          </a:ln>
          <a:effectLst/>
        </p:spPr>
        <p:txBody>
          <a:bodyPr wrap="none">
            <a:spAutoFit/>
          </a:bodyPr>
          <a:lstStyle/>
          <a:p>
            <a:pPr>
              <a:defRPr/>
            </a:pPr>
            <a:r>
              <a:rPr lang="en-US" sz="2800" dirty="0">
                <a:effectLst>
                  <a:outerShdw blurRad="38100" dist="38100" dir="2700000" algn="tl">
                    <a:srgbClr val="8C0000"/>
                  </a:outerShdw>
                </a:effectLst>
              </a:rPr>
              <a:t>Thinnest blood</a:t>
            </a:r>
          </a:p>
          <a:p>
            <a:pPr>
              <a:defRPr/>
            </a:pPr>
            <a:r>
              <a:rPr lang="en-US" sz="2800" dirty="0">
                <a:effectLst>
                  <a:outerShdw blurRad="38100" dist="38100" dir="2700000" algn="tl">
                    <a:srgbClr val="8C0000"/>
                  </a:outerShdw>
                </a:effectLst>
              </a:rPr>
              <a:t>vessel; narrow,</a:t>
            </a:r>
          </a:p>
          <a:p>
            <a:pPr>
              <a:defRPr/>
            </a:pPr>
            <a:r>
              <a:rPr lang="en-US" sz="2800" dirty="0">
                <a:effectLst>
                  <a:outerShdw blurRad="38100" dist="38100" dir="2700000" algn="tl">
                    <a:srgbClr val="8C0000"/>
                  </a:outerShdw>
                </a:effectLst>
              </a:rPr>
              <a:t>1 cell thick</a:t>
            </a:r>
          </a:p>
        </p:txBody>
      </p:sp>
      <p:sp>
        <p:nvSpPr>
          <p:cNvPr id="30783" name="Text Box 63"/>
          <p:cNvSpPr txBox="1">
            <a:spLocks noChangeArrowheads="1"/>
          </p:cNvSpPr>
          <p:nvPr/>
        </p:nvSpPr>
        <p:spPr bwMode="auto">
          <a:xfrm>
            <a:off x="4876800" y="4789488"/>
            <a:ext cx="2503488" cy="1458912"/>
          </a:xfrm>
          <a:prstGeom prst="rect">
            <a:avLst/>
          </a:prstGeom>
          <a:solidFill>
            <a:srgbClr val="000000"/>
          </a:solidFill>
          <a:ln w="9525">
            <a:noFill/>
            <a:miter lim="800000"/>
            <a:headEnd/>
            <a:tailEnd/>
          </a:ln>
          <a:effectLst/>
        </p:spPr>
        <p:txBody>
          <a:bodyPr>
            <a:spAutoFit/>
          </a:bodyPr>
          <a:lstStyle/>
          <a:p>
            <a:pPr eaLnBrk="1" hangingPunct="1">
              <a:spcBef>
                <a:spcPct val="20000"/>
              </a:spcBef>
              <a:buClr>
                <a:schemeClr val="hlink"/>
              </a:buClr>
              <a:buSzPct val="80000"/>
              <a:buFont typeface="Wingdings" pitchFamily="2" charset="2"/>
              <a:buNone/>
              <a:defRPr/>
            </a:pPr>
            <a:r>
              <a:rPr lang="en-US" sz="2800" dirty="0">
                <a:effectLst>
                  <a:outerShdw blurRad="38100" dist="38100" dir="2700000" algn="tl">
                    <a:srgbClr val="8C0000"/>
                  </a:outerShdw>
                </a:effectLst>
              </a:rPr>
              <a:t>Site for all</a:t>
            </a:r>
          </a:p>
          <a:p>
            <a:pPr eaLnBrk="1" hangingPunct="1">
              <a:spcBef>
                <a:spcPct val="20000"/>
              </a:spcBef>
              <a:buClr>
                <a:schemeClr val="hlink"/>
              </a:buClr>
              <a:buSzPct val="80000"/>
              <a:buFont typeface="Wingdings" pitchFamily="2" charset="2"/>
              <a:buNone/>
              <a:defRPr/>
            </a:pPr>
            <a:r>
              <a:rPr lang="en-US" sz="2800" dirty="0">
                <a:effectLst>
                  <a:outerShdw blurRad="38100" dist="38100" dir="2700000" algn="tl">
                    <a:srgbClr val="8C0000"/>
                  </a:outerShdw>
                </a:effectLst>
              </a:rPr>
              <a:t>nutrient &amp; gas exchange</a:t>
            </a:r>
          </a:p>
        </p:txBody>
      </p:sp>
      <p:sp>
        <p:nvSpPr>
          <p:cNvPr id="30790" name="Oval 70"/>
          <p:cNvSpPr>
            <a:spLocks noChangeArrowheads="1"/>
          </p:cNvSpPr>
          <p:nvPr/>
        </p:nvSpPr>
        <p:spPr bwMode="auto">
          <a:xfrm>
            <a:off x="304800" y="3505200"/>
            <a:ext cx="533400" cy="609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0791" name="Oval 71"/>
          <p:cNvSpPr>
            <a:spLocks noChangeArrowheads="1"/>
          </p:cNvSpPr>
          <p:nvPr/>
        </p:nvSpPr>
        <p:spPr bwMode="auto">
          <a:xfrm>
            <a:off x="0" y="1600200"/>
            <a:ext cx="533400" cy="609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0792" name="Oval 72"/>
          <p:cNvSpPr>
            <a:spLocks noChangeArrowheads="1"/>
          </p:cNvSpPr>
          <p:nvPr/>
        </p:nvSpPr>
        <p:spPr bwMode="auto">
          <a:xfrm>
            <a:off x="4876800" y="1295400"/>
            <a:ext cx="533400" cy="6096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30793" name="Oval 73"/>
          <p:cNvSpPr>
            <a:spLocks noChangeArrowheads="1"/>
          </p:cNvSpPr>
          <p:nvPr/>
        </p:nvSpPr>
        <p:spPr bwMode="auto">
          <a:xfrm>
            <a:off x="3429000" y="4191000"/>
            <a:ext cx="381000" cy="4572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77"/>
                                        </p:tgtEl>
                                        <p:attrNameLst>
                                          <p:attrName>style.visibility</p:attrName>
                                        </p:attrNameLst>
                                      </p:cBhvr>
                                      <p:to>
                                        <p:strVal val="visible"/>
                                      </p:to>
                                    </p:set>
                                    <p:animEffect transition="in" filter="circle(in)">
                                      <p:cBhvr>
                                        <p:cTn id="7" dur="2000"/>
                                        <p:tgtEl>
                                          <p:spTgt spid="3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78"/>
                                        </p:tgtEl>
                                        <p:attrNameLst>
                                          <p:attrName>style.visibility</p:attrName>
                                        </p:attrNameLst>
                                      </p:cBhvr>
                                      <p:to>
                                        <p:strVal val="visible"/>
                                      </p:to>
                                    </p:set>
                                    <p:animEffect transition="in" filter="circle(in)">
                                      <p:cBhvr>
                                        <p:cTn id="12" dur="2000"/>
                                        <p:tgtEl>
                                          <p:spTgt spid="30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91"/>
                                        </p:tgtEl>
                                        <p:attrNameLst>
                                          <p:attrName>style.visibility</p:attrName>
                                        </p:attrNameLst>
                                      </p:cBhvr>
                                      <p:to>
                                        <p:strVal val="visible"/>
                                      </p:to>
                                    </p:set>
                                    <p:anim calcmode="lin" valueType="num">
                                      <p:cBhvr additive="base">
                                        <p:cTn id="17" dur="500" fill="hold"/>
                                        <p:tgtEl>
                                          <p:spTgt spid="30791"/>
                                        </p:tgtEl>
                                        <p:attrNameLst>
                                          <p:attrName>ppt_x</p:attrName>
                                        </p:attrNameLst>
                                      </p:cBhvr>
                                      <p:tavLst>
                                        <p:tav tm="0">
                                          <p:val>
                                            <p:strVal val="#ppt_x"/>
                                          </p:val>
                                        </p:tav>
                                        <p:tav tm="100000">
                                          <p:val>
                                            <p:strVal val="#ppt_x"/>
                                          </p:val>
                                        </p:tav>
                                      </p:tavLst>
                                    </p:anim>
                                    <p:anim calcmode="lin" valueType="num">
                                      <p:cBhvr additive="base">
                                        <p:cTn id="18" dur="500" fill="hold"/>
                                        <p:tgtEl>
                                          <p:spTgt spid="3079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92"/>
                                        </p:tgtEl>
                                        <p:attrNameLst>
                                          <p:attrName>style.visibility</p:attrName>
                                        </p:attrNameLst>
                                      </p:cBhvr>
                                      <p:to>
                                        <p:strVal val="visible"/>
                                      </p:to>
                                    </p:set>
                                    <p:anim calcmode="lin" valueType="num">
                                      <p:cBhvr additive="base">
                                        <p:cTn id="23" dur="500" fill="hold"/>
                                        <p:tgtEl>
                                          <p:spTgt spid="30792"/>
                                        </p:tgtEl>
                                        <p:attrNameLst>
                                          <p:attrName>ppt_x</p:attrName>
                                        </p:attrNameLst>
                                      </p:cBhvr>
                                      <p:tavLst>
                                        <p:tav tm="0">
                                          <p:val>
                                            <p:strVal val="#ppt_x"/>
                                          </p:val>
                                        </p:tav>
                                        <p:tav tm="100000">
                                          <p:val>
                                            <p:strVal val="#ppt_x"/>
                                          </p:val>
                                        </p:tav>
                                      </p:tavLst>
                                    </p:anim>
                                    <p:anim calcmode="lin" valueType="num">
                                      <p:cBhvr additive="base">
                                        <p:cTn id="24" dur="500" fill="hold"/>
                                        <p:tgtEl>
                                          <p:spTgt spid="3079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0779"/>
                                        </p:tgtEl>
                                        <p:attrNameLst>
                                          <p:attrName>style.visibility</p:attrName>
                                        </p:attrNameLst>
                                      </p:cBhvr>
                                      <p:to>
                                        <p:strVal val="visible"/>
                                      </p:to>
                                    </p:set>
                                    <p:animEffect transition="in" filter="circle(in)">
                                      <p:cBhvr>
                                        <p:cTn id="29" dur="2000"/>
                                        <p:tgtEl>
                                          <p:spTgt spid="3077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0780"/>
                                        </p:tgtEl>
                                        <p:attrNameLst>
                                          <p:attrName>style.visibility</p:attrName>
                                        </p:attrNameLst>
                                      </p:cBhvr>
                                      <p:to>
                                        <p:strVal val="visible"/>
                                      </p:to>
                                    </p:set>
                                    <p:animEffect transition="in" filter="circle(in)">
                                      <p:cBhvr>
                                        <p:cTn id="34" dur="2000"/>
                                        <p:tgtEl>
                                          <p:spTgt spid="3078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0790"/>
                                        </p:tgtEl>
                                        <p:attrNameLst>
                                          <p:attrName>style.visibility</p:attrName>
                                        </p:attrNameLst>
                                      </p:cBhvr>
                                      <p:to>
                                        <p:strVal val="visible"/>
                                      </p:to>
                                    </p:set>
                                    <p:anim calcmode="lin" valueType="num">
                                      <p:cBhvr additive="base">
                                        <p:cTn id="39" dur="500" fill="hold"/>
                                        <p:tgtEl>
                                          <p:spTgt spid="30790"/>
                                        </p:tgtEl>
                                        <p:attrNameLst>
                                          <p:attrName>ppt_x</p:attrName>
                                        </p:attrNameLst>
                                      </p:cBhvr>
                                      <p:tavLst>
                                        <p:tav tm="0">
                                          <p:val>
                                            <p:strVal val="#ppt_x"/>
                                          </p:val>
                                        </p:tav>
                                        <p:tav tm="100000">
                                          <p:val>
                                            <p:strVal val="#ppt_x"/>
                                          </p:val>
                                        </p:tav>
                                      </p:tavLst>
                                    </p:anim>
                                    <p:anim calcmode="lin" valueType="num">
                                      <p:cBhvr additive="base">
                                        <p:cTn id="40" dur="500" fill="hold"/>
                                        <p:tgtEl>
                                          <p:spTgt spid="30790"/>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793"/>
                                        </p:tgtEl>
                                        <p:attrNameLst>
                                          <p:attrName>style.visibility</p:attrName>
                                        </p:attrNameLst>
                                      </p:cBhvr>
                                      <p:to>
                                        <p:strVal val="visible"/>
                                      </p:to>
                                    </p:set>
                                    <p:anim calcmode="lin" valueType="num">
                                      <p:cBhvr additive="base">
                                        <p:cTn id="45" dur="500" fill="hold"/>
                                        <p:tgtEl>
                                          <p:spTgt spid="30793"/>
                                        </p:tgtEl>
                                        <p:attrNameLst>
                                          <p:attrName>ppt_x</p:attrName>
                                        </p:attrNameLst>
                                      </p:cBhvr>
                                      <p:tavLst>
                                        <p:tav tm="0">
                                          <p:val>
                                            <p:strVal val="#ppt_x"/>
                                          </p:val>
                                        </p:tav>
                                        <p:tav tm="100000">
                                          <p:val>
                                            <p:strVal val="#ppt_x"/>
                                          </p:val>
                                        </p:tav>
                                      </p:tavLst>
                                    </p:anim>
                                    <p:anim calcmode="lin" valueType="num">
                                      <p:cBhvr additive="base">
                                        <p:cTn id="46" dur="500" fill="hold"/>
                                        <p:tgtEl>
                                          <p:spTgt spid="3079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0781"/>
                                        </p:tgtEl>
                                        <p:attrNameLst>
                                          <p:attrName>style.visibility</p:attrName>
                                        </p:attrNameLst>
                                      </p:cBhvr>
                                      <p:to>
                                        <p:strVal val="visible"/>
                                      </p:to>
                                    </p:set>
                                    <p:animEffect transition="in" filter="circle(in)">
                                      <p:cBhvr>
                                        <p:cTn id="51" dur="2000"/>
                                        <p:tgtEl>
                                          <p:spTgt spid="3078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0783"/>
                                        </p:tgtEl>
                                        <p:attrNameLst>
                                          <p:attrName>style.visibility</p:attrName>
                                        </p:attrNameLst>
                                      </p:cBhvr>
                                      <p:to>
                                        <p:strVal val="visible"/>
                                      </p:to>
                                    </p:set>
                                    <p:animEffect transition="in" filter="circle(in)">
                                      <p:cBhvr>
                                        <p:cTn id="56" dur="2000"/>
                                        <p:tgtEl>
                                          <p:spTgt spid="30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7" grpId="0" animBg="1"/>
      <p:bldP spid="30778" grpId="0" animBg="1"/>
      <p:bldP spid="30779" grpId="0" animBg="1"/>
      <p:bldP spid="30780" grpId="0" animBg="1"/>
      <p:bldP spid="30781" grpId="0" animBg="1"/>
      <p:bldP spid="30783" grpId="0" animBg="1"/>
      <p:bldP spid="30790" grpId="0" animBg="1"/>
      <p:bldP spid="30791" grpId="0" animBg="1"/>
      <p:bldP spid="30792" grpId="0" animBg="1"/>
      <p:bldP spid="307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sz="6600" dirty="0" smtClean="0"/>
              <a:t>ABO Blood </a:t>
            </a:r>
            <a:r>
              <a:rPr lang="en-US" sz="6600" dirty="0"/>
              <a:t>Groups</a:t>
            </a:r>
          </a:p>
        </p:txBody>
      </p:sp>
      <p:sp>
        <p:nvSpPr>
          <p:cNvPr id="65539" name="Rectangle 3"/>
          <p:cNvSpPr>
            <a:spLocks noGrp="1" noChangeArrowheads="1"/>
          </p:cNvSpPr>
          <p:nvPr>
            <p:ph idx="1"/>
          </p:nvPr>
        </p:nvSpPr>
        <p:spPr/>
        <p:txBody>
          <a:bodyPr>
            <a:normAutofit fontScale="70000" lnSpcReduction="20000"/>
          </a:bodyPr>
          <a:lstStyle/>
          <a:p>
            <a:r>
              <a:rPr lang="en-US" sz="6600" dirty="0" smtClean="0"/>
              <a:t>Antigens (proteins) on surface of the RBCs determine blood type</a:t>
            </a:r>
          </a:p>
          <a:p>
            <a:r>
              <a:rPr lang="en-US" sz="6600" dirty="0" smtClean="0"/>
              <a:t>Four combination of two antigens (A, B, AB and O)</a:t>
            </a:r>
          </a:p>
          <a:p>
            <a:r>
              <a:rPr lang="en-US" sz="6600" dirty="0" smtClean="0"/>
              <a:t>You body makes antibodies to fight off” any antigens that are not in your own blood.</a:t>
            </a:r>
            <a:endParaRPr lang="en-US" sz="6000" dirty="0"/>
          </a:p>
        </p:txBody>
      </p:sp>
      <p:graphicFrame>
        <p:nvGraphicFramePr>
          <p:cNvPr id="4" name="Object 3"/>
          <p:cNvGraphicFramePr>
            <a:graphicFrameLocks noChangeAspect="1"/>
          </p:cNvGraphicFramePr>
          <p:nvPr>
            <p:extLst>
              <p:ext uri="{D42A27DB-BD31-4B8C-83A1-F6EECF244321}">
                <p14:modId xmlns:p14="http://schemas.microsoft.com/office/powerpoint/2010/main" val="3431601445"/>
              </p:ext>
            </p:extLst>
          </p:nvPr>
        </p:nvGraphicFramePr>
        <p:xfrm>
          <a:off x="6858000" y="5181600"/>
          <a:ext cx="2057400" cy="1437179"/>
        </p:xfrm>
        <a:graphic>
          <a:graphicData uri="http://schemas.openxmlformats.org/presentationml/2006/ole">
            <mc:AlternateContent xmlns:mc="http://schemas.openxmlformats.org/markup-compatibility/2006">
              <mc:Choice xmlns:v="urn:schemas-microsoft-com:vml" Requires="v">
                <p:oleObj spid="_x0000_s6168" name="Bitmap Image" r:id="rId3" imgW="3982006" imgH="2781688" progId="PBrush">
                  <p:embed/>
                </p:oleObj>
              </mc:Choice>
              <mc:Fallback>
                <p:oleObj name="Bitmap Image" r:id="rId3" imgW="3982006" imgH="278168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181600"/>
                        <a:ext cx="2057400" cy="143717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2737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Blood types, antigens and antibodies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935113"/>
              </p:ext>
            </p:extLst>
          </p:nvPr>
        </p:nvGraphicFramePr>
        <p:xfrm>
          <a:off x="754743" y="1417638"/>
          <a:ext cx="7924800" cy="5090872"/>
        </p:xfrm>
        <a:graphic>
          <a:graphicData uri="http://schemas.openxmlformats.org/drawingml/2006/table">
            <a:tbl>
              <a:tblPr firstRow="1" bandRow="1">
                <a:tableStyleId>{5C22544A-7EE6-4342-B048-85BDC9FD1C3A}</a:tableStyleId>
              </a:tblPr>
              <a:tblGrid>
                <a:gridCol w="2641600"/>
                <a:gridCol w="2641600"/>
                <a:gridCol w="2641600"/>
              </a:tblGrid>
              <a:tr h="1035607">
                <a:tc>
                  <a:txBody>
                    <a:bodyPr/>
                    <a:lstStyle/>
                    <a:p>
                      <a:pPr algn="ctr"/>
                      <a:r>
                        <a:rPr lang="en-US" sz="3200" dirty="0" smtClean="0"/>
                        <a:t>RBC Antigen Present</a:t>
                      </a:r>
                      <a:endParaRPr lang="en-US" sz="3200" dirty="0"/>
                    </a:p>
                  </a:txBody>
                  <a:tcPr/>
                </a:tc>
                <a:tc>
                  <a:txBody>
                    <a:bodyPr/>
                    <a:lstStyle/>
                    <a:p>
                      <a:pPr algn="ctr"/>
                      <a:r>
                        <a:rPr lang="en-US" sz="3200" dirty="0" smtClean="0"/>
                        <a:t>Blood Type</a:t>
                      </a:r>
                      <a:endParaRPr lang="en-US" sz="3200" dirty="0"/>
                    </a:p>
                  </a:txBody>
                  <a:tcPr/>
                </a:tc>
                <a:tc>
                  <a:txBody>
                    <a:bodyPr/>
                    <a:lstStyle/>
                    <a:p>
                      <a:pPr algn="ctr"/>
                      <a:r>
                        <a:rPr lang="en-US" sz="3200" dirty="0" smtClean="0"/>
                        <a:t>Antibodies</a:t>
                      </a:r>
                      <a:r>
                        <a:rPr lang="en-US" sz="3200" baseline="0" dirty="0" smtClean="0"/>
                        <a:t> in Plasma</a:t>
                      </a:r>
                      <a:endParaRPr lang="en-US" sz="3200" dirty="0"/>
                    </a:p>
                  </a:txBody>
                  <a:tcPr/>
                </a:tc>
              </a:tr>
              <a:tr h="1006018">
                <a:tc>
                  <a:txBody>
                    <a:bodyPr/>
                    <a:lstStyle/>
                    <a:p>
                      <a:pPr algn="ctr"/>
                      <a:r>
                        <a:rPr lang="en-US" sz="4800" dirty="0" smtClean="0"/>
                        <a:t>A</a:t>
                      </a:r>
                      <a:endParaRPr lang="en-US" sz="4800" dirty="0"/>
                    </a:p>
                  </a:txBody>
                  <a:tcPr/>
                </a:tc>
                <a:tc>
                  <a:txBody>
                    <a:bodyPr/>
                    <a:lstStyle/>
                    <a:p>
                      <a:pPr algn="ctr"/>
                      <a:r>
                        <a:rPr lang="en-US" sz="4800" dirty="0" smtClean="0"/>
                        <a:t>A</a:t>
                      </a:r>
                      <a:endParaRPr lang="en-US" sz="4800" dirty="0"/>
                    </a:p>
                  </a:txBody>
                  <a:tcPr/>
                </a:tc>
                <a:tc>
                  <a:txBody>
                    <a:bodyPr/>
                    <a:lstStyle/>
                    <a:p>
                      <a:pPr algn="ctr"/>
                      <a:r>
                        <a:rPr lang="en-US" sz="4800" dirty="0" smtClean="0"/>
                        <a:t>B</a:t>
                      </a:r>
                      <a:endParaRPr lang="en-US" sz="4800" dirty="0"/>
                    </a:p>
                  </a:txBody>
                  <a:tcPr/>
                </a:tc>
              </a:tr>
              <a:tr h="1006018">
                <a:tc>
                  <a:txBody>
                    <a:bodyPr/>
                    <a:lstStyle/>
                    <a:p>
                      <a:pPr algn="ctr"/>
                      <a:r>
                        <a:rPr lang="en-US" sz="4800" dirty="0" smtClean="0"/>
                        <a:t>B</a:t>
                      </a:r>
                      <a:endParaRPr lang="en-US" sz="4800" dirty="0"/>
                    </a:p>
                  </a:txBody>
                  <a:tcPr/>
                </a:tc>
                <a:tc>
                  <a:txBody>
                    <a:bodyPr/>
                    <a:lstStyle/>
                    <a:p>
                      <a:pPr algn="ctr"/>
                      <a:r>
                        <a:rPr lang="en-US" sz="4800" dirty="0" smtClean="0"/>
                        <a:t>B</a:t>
                      </a:r>
                      <a:endParaRPr lang="en-US" sz="4800" dirty="0"/>
                    </a:p>
                  </a:txBody>
                  <a:tcPr/>
                </a:tc>
                <a:tc>
                  <a:txBody>
                    <a:bodyPr/>
                    <a:lstStyle/>
                    <a:p>
                      <a:pPr algn="ctr"/>
                      <a:r>
                        <a:rPr lang="en-US" sz="4800" dirty="0" smtClean="0"/>
                        <a:t>A</a:t>
                      </a:r>
                      <a:endParaRPr lang="en-US" sz="4800" dirty="0"/>
                    </a:p>
                  </a:txBody>
                  <a:tcPr/>
                </a:tc>
              </a:tr>
              <a:tr h="1006018">
                <a:tc>
                  <a:txBody>
                    <a:bodyPr/>
                    <a:lstStyle/>
                    <a:p>
                      <a:pPr algn="ctr"/>
                      <a:r>
                        <a:rPr lang="en-US" sz="4800" dirty="0" smtClean="0"/>
                        <a:t> A</a:t>
                      </a:r>
                      <a:r>
                        <a:rPr lang="en-US" sz="4800" baseline="0" dirty="0" smtClean="0"/>
                        <a:t> &amp; B</a:t>
                      </a:r>
                      <a:endParaRPr lang="en-US" sz="4800" dirty="0"/>
                    </a:p>
                  </a:txBody>
                  <a:tcPr/>
                </a:tc>
                <a:tc>
                  <a:txBody>
                    <a:bodyPr/>
                    <a:lstStyle/>
                    <a:p>
                      <a:pPr algn="ctr"/>
                      <a:r>
                        <a:rPr lang="en-US" sz="4800" dirty="0" smtClean="0"/>
                        <a:t>AB</a:t>
                      </a:r>
                      <a:endParaRPr lang="en-US" sz="4800" dirty="0"/>
                    </a:p>
                  </a:txBody>
                  <a:tcPr/>
                </a:tc>
                <a:tc>
                  <a:txBody>
                    <a:bodyPr/>
                    <a:lstStyle/>
                    <a:p>
                      <a:pPr algn="ctr"/>
                      <a:r>
                        <a:rPr lang="en-US" sz="4800" dirty="0" smtClean="0"/>
                        <a:t>None</a:t>
                      </a:r>
                      <a:endParaRPr lang="en-US" sz="4800" dirty="0"/>
                    </a:p>
                  </a:txBody>
                  <a:tcPr/>
                </a:tc>
              </a:tr>
              <a:tr h="1006018">
                <a:tc>
                  <a:txBody>
                    <a:bodyPr/>
                    <a:lstStyle/>
                    <a:p>
                      <a:pPr algn="ctr"/>
                      <a:r>
                        <a:rPr lang="en-US" sz="4800" dirty="0" smtClean="0"/>
                        <a:t>None</a:t>
                      </a:r>
                      <a:endParaRPr lang="en-US" sz="4800" dirty="0"/>
                    </a:p>
                  </a:txBody>
                  <a:tcPr/>
                </a:tc>
                <a:tc>
                  <a:txBody>
                    <a:bodyPr/>
                    <a:lstStyle/>
                    <a:p>
                      <a:pPr algn="ctr"/>
                      <a:r>
                        <a:rPr lang="en-US" sz="4800" dirty="0" smtClean="0"/>
                        <a:t>O</a:t>
                      </a:r>
                      <a:endParaRPr lang="en-US" sz="4800" dirty="0"/>
                    </a:p>
                  </a:txBody>
                  <a:tcPr/>
                </a:tc>
                <a:tc>
                  <a:txBody>
                    <a:bodyPr/>
                    <a:lstStyle/>
                    <a:p>
                      <a:pPr algn="ctr"/>
                      <a:r>
                        <a:rPr lang="en-US" sz="4800" dirty="0" smtClean="0"/>
                        <a:t>A &amp;</a:t>
                      </a:r>
                      <a:r>
                        <a:rPr lang="en-US" sz="4800" baseline="0" dirty="0" smtClean="0"/>
                        <a:t> B</a:t>
                      </a:r>
                      <a:endParaRPr lang="en-US" sz="4800" dirty="0"/>
                    </a:p>
                  </a:txBody>
                  <a:tcPr/>
                </a:tc>
              </a:tr>
            </a:tbl>
          </a:graphicData>
        </a:graphic>
      </p:graphicFrame>
    </p:spTree>
    <p:extLst>
      <p:ext uri="{BB962C8B-B14F-4D97-AF65-F5344CB8AC3E}">
        <p14:creationId xmlns:p14="http://schemas.microsoft.com/office/powerpoint/2010/main" val="18611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Blood types, antigens and antibodies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757"/>
          <a:stretch/>
        </p:blipFill>
        <p:spPr>
          <a:xfrm>
            <a:off x="1219200" y="1417638"/>
            <a:ext cx="6609716" cy="5135562"/>
          </a:xfrm>
          <a:prstGeom prst="rect">
            <a:avLst/>
          </a:prstGeom>
        </p:spPr>
      </p:pic>
    </p:spTree>
    <p:extLst>
      <p:ext uri="{BB962C8B-B14F-4D97-AF65-F5344CB8AC3E}">
        <p14:creationId xmlns:p14="http://schemas.microsoft.com/office/powerpoint/2010/main" val="959029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a:t>
            </a:r>
            <a:r>
              <a:rPr lang="en-US" sz="5400" b="0" dirty="0" smtClean="0"/>
              <a:t>TYPE - Receiving</a:t>
            </a:r>
            <a:endParaRPr lang="en-US" sz="5400" b="0" dirty="0"/>
          </a:p>
        </p:txBody>
      </p:sp>
      <p:graphicFrame>
        <p:nvGraphicFramePr>
          <p:cNvPr id="10" name="Table 9"/>
          <p:cNvGraphicFramePr>
            <a:graphicFrameLocks noGrp="1"/>
          </p:cNvGraphicFramePr>
          <p:nvPr/>
        </p:nvGraphicFramePr>
        <p:xfrm>
          <a:off x="914400" y="1143003"/>
          <a:ext cx="7162800" cy="5562600"/>
        </p:xfrm>
        <a:graphic>
          <a:graphicData uri="http://schemas.openxmlformats.org/drawingml/2006/table">
            <a:tbl>
              <a:tblPr/>
              <a:tblGrid>
                <a:gridCol w="3352800"/>
                <a:gridCol w="3810000"/>
              </a:tblGrid>
              <a:tr h="1112520">
                <a:tc>
                  <a:txBody>
                    <a:bodyPr/>
                    <a:lstStyle/>
                    <a:p>
                      <a:pPr marL="0" marR="0" algn="ctr">
                        <a:spcBef>
                          <a:spcPts val="0"/>
                        </a:spcBef>
                        <a:spcAft>
                          <a:spcPts val="0"/>
                        </a:spcAft>
                      </a:pPr>
                      <a:r>
                        <a:rPr lang="en-US" sz="4800" b="1" dirty="0">
                          <a:latin typeface="Times New Roman"/>
                          <a:ea typeface="Times New Roman"/>
                          <a:cs typeface="Times New Roman"/>
                        </a:rPr>
                        <a:t>Blood Type</a:t>
                      </a:r>
                      <a:endParaRPr lang="en-US" sz="4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600" b="1" dirty="0" smtClean="0">
                          <a:latin typeface="Times New Roman"/>
                          <a:ea typeface="Times New Roman"/>
                          <a:cs typeface="Times New Roman"/>
                        </a:rPr>
                        <a:t>Can Receive Type:</a:t>
                      </a:r>
                      <a:endParaRPr lang="en-US" sz="36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O</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419600" y="2286000"/>
            <a:ext cx="1066800" cy="1015663"/>
          </a:xfrm>
          <a:prstGeom prst="rect">
            <a:avLst/>
          </a:prstGeom>
          <a:noFill/>
        </p:spPr>
        <p:txBody>
          <a:bodyPr wrap="square" rtlCol="0">
            <a:spAutoFit/>
          </a:bodyPr>
          <a:lstStyle/>
          <a:p>
            <a:r>
              <a:rPr lang="en-US" sz="6000" dirty="0" smtClean="0"/>
              <a:t>A</a:t>
            </a:r>
            <a:endParaRPr lang="en-US" sz="6000" dirty="0"/>
          </a:p>
        </p:txBody>
      </p:sp>
      <p:sp>
        <p:nvSpPr>
          <p:cNvPr id="9" name="TextBox 8"/>
          <p:cNvSpPr txBox="1"/>
          <p:nvPr/>
        </p:nvSpPr>
        <p:spPr>
          <a:xfrm>
            <a:off x="7162800" y="2286000"/>
            <a:ext cx="1066800" cy="1015663"/>
          </a:xfrm>
          <a:prstGeom prst="rect">
            <a:avLst/>
          </a:prstGeom>
          <a:noFill/>
        </p:spPr>
        <p:txBody>
          <a:bodyPr wrap="square" rtlCol="0">
            <a:spAutoFit/>
          </a:bodyPr>
          <a:lstStyle/>
          <a:p>
            <a:r>
              <a:rPr lang="en-US" sz="6000" dirty="0"/>
              <a:t>O</a:t>
            </a:r>
          </a:p>
        </p:txBody>
      </p:sp>
      <p:sp>
        <p:nvSpPr>
          <p:cNvPr id="15" name="TextBox 14"/>
          <p:cNvSpPr txBox="1"/>
          <p:nvPr/>
        </p:nvSpPr>
        <p:spPr>
          <a:xfrm>
            <a:off x="5083629" y="3379365"/>
            <a:ext cx="1066800" cy="1015663"/>
          </a:xfrm>
          <a:prstGeom prst="rect">
            <a:avLst/>
          </a:prstGeom>
          <a:noFill/>
        </p:spPr>
        <p:txBody>
          <a:bodyPr wrap="square" rtlCol="0">
            <a:spAutoFit/>
          </a:bodyPr>
          <a:lstStyle/>
          <a:p>
            <a:r>
              <a:rPr lang="en-US" sz="6000" dirty="0"/>
              <a:t>B</a:t>
            </a:r>
          </a:p>
        </p:txBody>
      </p:sp>
      <p:sp>
        <p:nvSpPr>
          <p:cNvPr id="16" name="TextBox 15"/>
          <p:cNvSpPr txBox="1"/>
          <p:nvPr/>
        </p:nvSpPr>
        <p:spPr>
          <a:xfrm>
            <a:off x="7155543" y="3278594"/>
            <a:ext cx="1066800" cy="1015663"/>
          </a:xfrm>
          <a:prstGeom prst="rect">
            <a:avLst/>
          </a:prstGeom>
          <a:noFill/>
        </p:spPr>
        <p:txBody>
          <a:bodyPr wrap="square" rtlCol="0">
            <a:spAutoFit/>
          </a:bodyPr>
          <a:lstStyle/>
          <a:p>
            <a:r>
              <a:rPr lang="en-US" sz="6000" dirty="0"/>
              <a:t>O</a:t>
            </a:r>
          </a:p>
        </p:txBody>
      </p:sp>
      <p:sp>
        <p:nvSpPr>
          <p:cNvPr id="17" name="TextBox 16"/>
          <p:cNvSpPr txBox="1"/>
          <p:nvPr/>
        </p:nvSpPr>
        <p:spPr>
          <a:xfrm>
            <a:off x="4419600" y="4495800"/>
            <a:ext cx="1066800" cy="1015663"/>
          </a:xfrm>
          <a:prstGeom prst="rect">
            <a:avLst/>
          </a:prstGeom>
          <a:noFill/>
        </p:spPr>
        <p:txBody>
          <a:bodyPr wrap="square" rtlCol="0">
            <a:spAutoFit/>
          </a:bodyPr>
          <a:lstStyle/>
          <a:p>
            <a:r>
              <a:rPr lang="en-US" sz="6000" dirty="0" smtClean="0"/>
              <a:t>A</a:t>
            </a:r>
            <a:endParaRPr lang="en-US" sz="6000" dirty="0"/>
          </a:p>
        </p:txBody>
      </p:sp>
      <p:sp>
        <p:nvSpPr>
          <p:cNvPr id="18" name="TextBox 17"/>
          <p:cNvSpPr txBox="1"/>
          <p:nvPr/>
        </p:nvSpPr>
        <p:spPr>
          <a:xfrm>
            <a:off x="5105400" y="4495800"/>
            <a:ext cx="1066800" cy="1015663"/>
          </a:xfrm>
          <a:prstGeom prst="rect">
            <a:avLst/>
          </a:prstGeom>
          <a:noFill/>
        </p:spPr>
        <p:txBody>
          <a:bodyPr wrap="square" rtlCol="0">
            <a:spAutoFit/>
          </a:bodyPr>
          <a:lstStyle/>
          <a:p>
            <a:r>
              <a:rPr lang="en-US" sz="6000" dirty="0"/>
              <a:t>B</a:t>
            </a:r>
          </a:p>
        </p:txBody>
      </p:sp>
      <p:sp>
        <p:nvSpPr>
          <p:cNvPr id="19" name="TextBox 18"/>
          <p:cNvSpPr txBox="1"/>
          <p:nvPr/>
        </p:nvSpPr>
        <p:spPr>
          <a:xfrm>
            <a:off x="5943600" y="4495800"/>
            <a:ext cx="1447800" cy="1015663"/>
          </a:xfrm>
          <a:prstGeom prst="rect">
            <a:avLst/>
          </a:prstGeom>
          <a:noFill/>
        </p:spPr>
        <p:txBody>
          <a:bodyPr wrap="square" rtlCol="0">
            <a:spAutoFit/>
          </a:bodyPr>
          <a:lstStyle/>
          <a:p>
            <a:r>
              <a:rPr lang="en-US" sz="6000" dirty="0" smtClean="0"/>
              <a:t>AB</a:t>
            </a:r>
            <a:endParaRPr lang="en-US" sz="6000" dirty="0"/>
          </a:p>
        </p:txBody>
      </p:sp>
      <p:sp>
        <p:nvSpPr>
          <p:cNvPr id="20" name="TextBox 19"/>
          <p:cNvSpPr txBox="1"/>
          <p:nvPr/>
        </p:nvSpPr>
        <p:spPr>
          <a:xfrm>
            <a:off x="7162800" y="4495800"/>
            <a:ext cx="1066800" cy="1015663"/>
          </a:xfrm>
          <a:prstGeom prst="rect">
            <a:avLst/>
          </a:prstGeom>
          <a:noFill/>
        </p:spPr>
        <p:txBody>
          <a:bodyPr wrap="square" rtlCol="0">
            <a:spAutoFit/>
          </a:bodyPr>
          <a:lstStyle/>
          <a:p>
            <a:r>
              <a:rPr lang="en-US" sz="6000" dirty="0"/>
              <a:t>O</a:t>
            </a:r>
          </a:p>
        </p:txBody>
      </p:sp>
      <p:sp>
        <p:nvSpPr>
          <p:cNvPr id="21" name="TextBox 20"/>
          <p:cNvSpPr txBox="1"/>
          <p:nvPr/>
        </p:nvSpPr>
        <p:spPr>
          <a:xfrm>
            <a:off x="7162800" y="5597604"/>
            <a:ext cx="1066800" cy="1015663"/>
          </a:xfrm>
          <a:prstGeom prst="rect">
            <a:avLst/>
          </a:prstGeom>
          <a:noFill/>
        </p:spPr>
        <p:txBody>
          <a:bodyPr wrap="square" rtlCol="0">
            <a:spAutoFit/>
          </a:bodyPr>
          <a:lstStyle/>
          <a:p>
            <a:r>
              <a:rPr lang="en-US" sz="6000" dirty="0"/>
              <a:t>O</a:t>
            </a:r>
          </a:p>
        </p:txBody>
      </p:sp>
      <p:sp>
        <p:nvSpPr>
          <p:cNvPr id="22" name="Rounded Rectangle 21"/>
          <p:cNvSpPr/>
          <p:nvPr/>
        </p:nvSpPr>
        <p:spPr bwMode="auto">
          <a:xfrm>
            <a:off x="4343400" y="4495800"/>
            <a:ext cx="3657600" cy="106680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endParaRPr>
          </a:p>
        </p:txBody>
      </p:sp>
      <p:sp>
        <p:nvSpPr>
          <p:cNvPr id="23" name="TextBox 22"/>
          <p:cNvSpPr txBox="1"/>
          <p:nvPr/>
        </p:nvSpPr>
        <p:spPr>
          <a:xfrm>
            <a:off x="457200" y="4588132"/>
            <a:ext cx="1676400" cy="830997"/>
          </a:xfrm>
          <a:prstGeom prst="rect">
            <a:avLst/>
          </a:prstGeom>
          <a:noFill/>
        </p:spPr>
        <p:txBody>
          <a:bodyPr wrap="square" rtlCol="0">
            <a:spAutoFit/>
          </a:bodyPr>
          <a:lstStyle/>
          <a:p>
            <a:r>
              <a:rPr lang="en-US" sz="2400" b="1" dirty="0" smtClean="0">
                <a:solidFill>
                  <a:srgbClr val="FF0000"/>
                </a:solidFill>
              </a:rPr>
              <a:t>Universal Recipient</a:t>
            </a:r>
            <a:endParaRPr lang="en-US" sz="2400" b="1" dirty="0">
              <a:solidFill>
                <a:srgbClr val="FF0000"/>
              </a:solidFill>
            </a:endParaRPr>
          </a:p>
        </p:txBody>
      </p:sp>
    </p:spTree>
    <p:extLst>
      <p:ext uri="{BB962C8B-B14F-4D97-AF65-F5344CB8AC3E}">
        <p14:creationId xmlns:p14="http://schemas.microsoft.com/office/powerpoint/2010/main" val="417795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19" grpId="0"/>
      <p:bldP spid="20" grpId="0"/>
      <p:bldP spid="21" grpId="0"/>
      <p:bldP spid="22" grpId="0" animBg="1"/>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143000"/>
          </a:xfrm>
        </p:spPr>
        <p:txBody>
          <a:bodyPr/>
          <a:lstStyle/>
          <a:p>
            <a:r>
              <a:rPr lang="en-US" sz="5400" b="0" dirty="0"/>
              <a:t>BLOOD </a:t>
            </a:r>
            <a:r>
              <a:rPr lang="en-US" sz="5400" b="0" dirty="0" smtClean="0"/>
              <a:t>TYPE - Donating</a:t>
            </a:r>
            <a:endParaRPr lang="en-US" sz="5400" b="0" dirty="0"/>
          </a:p>
        </p:txBody>
      </p:sp>
      <p:graphicFrame>
        <p:nvGraphicFramePr>
          <p:cNvPr id="10" name="Table 9"/>
          <p:cNvGraphicFramePr>
            <a:graphicFrameLocks noGrp="1"/>
          </p:cNvGraphicFramePr>
          <p:nvPr/>
        </p:nvGraphicFramePr>
        <p:xfrm>
          <a:off x="914400" y="1143003"/>
          <a:ext cx="7162800" cy="5562600"/>
        </p:xfrm>
        <a:graphic>
          <a:graphicData uri="http://schemas.openxmlformats.org/drawingml/2006/table">
            <a:tbl>
              <a:tblPr/>
              <a:tblGrid>
                <a:gridCol w="3352800"/>
                <a:gridCol w="3810000"/>
              </a:tblGrid>
              <a:tr h="1112520">
                <a:tc>
                  <a:txBody>
                    <a:bodyPr/>
                    <a:lstStyle/>
                    <a:p>
                      <a:pPr marL="0" marR="0" algn="ctr">
                        <a:spcBef>
                          <a:spcPts val="0"/>
                        </a:spcBef>
                        <a:spcAft>
                          <a:spcPts val="0"/>
                        </a:spcAft>
                      </a:pPr>
                      <a:r>
                        <a:rPr lang="en-US" sz="4800" b="1" dirty="0">
                          <a:latin typeface="Times New Roman"/>
                          <a:ea typeface="Times New Roman"/>
                          <a:cs typeface="Times New Roman"/>
                        </a:rPr>
                        <a:t>Blood Type</a:t>
                      </a:r>
                      <a:endParaRPr lang="en-US" sz="48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600" b="1" dirty="0" smtClean="0">
                          <a:latin typeface="Times New Roman"/>
                          <a:ea typeface="Times New Roman"/>
                          <a:cs typeface="Times New Roman"/>
                        </a:rPr>
                        <a:t>Can Donate</a:t>
                      </a:r>
                      <a:r>
                        <a:rPr lang="en-US" sz="3600" b="1" baseline="0" dirty="0" smtClean="0">
                          <a:latin typeface="Times New Roman"/>
                          <a:ea typeface="Times New Roman"/>
                          <a:cs typeface="Times New Roman"/>
                        </a:rPr>
                        <a:t> To</a:t>
                      </a:r>
                      <a:r>
                        <a:rPr lang="en-US" sz="3600" b="1" dirty="0" smtClean="0">
                          <a:latin typeface="Times New Roman"/>
                          <a:ea typeface="Times New Roman"/>
                          <a:cs typeface="Times New Roman"/>
                        </a:rPr>
                        <a:t>:</a:t>
                      </a:r>
                      <a:endParaRPr lang="en-US" sz="3600" dirty="0">
                        <a:latin typeface="Times New Roman"/>
                        <a:ea typeface="Times New Roman"/>
                        <a:cs typeface="Times New Roman"/>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AB</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520">
                <a:tc>
                  <a:txBody>
                    <a:bodyPr/>
                    <a:lstStyle/>
                    <a:p>
                      <a:pPr marL="0" marR="0" algn="ctr">
                        <a:spcBef>
                          <a:spcPts val="0"/>
                        </a:spcBef>
                        <a:spcAft>
                          <a:spcPts val="0"/>
                        </a:spcAft>
                      </a:pPr>
                      <a:r>
                        <a:rPr lang="en-US" sz="6000" dirty="0" smtClean="0">
                          <a:latin typeface="Times New Roman"/>
                          <a:ea typeface="Times New Roman"/>
                          <a:cs typeface="Times New Roman"/>
                        </a:rPr>
                        <a:t>O</a:t>
                      </a:r>
                      <a:endParaRPr lang="en-US" sz="60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495800" y="2286000"/>
            <a:ext cx="1066800" cy="1015663"/>
          </a:xfrm>
          <a:prstGeom prst="rect">
            <a:avLst/>
          </a:prstGeom>
          <a:noFill/>
        </p:spPr>
        <p:txBody>
          <a:bodyPr wrap="square" rtlCol="0">
            <a:spAutoFit/>
          </a:bodyPr>
          <a:lstStyle/>
          <a:p>
            <a:r>
              <a:rPr lang="en-US" sz="6000" dirty="0" smtClean="0"/>
              <a:t>A</a:t>
            </a:r>
            <a:endParaRPr lang="en-US" sz="6000" dirty="0"/>
          </a:p>
        </p:txBody>
      </p:sp>
      <p:sp>
        <p:nvSpPr>
          <p:cNvPr id="9" name="TextBox 8"/>
          <p:cNvSpPr txBox="1"/>
          <p:nvPr/>
        </p:nvSpPr>
        <p:spPr>
          <a:xfrm>
            <a:off x="5867400" y="2286000"/>
            <a:ext cx="1295400" cy="1015663"/>
          </a:xfrm>
          <a:prstGeom prst="rect">
            <a:avLst/>
          </a:prstGeom>
          <a:noFill/>
        </p:spPr>
        <p:txBody>
          <a:bodyPr wrap="square" rtlCol="0">
            <a:spAutoFit/>
          </a:bodyPr>
          <a:lstStyle/>
          <a:p>
            <a:r>
              <a:rPr lang="en-US" sz="6000" dirty="0" smtClean="0"/>
              <a:t>AB</a:t>
            </a:r>
            <a:endParaRPr lang="en-US" sz="6000" dirty="0"/>
          </a:p>
        </p:txBody>
      </p:sp>
      <p:sp>
        <p:nvSpPr>
          <p:cNvPr id="15" name="TextBox 14"/>
          <p:cNvSpPr txBox="1"/>
          <p:nvPr/>
        </p:nvSpPr>
        <p:spPr>
          <a:xfrm>
            <a:off x="5181600" y="3464004"/>
            <a:ext cx="1066800" cy="1015663"/>
          </a:xfrm>
          <a:prstGeom prst="rect">
            <a:avLst/>
          </a:prstGeom>
          <a:noFill/>
        </p:spPr>
        <p:txBody>
          <a:bodyPr wrap="square" rtlCol="0">
            <a:spAutoFit/>
          </a:bodyPr>
          <a:lstStyle/>
          <a:p>
            <a:r>
              <a:rPr lang="en-US" sz="6000" dirty="0"/>
              <a:t>B</a:t>
            </a:r>
          </a:p>
        </p:txBody>
      </p:sp>
      <p:sp>
        <p:nvSpPr>
          <p:cNvPr id="16" name="TextBox 15"/>
          <p:cNvSpPr txBox="1"/>
          <p:nvPr/>
        </p:nvSpPr>
        <p:spPr>
          <a:xfrm>
            <a:off x="5867400" y="3429000"/>
            <a:ext cx="1600200" cy="1015663"/>
          </a:xfrm>
          <a:prstGeom prst="rect">
            <a:avLst/>
          </a:prstGeom>
          <a:noFill/>
        </p:spPr>
        <p:txBody>
          <a:bodyPr wrap="square" rtlCol="0">
            <a:spAutoFit/>
          </a:bodyPr>
          <a:lstStyle/>
          <a:p>
            <a:r>
              <a:rPr lang="en-US" sz="6000" dirty="0" smtClean="0"/>
              <a:t>AB</a:t>
            </a:r>
            <a:endParaRPr lang="en-US" sz="6000" dirty="0"/>
          </a:p>
        </p:txBody>
      </p:sp>
      <p:sp>
        <p:nvSpPr>
          <p:cNvPr id="19" name="TextBox 18"/>
          <p:cNvSpPr txBox="1"/>
          <p:nvPr/>
        </p:nvSpPr>
        <p:spPr>
          <a:xfrm>
            <a:off x="5867400" y="4495800"/>
            <a:ext cx="1447800" cy="1015663"/>
          </a:xfrm>
          <a:prstGeom prst="rect">
            <a:avLst/>
          </a:prstGeom>
          <a:noFill/>
        </p:spPr>
        <p:txBody>
          <a:bodyPr wrap="square" rtlCol="0">
            <a:spAutoFit/>
          </a:bodyPr>
          <a:lstStyle/>
          <a:p>
            <a:r>
              <a:rPr lang="en-US" sz="6000" dirty="0" smtClean="0"/>
              <a:t>AB</a:t>
            </a:r>
            <a:endParaRPr lang="en-US" sz="6000" dirty="0"/>
          </a:p>
        </p:txBody>
      </p:sp>
      <p:sp>
        <p:nvSpPr>
          <p:cNvPr id="21" name="TextBox 20"/>
          <p:cNvSpPr txBox="1"/>
          <p:nvPr/>
        </p:nvSpPr>
        <p:spPr>
          <a:xfrm>
            <a:off x="7162800" y="5597604"/>
            <a:ext cx="1066800" cy="1015663"/>
          </a:xfrm>
          <a:prstGeom prst="rect">
            <a:avLst/>
          </a:prstGeom>
          <a:noFill/>
        </p:spPr>
        <p:txBody>
          <a:bodyPr wrap="square" rtlCol="0">
            <a:spAutoFit/>
          </a:bodyPr>
          <a:lstStyle/>
          <a:p>
            <a:r>
              <a:rPr lang="en-US" sz="6000" dirty="0"/>
              <a:t>O</a:t>
            </a:r>
          </a:p>
        </p:txBody>
      </p:sp>
      <p:sp>
        <p:nvSpPr>
          <p:cNvPr id="22" name="Rounded Rectangle 21"/>
          <p:cNvSpPr/>
          <p:nvPr/>
        </p:nvSpPr>
        <p:spPr bwMode="auto">
          <a:xfrm>
            <a:off x="4343400" y="5562600"/>
            <a:ext cx="3657600" cy="1066800"/>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endParaRPr>
          </a:p>
        </p:txBody>
      </p:sp>
      <p:sp>
        <p:nvSpPr>
          <p:cNvPr id="23" name="TextBox 22"/>
          <p:cNvSpPr txBox="1"/>
          <p:nvPr/>
        </p:nvSpPr>
        <p:spPr>
          <a:xfrm>
            <a:off x="818243" y="5534039"/>
            <a:ext cx="2667000" cy="830997"/>
          </a:xfrm>
          <a:prstGeom prst="rect">
            <a:avLst/>
          </a:prstGeom>
          <a:noFill/>
        </p:spPr>
        <p:txBody>
          <a:bodyPr wrap="square" rtlCol="0">
            <a:spAutoFit/>
          </a:bodyPr>
          <a:lstStyle/>
          <a:p>
            <a:r>
              <a:rPr lang="en-US" sz="2400" b="1" dirty="0" smtClean="0">
                <a:solidFill>
                  <a:srgbClr val="FF0000"/>
                </a:solidFill>
              </a:rPr>
              <a:t>Universal </a:t>
            </a:r>
          </a:p>
          <a:p>
            <a:r>
              <a:rPr lang="en-US" sz="2400" b="1" dirty="0" smtClean="0">
                <a:solidFill>
                  <a:srgbClr val="FF0000"/>
                </a:solidFill>
              </a:rPr>
              <a:t>D</a:t>
            </a:r>
            <a:r>
              <a:rPr lang="en-US" sz="2400" b="1" u="sng" dirty="0" smtClean="0">
                <a:solidFill>
                  <a:srgbClr val="FF0000"/>
                </a:solidFill>
              </a:rPr>
              <a:t>o</a:t>
            </a:r>
            <a:r>
              <a:rPr lang="en-US" sz="2400" b="1" dirty="0" smtClean="0">
                <a:solidFill>
                  <a:srgbClr val="FF0000"/>
                </a:solidFill>
              </a:rPr>
              <a:t>n</a:t>
            </a:r>
            <a:r>
              <a:rPr lang="en-US" sz="2400" b="1" u="sng" dirty="0" smtClean="0">
                <a:solidFill>
                  <a:srgbClr val="FF0000"/>
                </a:solidFill>
              </a:rPr>
              <a:t>o</a:t>
            </a:r>
            <a:r>
              <a:rPr lang="en-US" sz="2400" b="1" dirty="0" smtClean="0">
                <a:solidFill>
                  <a:srgbClr val="FF0000"/>
                </a:solidFill>
              </a:rPr>
              <a:t>r</a:t>
            </a:r>
          </a:p>
        </p:txBody>
      </p:sp>
      <p:sp>
        <p:nvSpPr>
          <p:cNvPr id="27" name="TextBox 26"/>
          <p:cNvSpPr txBox="1"/>
          <p:nvPr/>
        </p:nvSpPr>
        <p:spPr>
          <a:xfrm>
            <a:off x="4343400" y="5562600"/>
            <a:ext cx="1066800" cy="1015663"/>
          </a:xfrm>
          <a:prstGeom prst="rect">
            <a:avLst/>
          </a:prstGeom>
          <a:noFill/>
        </p:spPr>
        <p:txBody>
          <a:bodyPr wrap="square" rtlCol="0">
            <a:spAutoFit/>
          </a:bodyPr>
          <a:lstStyle/>
          <a:p>
            <a:r>
              <a:rPr lang="en-US" sz="6000" dirty="0" smtClean="0"/>
              <a:t>A</a:t>
            </a:r>
            <a:endParaRPr lang="en-US" sz="6000" dirty="0"/>
          </a:p>
        </p:txBody>
      </p:sp>
      <p:sp>
        <p:nvSpPr>
          <p:cNvPr id="28" name="TextBox 27"/>
          <p:cNvSpPr txBox="1"/>
          <p:nvPr/>
        </p:nvSpPr>
        <p:spPr>
          <a:xfrm>
            <a:off x="5181600" y="5597604"/>
            <a:ext cx="1066800" cy="1015663"/>
          </a:xfrm>
          <a:prstGeom prst="rect">
            <a:avLst/>
          </a:prstGeom>
          <a:noFill/>
        </p:spPr>
        <p:txBody>
          <a:bodyPr wrap="square" rtlCol="0">
            <a:spAutoFit/>
          </a:bodyPr>
          <a:lstStyle/>
          <a:p>
            <a:r>
              <a:rPr lang="en-US" sz="6000" dirty="0"/>
              <a:t>B</a:t>
            </a:r>
          </a:p>
        </p:txBody>
      </p:sp>
      <p:sp>
        <p:nvSpPr>
          <p:cNvPr id="29" name="TextBox 28"/>
          <p:cNvSpPr txBox="1"/>
          <p:nvPr/>
        </p:nvSpPr>
        <p:spPr>
          <a:xfrm>
            <a:off x="5867400" y="5597604"/>
            <a:ext cx="1447800" cy="1015663"/>
          </a:xfrm>
          <a:prstGeom prst="rect">
            <a:avLst/>
          </a:prstGeom>
          <a:noFill/>
        </p:spPr>
        <p:txBody>
          <a:bodyPr wrap="square" rtlCol="0">
            <a:spAutoFit/>
          </a:bodyPr>
          <a:lstStyle/>
          <a:p>
            <a:r>
              <a:rPr lang="en-US" sz="6000" dirty="0" smtClean="0"/>
              <a:t>AB</a:t>
            </a:r>
            <a:endParaRPr lang="en-US" sz="6000" dirty="0"/>
          </a:p>
        </p:txBody>
      </p:sp>
    </p:spTree>
    <p:extLst>
      <p:ext uri="{BB962C8B-B14F-4D97-AF65-F5344CB8AC3E}">
        <p14:creationId xmlns:p14="http://schemas.microsoft.com/office/powerpoint/2010/main" val="226314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9" grpId="0"/>
      <p:bldP spid="21" grpId="0"/>
      <p:bldP spid="22" grpId="0" animBg="1"/>
      <p:bldP spid="23" grpId="0"/>
      <p:bldP spid="27" grpId="0"/>
      <p:bldP spid="28"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93725" y="706438"/>
            <a:ext cx="184150" cy="1098550"/>
          </a:xfrm>
          <a:prstGeom prst="rect">
            <a:avLst/>
          </a:prstGeom>
          <a:noFill/>
          <a:ln w="9525">
            <a:noFill/>
            <a:miter lim="800000"/>
            <a:headEnd/>
            <a:tailEnd/>
          </a:ln>
          <a:effectLst/>
        </p:spPr>
        <p:txBody>
          <a:bodyPr wrap="none">
            <a:spAutoFit/>
          </a:bodyPr>
          <a:lstStyle/>
          <a:p>
            <a:endParaRPr lang="en-US" b="1">
              <a:effectLst>
                <a:outerShdw blurRad="38100" dist="38100" dir="2700000" algn="tl">
                  <a:srgbClr val="000000"/>
                </a:outerShdw>
              </a:effectLst>
            </a:endParaRPr>
          </a:p>
        </p:txBody>
      </p:sp>
      <p:sp>
        <p:nvSpPr>
          <p:cNvPr id="75781" name="Rectangle 5"/>
          <p:cNvSpPr>
            <a:spLocks noGrp="1" noRot="1" noChangeArrowheads="1"/>
          </p:cNvSpPr>
          <p:nvPr>
            <p:ph type="title"/>
          </p:nvPr>
        </p:nvSpPr>
        <p:spPr/>
        <p:txBody>
          <a:bodyPr/>
          <a:lstStyle/>
          <a:p>
            <a:r>
              <a:rPr lang="en-US" sz="6600" dirty="0" smtClean="0"/>
              <a:t>Donation Details</a:t>
            </a:r>
            <a:endParaRPr lang="en-US" sz="6600" dirty="0"/>
          </a:p>
        </p:txBody>
      </p:sp>
      <p:sp>
        <p:nvSpPr>
          <p:cNvPr id="75782" name="Rectangle 6"/>
          <p:cNvSpPr>
            <a:spLocks noGrp="1" noChangeArrowheads="1"/>
          </p:cNvSpPr>
          <p:nvPr>
            <p:ph idx="1"/>
          </p:nvPr>
        </p:nvSpPr>
        <p:spPr/>
        <p:txBody>
          <a:bodyPr>
            <a:normAutofit fontScale="55000" lnSpcReduction="20000"/>
          </a:bodyPr>
          <a:lstStyle/>
          <a:p>
            <a:r>
              <a:rPr lang="en-US" sz="6600" dirty="0" smtClean="0"/>
              <a:t>Organ transplants can be rejected due to foreign antigens</a:t>
            </a:r>
          </a:p>
          <a:p>
            <a:r>
              <a:rPr lang="en-US" sz="6600" dirty="0" smtClean="0"/>
              <a:t>Medications suppress immune system to decrease rejection</a:t>
            </a:r>
          </a:p>
          <a:p>
            <a:r>
              <a:rPr lang="en-US" sz="6600" dirty="0" smtClean="0"/>
              <a:t>Organs cloned from cells of patient would be ideal</a:t>
            </a:r>
          </a:p>
          <a:p>
            <a:r>
              <a:rPr lang="en-US" sz="6600" dirty="0" smtClean="0"/>
              <a:t>Plasma donation don’t need to be matched because there are no RBC antigens</a:t>
            </a:r>
          </a:p>
        </p:txBody>
      </p:sp>
    </p:spTree>
    <p:extLst>
      <p:ext uri="{BB962C8B-B14F-4D97-AF65-F5344CB8AC3E}">
        <p14:creationId xmlns:p14="http://schemas.microsoft.com/office/powerpoint/2010/main" val="43943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75781" grpId="0"/>
      <p:bldP spid="75782" grpId="0" build="p">
        <p:tmplLst>
          <p:tmpl lvl="1">
            <p:tnLst>
              <p:par>
                <p:cTn presetID="44" presetClass="entr" presetSubtype="0" fill="hold" nodeType="click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75782"/>
                        </p:tgtEl>
                        <p:attrNameLst>
                          <p:attrName>style.visibility</p:attrName>
                        </p:attrNameLst>
                      </p:cBhvr>
                      <p:to>
                        <p:strVal val="visible"/>
                      </p:to>
                    </p:set>
                    <p:animEffect transition="in" filter="fade">
                      <p:cBhvr>
                        <p:cTn dur="500"/>
                        <p:tgtEl>
                          <p:spTgt spid="75782"/>
                        </p:tgtEl>
                      </p:cBhvr>
                    </p:animEffect>
                    <p:anim calcmode="lin" valueType="num">
                      <p:cBhvr>
                        <p:cTn dur="500" fill="hold"/>
                        <p:tgtEl>
                          <p:spTgt spid="75782"/>
                        </p:tgtEl>
                        <p:attrNameLst>
                          <p:attrName>ppt_x</p:attrName>
                        </p:attrNameLst>
                      </p:cBhvr>
                      <p:tavLst>
                        <p:tav tm="0">
                          <p:val>
                            <p:strVal val="#ppt_x"/>
                          </p:val>
                        </p:tav>
                        <p:tav tm="100000">
                          <p:val>
                            <p:strVal val="#ppt_x"/>
                          </p:val>
                        </p:tav>
                      </p:tavLst>
                    </p:anim>
                    <p:anim calcmode="lin" valueType="num">
                      <p:cBhvr>
                        <p:cTn dur="500" fill="hold"/>
                        <p:tgtEl>
                          <p:spTgt spid="75782"/>
                        </p:tgtEl>
                        <p:attrNameLst>
                          <p:attrName>ppt_y</p:attrName>
                        </p:attrNameLst>
                      </p:cBhvr>
                      <p:tavLst>
                        <p:tav tm="0">
                          <p:val>
                            <p:strVal val="#ppt_y+.05"/>
                          </p:val>
                        </p:tav>
                        <p:tav tm="100000">
                          <p:val>
                            <p:strVal val="#ppt_y"/>
                          </p:val>
                        </p:tav>
                      </p:tavLst>
                    </p:anim>
                  </p:childTnLst>
                </p:cTn>
              </p:par>
            </p:tnLst>
          </p:tmpl>
        </p:tmplLst>
      </p:b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76" r="676"/>
          <a:stretch>
            <a:fillRect/>
          </a:stretch>
        </p:blipFill>
        <p:spPr/>
      </p:pic>
      <p:sp>
        <p:nvSpPr>
          <p:cNvPr id="3" name="Title 2"/>
          <p:cNvSpPr>
            <a:spLocks noGrp="1"/>
          </p:cNvSpPr>
          <p:nvPr>
            <p:ph type="title"/>
          </p:nvPr>
        </p:nvSpPr>
        <p:spPr/>
        <p:txBody>
          <a:bodyPr/>
          <a:lstStyle/>
          <a:p>
            <a:r>
              <a:rPr lang="en-US" dirty="0" err="1" smtClean="0"/>
              <a:t>Wowsers</a:t>
            </a:r>
            <a:r>
              <a:rPr lang="en-US" dirty="0" smtClean="0"/>
              <a:t>!</a:t>
            </a:r>
            <a:endParaRPr lang="en-US" dirty="0"/>
          </a:p>
        </p:txBody>
      </p:sp>
      <p:sp>
        <p:nvSpPr>
          <p:cNvPr id="4" name="Text Placeholder 3"/>
          <p:cNvSpPr>
            <a:spLocks noGrp="1"/>
          </p:cNvSpPr>
          <p:nvPr>
            <p:ph type="body" sz="half" idx="2"/>
          </p:nvPr>
        </p:nvSpPr>
        <p:spPr/>
        <p:txBody>
          <a:bodyPr/>
          <a:lstStyle/>
          <a:p>
            <a:r>
              <a:rPr lang="en-US" dirty="0" smtClean="0"/>
              <a:t>That is a lot of info.  </a:t>
            </a:r>
          </a:p>
          <a:p>
            <a:r>
              <a:rPr lang="en-US" dirty="0" smtClean="0"/>
              <a:t>Any questions? Ask a friend, teacher, or Google!</a:t>
            </a:r>
            <a:endParaRPr lang="en-US" dirty="0"/>
          </a:p>
        </p:txBody>
      </p:sp>
    </p:spTree>
    <p:extLst>
      <p:ext uri="{BB962C8B-B14F-4D97-AF65-F5344CB8AC3E}">
        <p14:creationId xmlns:p14="http://schemas.microsoft.com/office/powerpoint/2010/main" val="2284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sz="6000" smtClean="0"/>
              <a:t>The Lymphatic System</a:t>
            </a:r>
          </a:p>
        </p:txBody>
      </p:sp>
      <p:sp>
        <p:nvSpPr>
          <p:cNvPr id="207876" name="Rectangle 4"/>
          <p:cNvSpPr>
            <a:spLocks noGrp="1" noChangeArrowheads="1"/>
          </p:cNvSpPr>
          <p:nvPr>
            <p:ph idx="1"/>
          </p:nvPr>
        </p:nvSpPr>
        <p:spPr/>
        <p:txBody>
          <a:bodyPr/>
          <a:lstStyle/>
          <a:p>
            <a:pPr eaLnBrk="1" hangingPunct="1">
              <a:defRPr/>
            </a:pPr>
            <a:r>
              <a:rPr lang="en-US" sz="6000" dirty="0" smtClean="0"/>
              <a:t>System that collects the fluid that is lost by the blood and returns it to the circulatory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lymphatic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578429"/>
            <a:ext cx="4454866"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057400"/>
            <a:ext cx="1752600" cy="1200329"/>
          </a:xfrm>
          <a:prstGeom prst="rect">
            <a:avLst/>
          </a:prstGeom>
          <a:noFill/>
        </p:spPr>
        <p:txBody>
          <a:bodyPr wrap="square" rtlCol="0">
            <a:spAutoFit/>
          </a:bodyPr>
          <a:lstStyle/>
          <a:p>
            <a:pPr algn="ctr"/>
            <a:r>
              <a:rPr lang="en-US" dirty="0" smtClean="0">
                <a:hlinkClick r:id="rId3"/>
              </a:rPr>
              <a:t>Click here for an informative video about the spleen!</a:t>
            </a:r>
            <a:endParaRPr lang="en-US" dirty="0"/>
          </a:p>
        </p:txBody>
      </p:sp>
      <p:sp>
        <p:nvSpPr>
          <p:cNvPr id="3" name="Title 2"/>
          <p:cNvSpPr>
            <a:spLocks noGrp="1"/>
          </p:cNvSpPr>
          <p:nvPr>
            <p:ph type="title"/>
          </p:nvPr>
        </p:nvSpPr>
        <p:spPr/>
        <p:txBody>
          <a:bodyPr>
            <a:noAutofit/>
          </a:bodyPr>
          <a:lstStyle/>
          <a:p>
            <a:r>
              <a:rPr lang="en-US" sz="4400" dirty="0" smtClean="0"/>
              <a:t>Lymphatic System Components</a:t>
            </a:r>
            <a:endParaRPr lang="en-US" sz="4400"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1149350" y="0"/>
            <a:ext cx="6699250" cy="6865938"/>
            <a:chOff x="2242" y="3664"/>
            <a:chExt cx="7753" cy="8313"/>
          </a:xfrm>
        </p:grpSpPr>
        <p:pic>
          <p:nvPicPr>
            <p:cNvPr id="37899" name="Picture 5" descr="capillary bed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 y="3664"/>
              <a:ext cx="7753" cy="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6" descr="capillary bed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 y="9427"/>
              <a:ext cx="6045" cy="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1" name="Text Box 7"/>
          <p:cNvSpPr txBox="1">
            <a:spLocks noChangeArrowheads="1"/>
          </p:cNvSpPr>
          <p:nvPr/>
        </p:nvSpPr>
        <p:spPr bwMode="auto">
          <a:xfrm>
            <a:off x="0" y="4572000"/>
            <a:ext cx="15240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Arteriole</a:t>
            </a:r>
          </a:p>
        </p:txBody>
      </p:sp>
      <p:sp>
        <p:nvSpPr>
          <p:cNvPr id="47112" name="Line 8"/>
          <p:cNvSpPr>
            <a:spLocks noChangeShapeType="1"/>
          </p:cNvSpPr>
          <p:nvPr/>
        </p:nvSpPr>
        <p:spPr bwMode="auto">
          <a:xfrm flipV="1">
            <a:off x="533400" y="2514600"/>
            <a:ext cx="990600" cy="2133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3" name="Text Box 9"/>
          <p:cNvSpPr txBox="1">
            <a:spLocks noChangeArrowheads="1"/>
          </p:cNvSpPr>
          <p:nvPr/>
        </p:nvSpPr>
        <p:spPr bwMode="auto">
          <a:xfrm>
            <a:off x="7315200" y="4724400"/>
            <a:ext cx="15240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Venuole</a:t>
            </a:r>
          </a:p>
        </p:txBody>
      </p:sp>
      <p:sp>
        <p:nvSpPr>
          <p:cNvPr id="47114" name="Line 10"/>
          <p:cNvSpPr>
            <a:spLocks noChangeShapeType="1"/>
          </p:cNvSpPr>
          <p:nvPr/>
        </p:nvSpPr>
        <p:spPr bwMode="auto">
          <a:xfrm flipH="1" flipV="1">
            <a:off x="7086600" y="2895600"/>
            <a:ext cx="990600" cy="1981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5" name="Text Box 11"/>
          <p:cNvSpPr txBox="1">
            <a:spLocks noChangeArrowheads="1"/>
          </p:cNvSpPr>
          <p:nvPr/>
        </p:nvSpPr>
        <p:spPr bwMode="auto">
          <a:xfrm>
            <a:off x="0" y="5562600"/>
            <a:ext cx="1981200" cy="822325"/>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Interstitial Fluid</a:t>
            </a:r>
          </a:p>
        </p:txBody>
      </p:sp>
      <p:sp>
        <p:nvSpPr>
          <p:cNvPr id="47116" name="Line 12"/>
          <p:cNvSpPr>
            <a:spLocks noChangeShapeType="1"/>
          </p:cNvSpPr>
          <p:nvPr/>
        </p:nvSpPr>
        <p:spPr bwMode="auto">
          <a:xfrm flipV="1">
            <a:off x="1447800" y="3581400"/>
            <a:ext cx="1295400" cy="2057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7" name="Text Box 13"/>
          <p:cNvSpPr txBox="1">
            <a:spLocks noChangeArrowheads="1"/>
          </p:cNvSpPr>
          <p:nvPr/>
        </p:nvSpPr>
        <p:spPr bwMode="auto">
          <a:xfrm>
            <a:off x="228600" y="228600"/>
            <a:ext cx="16764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Capillary</a:t>
            </a:r>
          </a:p>
        </p:txBody>
      </p:sp>
      <p:sp>
        <p:nvSpPr>
          <p:cNvPr id="47118" name="Line 14"/>
          <p:cNvSpPr>
            <a:spLocks noChangeShapeType="1"/>
          </p:cNvSpPr>
          <p:nvPr/>
        </p:nvSpPr>
        <p:spPr bwMode="auto">
          <a:xfrm>
            <a:off x="1752600" y="533400"/>
            <a:ext cx="1219200" cy="76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additive="base">
                                        <p:cTn id="7" dur="500" fill="hold"/>
                                        <p:tgtEl>
                                          <p:spTgt spid="47111"/>
                                        </p:tgtEl>
                                        <p:attrNameLst>
                                          <p:attrName>ppt_x</p:attrName>
                                        </p:attrNameLst>
                                      </p:cBhvr>
                                      <p:tavLst>
                                        <p:tav tm="0">
                                          <p:val>
                                            <p:strVal val="#ppt_x"/>
                                          </p:val>
                                        </p:tav>
                                        <p:tav tm="100000">
                                          <p:val>
                                            <p:strVal val="#ppt_x"/>
                                          </p:val>
                                        </p:tav>
                                      </p:tavLst>
                                    </p:anim>
                                    <p:anim calcmode="lin" valueType="num">
                                      <p:cBhvr additive="base">
                                        <p:cTn id="8"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2"/>
                                        </p:tgtEl>
                                        <p:attrNameLst>
                                          <p:attrName>style.visibility</p:attrName>
                                        </p:attrNameLst>
                                      </p:cBhvr>
                                      <p:to>
                                        <p:strVal val="visible"/>
                                      </p:to>
                                    </p:set>
                                    <p:anim calcmode="lin" valueType="num">
                                      <p:cBhvr additive="base">
                                        <p:cTn id="13" dur="500" fill="hold"/>
                                        <p:tgtEl>
                                          <p:spTgt spid="47112"/>
                                        </p:tgtEl>
                                        <p:attrNameLst>
                                          <p:attrName>ppt_x</p:attrName>
                                        </p:attrNameLst>
                                      </p:cBhvr>
                                      <p:tavLst>
                                        <p:tav tm="0">
                                          <p:val>
                                            <p:strVal val="#ppt_x"/>
                                          </p:val>
                                        </p:tav>
                                        <p:tav tm="100000">
                                          <p:val>
                                            <p:strVal val="#ppt_x"/>
                                          </p:val>
                                        </p:tav>
                                      </p:tavLst>
                                    </p:anim>
                                    <p:anim calcmode="lin" valueType="num">
                                      <p:cBhvr additive="base">
                                        <p:cTn id="14"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anim calcmode="lin" valueType="num">
                                      <p:cBhvr additive="base">
                                        <p:cTn id="19" dur="500" fill="hold"/>
                                        <p:tgtEl>
                                          <p:spTgt spid="47113"/>
                                        </p:tgtEl>
                                        <p:attrNameLst>
                                          <p:attrName>ppt_x</p:attrName>
                                        </p:attrNameLst>
                                      </p:cBhvr>
                                      <p:tavLst>
                                        <p:tav tm="0">
                                          <p:val>
                                            <p:strVal val="#ppt_x"/>
                                          </p:val>
                                        </p:tav>
                                        <p:tav tm="100000">
                                          <p:val>
                                            <p:strVal val="#ppt_x"/>
                                          </p:val>
                                        </p:tav>
                                      </p:tavLst>
                                    </p:anim>
                                    <p:anim calcmode="lin" valueType="num">
                                      <p:cBhvr additive="base">
                                        <p:cTn id="20" dur="500" fill="hold"/>
                                        <p:tgtEl>
                                          <p:spTgt spid="471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14"/>
                                        </p:tgtEl>
                                        <p:attrNameLst>
                                          <p:attrName>style.visibility</p:attrName>
                                        </p:attrNameLst>
                                      </p:cBhvr>
                                      <p:to>
                                        <p:strVal val="visible"/>
                                      </p:to>
                                    </p:set>
                                    <p:anim calcmode="lin" valueType="num">
                                      <p:cBhvr additive="base">
                                        <p:cTn id="25" dur="500" fill="hold"/>
                                        <p:tgtEl>
                                          <p:spTgt spid="47114"/>
                                        </p:tgtEl>
                                        <p:attrNameLst>
                                          <p:attrName>ppt_x</p:attrName>
                                        </p:attrNameLst>
                                      </p:cBhvr>
                                      <p:tavLst>
                                        <p:tav tm="0">
                                          <p:val>
                                            <p:strVal val="#ppt_x"/>
                                          </p:val>
                                        </p:tav>
                                        <p:tav tm="100000">
                                          <p:val>
                                            <p:strVal val="#ppt_x"/>
                                          </p:val>
                                        </p:tav>
                                      </p:tavLst>
                                    </p:anim>
                                    <p:anim calcmode="lin" valueType="num">
                                      <p:cBhvr additive="base">
                                        <p:cTn id="26"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ppt_x"/>
                                          </p:val>
                                        </p:tav>
                                        <p:tav tm="100000">
                                          <p:val>
                                            <p:strVal val="#ppt_x"/>
                                          </p:val>
                                        </p:tav>
                                      </p:tavLst>
                                    </p:anim>
                                    <p:anim calcmode="lin" valueType="num">
                                      <p:cBhvr additive="base">
                                        <p:cTn id="32"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500" fill="hold"/>
                                        <p:tgtEl>
                                          <p:spTgt spid="47116"/>
                                        </p:tgtEl>
                                        <p:attrNameLst>
                                          <p:attrName>ppt_x</p:attrName>
                                        </p:attrNameLst>
                                      </p:cBhvr>
                                      <p:tavLst>
                                        <p:tav tm="0">
                                          <p:val>
                                            <p:strVal val="#ppt_x"/>
                                          </p:val>
                                        </p:tav>
                                        <p:tav tm="100000">
                                          <p:val>
                                            <p:strVal val="#ppt_x"/>
                                          </p:val>
                                        </p:tav>
                                      </p:tavLst>
                                    </p:anim>
                                    <p:anim calcmode="lin" valueType="num">
                                      <p:cBhvr additive="base">
                                        <p:cTn id="38"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17"/>
                                        </p:tgtEl>
                                        <p:attrNameLst>
                                          <p:attrName>style.visibility</p:attrName>
                                        </p:attrNameLst>
                                      </p:cBhvr>
                                      <p:to>
                                        <p:strVal val="visible"/>
                                      </p:to>
                                    </p:set>
                                    <p:anim calcmode="lin" valueType="num">
                                      <p:cBhvr additive="base">
                                        <p:cTn id="43" dur="500" fill="hold"/>
                                        <p:tgtEl>
                                          <p:spTgt spid="47117"/>
                                        </p:tgtEl>
                                        <p:attrNameLst>
                                          <p:attrName>ppt_x</p:attrName>
                                        </p:attrNameLst>
                                      </p:cBhvr>
                                      <p:tavLst>
                                        <p:tav tm="0">
                                          <p:val>
                                            <p:strVal val="#ppt_x"/>
                                          </p:val>
                                        </p:tav>
                                        <p:tav tm="100000">
                                          <p:val>
                                            <p:strVal val="#ppt_x"/>
                                          </p:val>
                                        </p:tav>
                                      </p:tavLst>
                                    </p:anim>
                                    <p:anim calcmode="lin" valueType="num">
                                      <p:cBhvr additive="base">
                                        <p:cTn id="44" dur="500" fill="hold"/>
                                        <p:tgtEl>
                                          <p:spTgt spid="4711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118"/>
                                        </p:tgtEl>
                                        <p:attrNameLst>
                                          <p:attrName>style.visibility</p:attrName>
                                        </p:attrNameLst>
                                      </p:cBhvr>
                                      <p:to>
                                        <p:strVal val="visible"/>
                                      </p:to>
                                    </p:set>
                                    <p:anim calcmode="lin" valueType="num">
                                      <p:cBhvr additive="base">
                                        <p:cTn id="49" dur="500" fill="hold"/>
                                        <p:tgtEl>
                                          <p:spTgt spid="47118"/>
                                        </p:tgtEl>
                                        <p:attrNameLst>
                                          <p:attrName>ppt_x</p:attrName>
                                        </p:attrNameLst>
                                      </p:cBhvr>
                                      <p:tavLst>
                                        <p:tav tm="0">
                                          <p:val>
                                            <p:strVal val="#ppt_x"/>
                                          </p:val>
                                        </p:tav>
                                        <p:tav tm="100000">
                                          <p:val>
                                            <p:strVal val="#ppt_x"/>
                                          </p:val>
                                        </p:tav>
                                      </p:tavLst>
                                    </p:anim>
                                    <p:anim calcmode="lin" valueType="num">
                                      <p:cBhvr additive="base">
                                        <p:cTn id="50" dur="500" fill="hold"/>
                                        <p:tgtEl>
                                          <p:spTgt spid="47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animBg="1"/>
      <p:bldP spid="47113" grpId="0"/>
      <p:bldP spid="47114" grpId="0" animBg="1"/>
      <p:bldP spid="47115" grpId="0"/>
      <p:bldP spid="47116" grpId="0" animBg="1"/>
      <p:bldP spid="47117" grpId="0"/>
      <p:bldP spid="471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a:bodyPr>
          <a:lstStyle/>
          <a:p>
            <a:pPr eaLnBrk="1" hangingPunct="1">
              <a:defRPr/>
            </a:pPr>
            <a:r>
              <a:rPr lang="en-US" sz="6000" b="1" dirty="0" smtClean="0"/>
              <a:t>2 circuits of blood flow</a:t>
            </a:r>
          </a:p>
        </p:txBody>
      </p:sp>
      <p:pic>
        <p:nvPicPr>
          <p:cNvPr id="39939" name="Picture 7" descr="Figure 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574800"/>
            <a:ext cx="6629400" cy="47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6600" b="1" dirty="0" smtClean="0"/>
              <a:t>Pulmonary circuit</a:t>
            </a:r>
          </a:p>
        </p:txBody>
      </p:sp>
      <p:sp>
        <p:nvSpPr>
          <p:cNvPr id="39939" name="Rectangle 3"/>
          <p:cNvSpPr>
            <a:spLocks noGrp="1" noChangeArrowheads="1"/>
          </p:cNvSpPr>
          <p:nvPr>
            <p:ph idx="1"/>
          </p:nvPr>
        </p:nvSpPr>
        <p:spPr/>
        <p:txBody>
          <a:bodyPr>
            <a:normAutofit fontScale="77500" lnSpcReduction="20000"/>
          </a:bodyPr>
          <a:lstStyle/>
          <a:p>
            <a:pPr eaLnBrk="1" hangingPunct="1">
              <a:defRPr/>
            </a:pPr>
            <a:r>
              <a:rPr lang="en-US" sz="6000" dirty="0" smtClean="0"/>
              <a:t>Blood flow between heart and lungs</a:t>
            </a:r>
          </a:p>
          <a:p>
            <a:pPr lvl="1">
              <a:lnSpc>
                <a:spcPct val="90000"/>
              </a:lnSpc>
              <a:defRPr/>
            </a:pPr>
            <a:r>
              <a:rPr lang="en-US" sz="6200" u="sng" dirty="0">
                <a:solidFill>
                  <a:schemeClr val="tx2"/>
                </a:solidFill>
              </a:rPr>
              <a:t>Pulmonary artery</a:t>
            </a:r>
            <a:r>
              <a:rPr lang="en-US" sz="6200" u="sng" dirty="0" smtClean="0">
                <a:solidFill>
                  <a:schemeClr val="tx2"/>
                </a:solidFill>
              </a:rPr>
              <a:t>: </a:t>
            </a:r>
            <a:r>
              <a:rPr lang="en-US" sz="6200" dirty="0">
                <a:solidFill>
                  <a:schemeClr val="tx2"/>
                </a:solidFill>
              </a:rPr>
              <a:t>O</a:t>
            </a:r>
            <a:r>
              <a:rPr lang="en-US" sz="6200" baseline="-25000" dirty="0">
                <a:solidFill>
                  <a:schemeClr val="tx2"/>
                </a:solidFill>
              </a:rPr>
              <a:t>2</a:t>
            </a:r>
            <a:r>
              <a:rPr lang="en-US" sz="6200" dirty="0">
                <a:solidFill>
                  <a:schemeClr val="tx2"/>
                </a:solidFill>
              </a:rPr>
              <a:t> </a:t>
            </a:r>
            <a:r>
              <a:rPr lang="en-US" sz="6200" dirty="0" smtClean="0">
                <a:solidFill>
                  <a:schemeClr val="tx2"/>
                </a:solidFill>
              </a:rPr>
              <a:t>poor blood away from right ventricle to lungs</a:t>
            </a:r>
          </a:p>
          <a:p>
            <a:pPr lvl="1">
              <a:lnSpc>
                <a:spcPct val="90000"/>
              </a:lnSpc>
              <a:defRPr/>
            </a:pPr>
            <a:r>
              <a:rPr lang="en-US" sz="6200" u="sng" dirty="0">
                <a:solidFill>
                  <a:schemeClr val="tx2"/>
                </a:solidFill>
              </a:rPr>
              <a:t>Pulmonary vein</a:t>
            </a:r>
            <a:r>
              <a:rPr lang="en-US" sz="6200" u="sng" dirty="0" smtClean="0">
                <a:solidFill>
                  <a:schemeClr val="tx2"/>
                </a:solidFill>
              </a:rPr>
              <a:t>: </a:t>
            </a:r>
            <a:r>
              <a:rPr lang="en-US" sz="6200" dirty="0">
                <a:solidFill>
                  <a:schemeClr val="tx2"/>
                </a:solidFill>
              </a:rPr>
              <a:t>O</a:t>
            </a:r>
            <a:r>
              <a:rPr lang="en-US" sz="6200" baseline="-25000" dirty="0">
                <a:solidFill>
                  <a:schemeClr val="tx2"/>
                </a:solidFill>
              </a:rPr>
              <a:t>2</a:t>
            </a:r>
            <a:r>
              <a:rPr lang="en-US" sz="6200" dirty="0">
                <a:solidFill>
                  <a:schemeClr val="tx2"/>
                </a:solidFill>
              </a:rPr>
              <a:t> </a:t>
            </a:r>
            <a:r>
              <a:rPr lang="en-US" sz="6200" dirty="0" smtClean="0">
                <a:solidFill>
                  <a:schemeClr val="tx2"/>
                </a:solidFill>
              </a:rPr>
              <a:t>rich blood from lungs to left atrium</a:t>
            </a:r>
            <a:endParaRPr lang="en-US" sz="6200" dirty="0">
              <a:solidFill>
                <a:schemeClr val="tx2"/>
              </a:solidFill>
            </a:endParaRPr>
          </a:p>
          <a:p>
            <a:pPr lvl="1">
              <a:lnSpc>
                <a:spcPct val="90000"/>
              </a:lnSpc>
              <a:defRPr/>
            </a:pPr>
            <a:endParaRPr lang="en-US" sz="6200" dirty="0"/>
          </a:p>
          <a:p>
            <a:pPr eaLnBrk="1" hangingPunct="1">
              <a:defRPr/>
            </a:pPr>
            <a:endParaRPr lang="en-US" sz="6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4836</TotalTime>
  <Words>1657</Words>
  <Application>Microsoft Office PowerPoint</Application>
  <PresentationFormat>On-screen Show (4:3)</PresentationFormat>
  <Paragraphs>267</Paragraphs>
  <Slides>46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Garamond</vt:lpstr>
      <vt:lpstr>Tahoma</vt:lpstr>
      <vt:lpstr>Times New Roman</vt:lpstr>
      <vt:lpstr>Tw Cen MT</vt:lpstr>
      <vt:lpstr>Wingdings</vt:lpstr>
      <vt:lpstr>Thatch</vt:lpstr>
      <vt:lpstr>Bitmap Image</vt:lpstr>
      <vt:lpstr>Unit 10 Review </vt:lpstr>
      <vt:lpstr>Circulatory – Main Function</vt:lpstr>
      <vt:lpstr>Circulatory – Main Parts</vt:lpstr>
      <vt:lpstr>PowerPoint Presentation</vt:lpstr>
      <vt:lpstr>The Lymphatic System</vt:lpstr>
      <vt:lpstr>Lymphatic System Components</vt:lpstr>
      <vt:lpstr>PowerPoint Presentation</vt:lpstr>
      <vt:lpstr>2 circuits of blood flow</vt:lpstr>
      <vt:lpstr>Pulmonary circuit</vt:lpstr>
      <vt:lpstr>Systemic circuit</vt:lpstr>
      <vt:lpstr>Interactive Review of Circulation</vt:lpstr>
      <vt:lpstr>Heart – The muscle</vt:lpstr>
      <vt:lpstr>Heart – Valves</vt:lpstr>
      <vt:lpstr>Heart – Blood vessels</vt:lpstr>
      <vt:lpstr>Heart – Blood Flow</vt:lpstr>
      <vt:lpstr>PowerPoint Presentation</vt:lpstr>
      <vt:lpstr>Heart - Regulation</vt:lpstr>
      <vt:lpstr>Blood - Components</vt:lpstr>
      <vt:lpstr>Circulatory Disorders</vt:lpstr>
      <vt:lpstr>Respiratory Anatomy</vt:lpstr>
      <vt:lpstr>Respiratory Anatomy</vt:lpstr>
      <vt:lpstr>Respiratory System Organs</vt:lpstr>
      <vt:lpstr>Breathing</vt:lpstr>
      <vt:lpstr>Regulation of Breathing</vt:lpstr>
      <vt:lpstr>Respiratory Disorders</vt:lpstr>
      <vt:lpstr>Germ Theory</vt:lpstr>
      <vt:lpstr>Ist Line: Barriers</vt:lpstr>
      <vt:lpstr>2nd Line: Internal, non-specific</vt:lpstr>
      <vt:lpstr>PowerPoint Presentation</vt:lpstr>
      <vt:lpstr>Macrophage</vt:lpstr>
      <vt:lpstr>Helper T Lymphocytes</vt:lpstr>
      <vt:lpstr>B Cell Lymphocytes </vt:lpstr>
      <vt:lpstr>Antibodies Attach to Antigens</vt:lpstr>
      <vt:lpstr>Antibodies target specifically  shaped antigens</vt:lpstr>
      <vt:lpstr>Cytotoxic T Cell Lymphocytes</vt:lpstr>
      <vt:lpstr>Memory Cells</vt:lpstr>
      <vt:lpstr>Vaccines </vt:lpstr>
      <vt:lpstr>Passive Immunity</vt:lpstr>
      <vt:lpstr>Immune System Disorders</vt:lpstr>
      <vt:lpstr>ABO Blood Groups</vt:lpstr>
      <vt:lpstr>Blood types, antigens and antibodies</vt:lpstr>
      <vt:lpstr>Blood types, antigens and antibodies</vt:lpstr>
      <vt:lpstr>BLOOD TYPE - Receiving</vt:lpstr>
      <vt:lpstr>BLOOD TYPE - Donating</vt:lpstr>
      <vt:lpstr>Donation Details</vt:lpstr>
      <vt:lpstr>Wowsers!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dc:title>
  <dc:creator>Janet</dc:creator>
  <cp:lastModifiedBy>Stacy Rominger</cp:lastModifiedBy>
  <cp:revision>222</cp:revision>
  <dcterms:created xsi:type="dcterms:W3CDTF">2008-03-16T20:32:55Z</dcterms:created>
  <dcterms:modified xsi:type="dcterms:W3CDTF">2017-04-04T16:05:47Z</dcterms:modified>
</cp:coreProperties>
</file>